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1.xml" ContentType="application/vnd.openxmlformats-officedocument.presentationml.comments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9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5" r:id="rId4"/>
    <p:sldMasterId id="2147483675" r:id="rId5"/>
    <p:sldMasterId id="2147483689" r:id="rId6"/>
    <p:sldMasterId id="2147483704" r:id="rId7"/>
  </p:sldMasterIdLst>
  <p:notesMasterIdLst>
    <p:notesMasterId r:id="rId52"/>
  </p:notesMasterIdLst>
  <p:handoutMasterIdLst>
    <p:handoutMasterId r:id="rId53"/>
  </p:handoutMasterIdLst>
  <p:sldIdLst>
    <p:sldId id="299" r:id="rId8"/>
    <p:sldId id="437" r:id="rId9"/>
    <p:sldId id="438" r:id="rId10"/>
    <p:sldId id="463" r:id="rId11"/>
    <p:sldId id="439" r:id="rId12"/>
    <p:sldId id="367" r:id="rId13"/>
    <p:sldId id="440" r:id="rId14"/>
    <p:sldId id="464" r:id="rId15"/>
    <p:sldId id="274" r:id="rId16"/>
    <p:sldId id="256" r:id="rId17"/>
    <p:sldId id="258" r:id="rId18"/>
    <p:sldId id="273" r:id="rId19"/>
    <p:sldId id="260" r:id="rId20"/>
    <p:sldId id="261" r:id="rId21"/>
    <p:sldId id="269" r:id="rId22"/>
    <p:sldId id="265" r:id="rId23"/>
    <p:sldId id="276" r:id="rId24"/>
    <p:sldId id="266" r:id="rId25"/>
    <p:sldId id="462" r:id="rId26"/>
    <p:sldId id="259" r:id="rId27"/>
    <p:sldId id="271" r:id="rId28"/>
    <p:sldId id="272" r:id="rId29"/>
    <p:sldId id="275" r:id="rId30"/>
    <p:sldId id="465" r:id="rId31"/>
    <p:sldId id="300" r:id="rId32"/>
    <p:sldId id="450" r:id="rId33"/>
    <p:sldId id="454" r:id="rId34"/>
    <p:sldId id="455" r:id="rId35"/>
    <p:sldId id="459" r:id="rId36"/>
    <p:sldId id="456" r:id="rId37"/>
    <p:sldId id="458" r:id="rId38"/>
    <p:sldId id="466" r:id="rId39"/>
    <p:sldId id="442" r:id="rId40"/>
    <p:sldId id="449" r:id="rId41"/>
    <p:sldId id="441" r:id="rId42"/>
    <p:sldId id="448" r:id="rId43"/>
    <p:sldId id="467" r:id="rId44"/>
    <p:sldId id="296" r:id="rId45"/>
    <p:sldId id="461" r:id="rId46"/>
    <p:sldId id="460" r:id="rId47"/>
    <p:sldId id="298" r:id="rId48"/>
    <p:sldId id="297" r:id="rId49"/>
    <p:sldId id="416" r:id="rId50"/>
    <p:sldId id="436" r:id="rId51"/>
  </p:sldIdLst>
  <p:sldSz cx="9144000" cy="5143500" type="screen16x9"/>
  <p:notesSz cx="6858000" cy="9144000"/>
  <p:defaultTextStyle>
    <a:defPPr>
      <a:defRPr lang="en-GB"/>
    </a:defPPr>
    <a:lvl1pPr algn="ctr" rtl="0" fontAlgn="base">
      <a:lnSpc>
        <a:spcPct val="120000"/>
      </a:lnSpc>
      <a:spcBef>
        <a:spcPct val="0"/>
      </a:spcBef>
      <a:spcAft>
        <a:spcPct val="0"/>
      </a:spcAft>
      <a:defRPr sz="1600" kern="1200">
        <a:solidFill>
          <a:srgbClr val="000000"/>
        </a:solidFill>
        <a:latin typeface="Verdana" pitchFamily="34" charset="0"/>
        <a:ea typeface="+mn-ea"/>
        <a:cs typeface="Arial" charset="0"/>
      </a:defRPr>
    </a:lvl1pPr>
    <a:lvl2pPr marL="457200" algn="ctr" rtl="0" fontAlgn="base">
      <a:lnSpc>
        <a:spcPct val="120000"/>
      </a:lnSpc>
      <a:spcBef>
        <a:spcPct val="0"/>
      </a:spcBef>
      <a:spcAft>
        <a:spcPct val="0"/>
      </a:spcAft>
      <a:defRPr sz="1600" kern="1200">
        <a:solidFill>
          <a:srgbClr val="000000"/>
        </a:solidFill>
        <a:latin typeface="Verdana" pitchFamily="34" charset="0"/>
        <a:ea typeface="+mn-ea"/>
        <a:cs typeface="Arial" charset="0"/>
      </a:defRPr>
    </a:lvl2pPr>
    <a:lvl3pPr marL="914400" algn="ctr" rtl="0" fontAlgn="base">
      <a:lnSpc>
        <a:spcPct val="120000"/>
      </a:lnSpc>
      <a:spcBef>
        <a:spcPct val="0"/>
      </a:spcBef>
      <a:spcAft>
        <a:spcPct val="0"/>
      </a:spcAft>
      <a:defRPr sz="1600" kern="1200">
        <a:solidFill>
          <a:srgbClr val="000000"/>
        </a:solidFill>
        <a:latin typeface="Verdana" pitchFamily="34" charset="0"/>
        <a:ea typeface="+mn-ea"/>
        <a:cs typeface="Arial" charset="0"/>
      </a:defRPr>
    </a:lvl3pPr>
    <a:lvl4pPr marL="1371600" algn="ctr" rtl="0" fontAlgn="base">
      <a:lnSpc>
        <a:spcPct val="120000"/>
      </a:lnSpc>
      <a:spcBef>
        <a:spcPct val="0"/>
      </a:spcBef>
      <a:spcAft>
        <a:spcPct val="0"/>
      </a:spcAft>
      <a:defRPr sz="1600" kern="1200">
        <a:solidFill>
          <a:srgbClr val="000000"/>
        </a:solidFill>
        <a:latin typeface="Verdana" pitchFamily="34" charset="0"/>
        <a:ea typeface="+mn-ea"/>
        <a:cs typeface="Arial" charset="0"/>
      </a:defRPr>
    </a:lvl4pPr>
    <a:lvl5pPr marL="1828800" algn="ctr" rtl="0" fontAlgn="base">
      <a:lnSpc>
        <a:spcPct val="120000"/>
      </a:lnSpc>
      <a:spcBef>
        <a:spcPct val="0"/>
      </a:spcBef>
      <a:spcAft>
        <a:spcPct val="0"/>
      </a:spcAft>
      <a:defRPr sz="1600" kern="1200">
        <a:solidFill>
          <a:srgbClr val="00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65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103">
          <p15:clr>
            <a:srgbClr val="A4A3A4"/>
          </p15:clr>
        </p15:guide>
        <p15:guide id="4" pos="249" userDrawn="1">
          <p15:clr>
            <a:srgbClr val="A4A3A4"/>
          </p15:clr>
        </p15:guide>
        <p15:guide id="6" pos="4087">
          <p15:clr>
            <a:srgbClr val="A4A3A4"/>
          </p15:clr>
        </p15:guide>
        <p15:guide id="7" orient="horz" pos="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 Vittoria Carlo" initials="DC" lastIdx="1" clrIdx="0"/>
  <p:cmAuthor id="2" name="Staisiuniene Aina" initials="SA" lastIdx="2" clrIdx="1"/>
  <p:cmAuthor id="3" name="Paolo Tomasi" initials="PT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2CE"/>
    <a:srgbClr val="DBDBDB"/>
    <a:srgbClr val="003399"/>
    <a:srgbClr val="7F7F7F"/>
    <a:srgbClr val="6E6E6E"/>
    <a:srgbClr val="E1E3F2"/>
    <a:srgbClr val="6D6F71"/>
    <a:srgbClr val="0098DB"/>
    <a:srgbClr val="005172"/>
    <a:srgbClr val="FE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30345F-EA14-2659-4569-3FD5DD771441}" v="29" dt="2020-09-23T07:06:03.082"/>
    <p1510:client id="{39F3AE23-EEC1-4A2E-8A91-4AB42A19E08D}" v="59" dt="2020-09-23T16:59:47.033"/>
    <p1510:client id="{C94C50DF-1215-4530-BE4A-698B6B4D7104}" v="122" dt="2020-09-23T13:09:11.5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47" autoAdjust="0"/>
  </p:normalViewPr>
  <p:slideViewPr>
    <p:cSldViewPr snapToGrid="0">
      <p:cViewPr varScale="1">
        <p:scale>
          <a:sx n="124" d="100"/>
          <a:sy n="124" d="100"/>
        </p:scale>
        <p:origin x="-1242" y="-90"/>
      </p:cViewPr>
      <p:guideLst>
        <p:guide orient="horz" pos="1665"/>
        <p:guide orient="horz" pos="940"/>
        <p:guide pos="2880"/>
        <p:guide pos="5103"/>
        <p:guide pos="249"/>
        <p:guide pos="408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0-09-22T13:46:14.211" idx="1">
    <p:pos x="5760" y="78"/>
    <p:text>[@Staisiuniene Aina] this slide duplicates information presented in later slides, does it have to remain?</p:text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FA8E32-F9A6-490A-B0AE-7AAEE432719B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6C16B52B-8CA8-413B-8A20-F376B4ECAEA2}">
      <dgm:prSet phldrT="[Text]" custT="1"/>
      <dgm:spPr/>
      <dgm:t>
        <a:bodyPr/>
        <a:lstStyle/>
        <a:p>
          <a:r>
            <a:rPr lang="en-GB" sz="1200" b="1"/>
            <a:t>Unaffiliated</a:t>
          </a:r>
        </a:p>
      </dgm:t>
    </dgm:pt>
    <dgm:pt modelId="{41126766-F715-44E4-925B-5AD84C6E6E96}" type="parTrans" cxnId="{316936CF-A37C-4283-87F0-DA316128D890}">
      <dgm:prSet/>
      <dgm:spPr/>
      <dgm:t>
        <a:bodyPr/>
        <a:lstStyle/>
        <a:p>
          <a:endParaRPr lang="en-GB"/>
        </a:p>
      </dgm:t>
    </dgm:pt>
    <dgm:pt modelId="{DF6A5096-08BC-4A2B-B43A-1423CBF73CDE}" type="sibTrans" cxnId="{316936CF-A37C-4283-87F0-DA316128D890}">
      <dgm:prSet/>
      <dgm:spPr/>
      <dgm:t>
        <a:bodyPr/>
        <a:lstStyle/>
        <a:p>
          <a:endParaRPr lang="en-GB"/>
        </a:p>
      </dgm:t>
    </dgm:pt>
    <dgm:pt modelId="{8E2298E8-2FA4-4BAB-96C1-0C2CE857BACB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</a:pPr>
          <a:r>
            <a:rPr lang="en-GB" sz="1200"/>
            <a:t>Create organisations - limited to 1 pending request at a time</a:t>
          </a:r>
        </a:p>
      </dgm:t>
    </dgm:pt>
    <dgm:pt modelId="{807C45DF-D5D5-44AC-94B9-A7E1D9FB9B8D}" type="parTrans" cxnId="{B8928CFF-344A-4022-8654-853BD835C903}">
      <dgm:prSet/>
      <dgm:spPr/>
      <dgm:t>
        <a:bodyPr/>
        <a:lstStyle/>
        <a:p>
          <a:endParaRPr lang="en-GB"/>
        </a:p>
      </dgm:t>
    </dgm:pt>
    <dgm:pt modelId="{20FC5639-33C5-4213-9B93-352707E821BA}" type="sibTrans" cxnId="{B8928CFF-344A-4022-8654-853BD835C903}">
      <dgm:prSet/>
      <dgm:spPr/>
      <dgm:t>
        <a:bodyPr/>
        <a:lstStyle/>
        <a:p>
          <a:endParaRPr lang="en-GB"/>
        </a:p>
      </dgm:t>
    </dgm:pt>
    <dgm:pt modelId="{A6F8FE91-9613-414D-BF48-9914B9FF8845}">
      <dgm:prSet phldrT="[Text]" custT="1"/>
      <dgm:spPr/>
      <dgm:t>
        <a:bodyPr/>
        <a:lstStyle/>
        <a:p>
          <a:r>
            <a:rPr lang="en-GB" sz="1200" b="1"/>
            <a:t>SPOR Industry Super User</a:t>
          </a:r>
        </a:p>
      </dgm:t>
    </dgm:pt>
    <dgm:pt modelId="{D40885C1-A426-4113-8254-06D52D128B2D}" type="parTrans" cxnId="{FAF8CCC8-BA37-454C-B68C-DDF40E76BB08}">
      <dgm:prSet/>
      <dgm:spPr/>
      <dgm:t>
        <a:bodyPr/>
        <a:lstStyle/>
        <a:p>
          <a:endParaRPr lang="en-GB"/>
        </a:p>
      </dgm:t>
    </dgm:pt>
    <dgm:pt modelId="{6865AC32-D738-418F-8438-99469CAC2130}" type="sibTrans" cxnId="{FAF8CCC8-BA37-454C-B68C-DDF40E76BB08}">
      <dgm:prSet/>
      <dgm:spPr/>
      <dgm:t>
        <a:bodyPr/>
        <a:lstStyle/>
        <a:p>
          <a:endParaRPr lang="en-GB"/>
        </a:p>
      </dgm:t>
    </dgm:pt>
    <dgm:pt modelId="{793CDFF3-F8FD-4F7D-AF68-AA8706241253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</a:pPr>
          <a:r>
            <a:rPr lang="en-GB" sz="1200"/>
            <a:t>Create/Update organisation and location data</a:t>
          </a:r>
        </a:p>
      </dgm:t>
    </dgm:pt>
    <dgm:pt modelId="{90FA86E8-1312-46E6-8867-B337351DEDA6}" type="parTrans" cxnId="{7B43978A-3284-48F8-8831-27CCCC4780DB}">
      <dgm:prSet/>
      <dgm:spPr/>
      <dgm:t>
        <a:bodyPr/>
        <a:lstStyle/>
        <a:p>
          <a:endParaRPr lang="en-GB"/>
        </a:p>
      </dgm:t>
    </dgm:pt>
    <dgm:pt modelId="{2C9DB23A-3584-4A8E-B5D9-D1C07F84BB31}" type="sibTrans" cxnId="{7B43978A-3284-48F8-8831-27CCCC4780DB}">
      <dgm:prSet/>
      <dgm:spPr/>
      <dgm:t>
        <a:bodyPr/>
        <a:lstStyle/>
        <a:p>
          <a:endParaRPr lang="en-GB"/>
        </a:p>
      </dgm:t>
    </dgm:pt>
    <dgm:pt modelId="{756A45D1-3912-4D75-86EE-33BB55EA8782}">
      <dgm:prSet phldrT="[Text]" custT="1"/>
      <dgm:spPr/>
      <dgm:t>
        <a:bodyPr/>
        <a:lstStyle/>
        <a:p>
          <a:r>
            <a:rPr lang="en-GB" sz="1200" b="1"/>
            <a:t>Guest</a:t>
          </a:r>
        </a:p>
      </dgm:t>
    </dgm:pt>
    <dgm:pt modelId="{BB9EE862-0263-4D9B-A40A-F31BDB0831ED}" type="parTrans" cxnId="{8B2151B2-B1FE-4F7B-A3E7-4C406A9C44B6}">
      <dgm:prSet/>
      <dgm:spPr/>
      <dgm:t>
        <a:bodyPr/>
        <a:lstStyle/>
        <a:p>
          <a:endParaRPr lang="en-GB"/>
        </a:p>
      </dgm:t>
    </dgm:pt>
    <dgm:pt modelId="{B452AA76-0E3F-47C1-A060-266B6D6DC9AB}" type="sibTrans" cxnId="{8B2151B2-B1FE-4F7B-A3E7-4C406A9C44B6}">
      <dgm:prSet/>
      <dgm:spPr/>
      <dgm:t>
        <a:bodyPr/>
        <a:lstStyle/>
        <a:p>
          <a:endParaRPr lang="en-GB"/>
        </a:p>
      </dgm:t>
    </dgm:pt>
    <dgm:pt modelId="{F7FCF3F0-714D-46EC-9C29-C442BD6F8BFC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</a:pPr>
          <a:r>
            <a:rPr lang="en-GB" sz="1200"/>
            <a:t>View content</a:t>
          </a:r>
        </a:p>
      </dgm:t>
    </dgm:pt>
    <dgm:pt modelId="{59C07A07-3E0C-441C-90F8-2D2D7FE1704C}" type="parTrans" cxnId="{9A8B3470-A34D-4F44-9A66-72C12CD98336}">
      <dgm:prSet/>
      <dgm:spPr/>
      <dgm:t>
        <a:bodyPr/>
        <a:lstStyle/>
        <a:p>
          <a:endParaRPr lang="en-GB"/>
        </a:p>
      </dgm:t>
    </dgm:pt>
    <dgm:pt modelId="{45B78855-67D5-4A58-8778-DD81ED292187}" type="sibTrans" cxnId="{9A8B3470-A34D-4F44-9A66-72C12CD98336}">
      <dgm:prSet/>
      <dgm:spPr/>
      <dgm:t>
        <a:bodyPr/>
        <a:lstStyle/>
        <a:p>
          <a:endParaRPr lang="en-GB"/>
        </a:p>
      </dgm:t>
    </dgm:pt>
    <dgm:pt modelId="{D8B69BFE-B5D6-4CBB-B031-6F73838D064A}">
      <dgm:prSet phldrT="[Text]" custT="1"/>
      <dgm:spPr/>
      <dgm:t>
        <a:bodyPr/>
        <a:lstStyle/>
        <a:p>
          <a:r>
            <a:rPr lang="en-GB" sz="1200" b="1"/>
            <a:t>SPOR Industry User</a:t>
          </a:r>
        </a:p>
      </dgm:t>
    </dgm:pt>
    <dgm:pt modelId="{232BFEB3-2A51-49A8-8DB3-2E0B1B20CA2B}" type="parTrans" cxnId="{B9B096F0-3C47-4221-A99B-85C32806C052}">
      <dgm:prSet/>
      <dgm:spPr/>
      <dgm:t>
        <a:bodyPr/>
        <a:lstStyle/>
        <a:p>
          <a:endParaRPr lang="en-GB"/>
        </a:p>
      </dgm:t>
    </dgm:pt>
    <dgm:pt modelId="{D470C00C-EC72-4B82-A4BC-6E2DCF496833}" type="sibTrans" cxnId="{B9B096F0-3C47-4221-A99B-85C32806C052}">
      <dgm:prSet/>
      <dgm:spPr/>
      <dgm:t>
        <a:bodyPr/>
        <a:lstStyle/>
        <a:p>
          <a:endParaRPr lang="en-GB"/>
        </a:p>
      </dgm:t>
    </dgm:pt>
    <dgm:pt modelId="{D68269F3-741A-4731-B938-C250D12FA580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</a:pPr>
          <a:r>
            <a:rPr lang="en-GB" sz="1200"/>
            <a:t>Create/Update organisation and location data</a:t>
          </a:r>
        </a:p>
      </dgm:t>
    </dgm:pt>
    <dgm:pt modelId="{81251516-BB79-41A4-BE05-C0B11AAC04BB}" type="parTrans" cxnId="{498108A9-9EA9-4BB7-8CA2-A59674119DCD}">
      <dgm:prSet/>
      <dgm:spPr/>
      <dgm:t>
        <a:bodyPr/>
        <a:lstStyle/>
        <a:p>
          <a:endParaRPr lang="en-GB"/>
        </a:p>
      </dgm:t>
    </dgm:pt>
    <dgm:pt modelId="{1082B0B0-072B-42D3-B4C5-AB5A617FF62A}" type="sibTrans" cxnId="{498108A9-9EA9-4BB7-8CA2-A59674119DCD}">
      <dgm:prSet/>
      <dgm:spPr/>
      <dgm:t>
        <a:bodyPr/>
        <a:lstStyle/>
        <a:p>
          <a:endParaRPr lang="en-GB"/>
        </a:p>
      </dgm:t>
    </dgm:pt>
    <dgm:pt modelId="{7CE1A0D5-3F99-42EF-8C08-CDE2326210A2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</a:pPr>
          <a:r>
            <a:rPr lang="en-GB" sz="1200"/>
            <a:t>Export information</a:t>
          </a:r>
        </a:p>
      </dgm:t>
    </dgm:pt>
    <dgm:pt modelId="{9008AA6C-F165-4135-BB2B-8520B3E9916A}" type="parTrans" cxnId="{9125D20E-0F50-4ED2-BD39-8684F8F784EA}">
      <dgm:prSet/>
      <dgm:spPr/>
      <dgm:t>
        <a:bodyPr/>
        <a:lstStyle/>
        <a:p>
          <a:endParaRPr lang="en-GB"/>
        </a:p>
      </dgm:t>
    </dgm:pt>
    <dgm:pt modelId="{0724BC1E-2241-4F3F-9E9D-79FCF02A41C2}" type="sibTrans" cxnId="{9125D20E-0F50-4ED2-BD39-8684F8F784EA}">
      <dgm:prSet/>
      <dgm:spPr/>
      <dgm:t>
        <a:bodyPr/>
        <a:lstStyle/>
        <a:p>
          <a:endParaRPr lang="en-GB"/>
        </a:p>
      </dgm:t>
    </dgm:pt>
    <dgm:pt modelId="{0F787525-B086-4B75-AD61-ADDCBF9DEA41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</a:pPr>
          <a:r>
            <a:rPr lang="en-GB" sz="1200"/>
            <a:t>Export information</a:t>
          </a:r>
        </a:p>
      </dgm:t>
    </dgm:pt>
    <dgm:pt modelId="{67FA64A8-E13D-48FB-BA99-D94BFDC23F08}" type="parTrans" cxnId="{7F93E87C-60BC-4417-A4EA-35A55D053A89}">
      <dgm:prSet/>
      <dgm:spPr/>
      <dgm:t>
        <a:bodyPr/>
        <a:lstStyle/>
        <a:p>
          <a:endParaRPr lang="en-GB"/>
        </a:p>
      </dgm:t>
    </dgm:pt>
    <dgm:pt modelId="{BDBA0D1C-7F8F-44D7-B098-E38E94AECA83}" type="sibTrans" cxnId="{7F93E87C-60BC-4417-A4EA-35A55D053A89}">
      <dgm:prSet/>
      <dgm:spPr/>
      <dgm:t>
        <a:bodyPr/>
        <a:lstStyle/>
        <a:p>
          <a:endParaRPr lang="en-GB"/>
        </a:p>
      </dgm:t>
    </dgm:pt>
    <dgm:pt modelId="{D8A0E189-6073-4FF3-B52A-538F889B7731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</a:pPr>
          <a:r>
            <a:rPr lang="en-GB" sz="1200"/>
            <a:t>Export information</a:t>
          </a:r>
        </a:p>
      </dgm:t>
    </dgm:pt>
    <dgm:pt modelId="{DC011BF0-1A50-4335-B2DF-6793DABD6183}" type="parTrans" cxnId="{3A9D4A5D-ACE9-4A6A-8B75-2E240C74F98B}">
      <dgm:prSet/>
      <dgm:spPr/>
      <dgm:t>
        <a:bodyPr/>
        <a:lstStyle/>
        <a:p>
          <a:endParaRPr lang="en-GB"/>
        </a:p>
      </dgm:t>
    </dgm:pt>
    <dgm:pt modelId="{8B6AE174-318D-4046-B428-C0CBF95757E5}" type="sibTrans" cxnId="{3A9D4A5D-ACE9-4A6A-8B75-2E240C74F98B}">
      <dgm:prSet/>
      <dgm:spPr/>
      <dgm:t>
        <a:bodyPr/>
        <a:lstStyle/>
        <a:p>
          <a:endParaRPr lang="en-GB"/>
        </a:p>
      </dgm:t>
    </dgm:pt>
    <dgm:pt modelId="{244BE75F-C67B-4377-9E91-9B3E7A999A12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</a:pPr>
          <a:r>
            <a:rPr lang="en-GB" sz="1200"/>
            <a:t>Manage users</a:t>
          </a:r>
        </a:p>
      </dgm:t>
    </dgm:pt>
    <dgm:pt modelId="{5EE6B6B4-8740-4951-989D-CDEFCF74875B}" type="parTrans" cxnId="{8DC28B51-214B-45D5-8548-D47848BF0C44}">
      <dgm:prSet/>
      <dgm:spPr/>
      <dgm:t>
        <a:bodyPr/>
        <a:lstStyle/>
        <a:p>
          <a:endParaRPr lang="en-GB"/>
        </a:p>
      </dgm:t>
    </dgm:pt>
    <dgm:pt modelId="{9D31D22D-1A43-4F4C-AD48-E8783E7A20A1}" type="sibTrans" cxnId="{8DC28B51-214B-45D5-8548-D47848BF0C44}">
      <dgm:prSet/>
      <dgm:spPr/>
      <dgm:t>
        <a:bodyPr/>
        <a:lstStyle/>
        <a:p>
          <a:endParaRPr lang="en-GB"/>
        </a:p>
      </dgm:t>
    </dgm:pt>
    <dgm:pt modelId="{3ED5A970-DF74-4A6A-A5C5-7ACFF7D9843F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</a:pPr>
          <a:r>
            <a:rPr lang="en-GB" sz="1200"/>
            <a:t>Everyone</a:t>
          </a:r>
        </a:p>
      </dgm:t>
    </dgm:pt>
    <dgm:pt modelId="{0AC7587B-1AF2-4226-972B-287704BF12BD}" type="parTrans" cxnId="{8BB18B05-F450-4AAE-9AC5-82ECF44CFF30}">
      <dgm:prSet/>
      <dgm:spPr/>
      <dgm:t>
        <a:bodyPr/>
        <a:lstStyle/>
        <a:p>
          <a:endParaRPr lang="en-GB"/>
        </a:p>
      </dgm:t>
    </dgm:pt>
    <dgm:pt modelId="{A8251F97-A41B-4B13-B8FD-BCCB48E40BCA}" type="sibTrans" cxnId="{8BB18B05-F450-4AAE-9AC5-82ECF44CFF30}">
      <dgm:prSet/>
      <dgm:spPr/>
      <dgm:t>
        <a:bodyPr/>
        <a:lstStyle/>
        <a:p>
          <a:endParaRPr lang="en-GB"/>
        </a:p>
      </dgm:t>
    </dgm:pt>
    <dgm:pt modelId="{F6C1B64B-7328-497B-B017-443C7ADA72CE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</a:pPr>
          <a:r>
            <a:rPr lang="en-GB" sz="1200"/>
            <a:t>Automatic with creation EMA account</a:t>
          </a:r>
        </a:p>
      </dgm:t>
    </dgm:pt>
    <dgm:pt modelId="{6C4E0766-C236-40A2-97E2-45B0E8D14571}" type="parTrans" cxnId="{75E3E1BC-8E6B-4571-A4CF-8F9F28C36167}">
      <dgm:prSet/>
      <dgm:spPr/>
      <dgm:t>
        <a:bodyPr/>
        <a:lstStyle/>
        <a:p>
          <a:endParaRPr lang="en-GB"/>
        </a:p>
      </dgm:t>
    </dgm:pt>
    <dgm:pt modelId="{BAA08A3A-2E76-4382-A451-54E0193450CD}" type="sibTrans" cxnId="{75E3E1BC-8E6B-4571-A4CF-8F9F28C36167}">
      <dgm:prSet/>
      <dgm:spPr/>
      <dgm:t>
        <a:bodyPr/>
        <a:lstStyle/>
        <a:p>
          <a:endParaRPr lang="en-GB"/>
        </a:p>
      </dgm:t>
    </dgm:pt>
    <dgm:pt modelId="{1172CA56-4646-4DC7-8D1F-576961DE73E5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</a:pPr>
          <a:r>
            <a:rPr lang="en-GB" sz="1200"/>
            <a:t>Per request in EMA Account Management</a:t>
          </a:r>
        </a:p>
      </dgm:t>
    </dgm:pt>
    <dgm:pt modelId="{FCAF1A3D-33A4-403E-B114-C727893DAA35}" type="parTrans" cxnId="{6D1854D6-A480-4F26-8CA8-A26C76001712}">
      <dgm:prSet/>
      <dgm:spPr/>
      <dgm:t>
        <a:bodyPr/>
        <a:lstStyle/>
        <a:p>
          <a:endParaRPr lang="en-GB"/>
        </a:p>
      </dgm:t>
    </dgm:pt>
    <dgm:pt modelId="{B9E4BCF4-FBB7-46DB-B173-F8BFDE4A82BA}" type="sibTrans" cxnId="{6D1854D6-A480-4F26-8CA8-A26C76001712}">
      <dgm:prSet/>
      <dgm:spPr/>
      <dgm:t>
        <a:bodyPr/>
        <a:lstStyle/>
        <a:p>
          <a:endParaRPr lang="en-GB"/>
        </a:p>
      </dgm:t>
    </dgm:pt>
    <dgm:pt modelId="{D0ACD34C-94F6-4E13-A28B-4C5BAF0EFA4C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</a:pPr>
          <a:r>
            <a:rPr lang="en-GB" sz="1200"/>
            <a:t>Per request in EMA Account Management</a:t>
          </a:r>
        </a:p>
      </dgm:t>
    </dgm:pt>
    <dgm:pt modelId="{D4744183-E7D3-480C-98BF-E4F75C8B38A5}" type="parTrans" cxnId="{0A2AB150-489A-4916-BB43-1B03594F0D8C}">
      <dgm:prSet/>
      <dgm:spPr/>
      <dgm:t>
        <a:bodyPr/>
        <a:lstStyle/>
        <a:p>
          <a:endParaRPr lang="en-GB"/>
        </a:p>
      </dgm:t>
    </dgm:pt>
    <dgm:pt modelId="{F4429DDF-42FE-4745-BA26-A4141C49E6C9}" type="sibTrans" cxnId="{0A2AB150-489A-4916-BB43-1B03594F0D8C}">
      <dgm:prSet/>
      <dgm:spPr/>
      <dgm:t>
        <a:bodyPr/>
        <a:lstStyle/>
        <a:p>
          <a:endParaRPr lang="en-GB"/>
        </a:p>
      </dgm:t>
    </dgm:pt>
    <dgm:pt modelId="{9B226FCC-A1A5-47CC-85AF-45BC6949995C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</a:pPr>
          <a:endParaRPr lang="en-GB" sz="1200"/>
        </a:p>
      </dgm:t>
    </dgm:pt>
    <dgm:pt modelId="{567654BE-7532-4EF6-9A24-39DE7977F98A}" type="parTrans" cxnId="{8B388B2E-A283-4708-9122-CEE8DD5DE73D}">
      <dgm:prSet/>
      <dgm:spPr/>
      <dgm:t>
        <a:bodyPr/>
        <a:lstStyle/>
        <a:p>
          <a:endParaRPr lang="en-GB"/>
        </a:p>
      </dgm:t>
    </dgm:pt>
    <dgm:pt modelId="{A9CC2D0E-EC68-4649-A666-FFFC818CC56F}" type="sibTrans" cxnId="{8B388B2E-A283-4708-9122-CEE8DD5DE73D}">
      <dgm:prSet/>
      <dgm:spPr/>
      <dgm:t>
        <a:bodyPr/>
        <a:lstStyle/>
        <a:p>
          <a:endParaRPr lang="en-GB"/>
        </a:p>
      </dgm:t>
    </dgm:pt>
    <dgm:pt modelId="{E5CD3A2A-B113-4905-AAA4-5B41D2F42308}" type="pres">
      <dgm:prSet presAssocID="{BAFA8E32-F9A6-490A-B0AE-7AAEE43271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CB190DC-7D0E-47BA-8C2E-CEB3242829BE}" type="pres">
      <dgm:prSet presAssocID="{756A45D1-3912-4D75-86EE-33BB55EA8782}" presName="composite" presStyleCnt="0"/>
      <dgm:spPr/>
    </dgm:pt>
    <dgm:pt modelId="{892617CE-E081-45C2-9374-AA5AC705D129}" type="pres">
      <dgm:prSet presAssocID="{756A45D1-3912-4D75-86EE-33BB55EA8782}" presName="parTx" presStyleLbl="alignNode1" presStyleIdx="0" presStyleCnt="4" custScaleY="581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BFFA02-9B42-4DE5-878C-D40CBE2F01BF}" type="pres">
      <dgm:prSet presAssocID="{756A45D1-3912-4D75-86EE-33BB55EA8782}" presName="desTx" presStyleLbl="alignAccFollowNode1" presStyleIdx="0" presStyleCnt="4" custScaleY="100000" custLinFactY="198445" custLinFactNeighborY="2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8F6D4C-5F8F-4C0E-AD89-B5828E9A8921}" type="pres">
      <dgm:prSet presAssocID="{B452AA76-0E3F-47C1-A060-266B6D6DC9AB}" presName="space" presStyleCnt="0"/>
      <dgm:spPr/>
    </dgm:pt>
    <dgm:pt modelId="{1612584C-489F-485F-B7AB-66DC108E587D}" type="pres">
      <dgm:prSet presAssocID="{6C16B52B-8CA8-413B-8A20-F376B4ECAEA2}" presName="composite" presStyleCnt="0"/>
      <dgm:spPr/>
    </dgm:pt>
    <dgm:pt modelId="{8DC6EB40-0A39-41AE-B49A-B73ADB0D0CBC}" type="pres">
      <dgm:prSet presAssocID="{6C16B52B-8CA8-413B-8A20-F376B4ECAEA2}" presName="parTx" presStyleLbl="alignNode1" presStyleIdx="1" presStyleCnt="4" custScaleY="581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C14DBB-9B20-4157-86CE-FD927FA328D1}" type="pres">
      <dgm:prSet presAssocID="{6C16B52B-8CA8-413B-8A20-F376B4ECAEA2}" presName="desTx" presStyleLbl="alignAccFollowNode1" presStyleIdx="1" presStyleCnt="4" custScaleY="100000" custLinFactY="198445" custLinFactNeighborY="2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71D8A0-61D8-4F4D-95B6-67D0B2DA9564}" type="pres">
      <dgm:prSet presAssocID="{DF6A5096-08BC-4A2B-B43A-1423CBF73CDE}" presName="space" presStyleCnt="0"/>
      <dgm:spPr/>
    </dgm:pt>
    <dgm:pt modelId="{7BF04C4B-106F-4FA3-A279-912999C3C53A}" type="pres">
      <dgm:prSet presAssocID="{D8B69BFE-B5D6-4CBB-B031-6F73838D064A}" presName="composite" presStyleCnt="0"/>
      <dgm:spPr/>
    </dgm:pt>
    <dgm:pt modelId="{E627C077-AB9E-48BE-A954-B925C50F5795}" type="pres">
      <dgm:prSet presAssocID="{D8B69BFE-B5D6-4CBB-B031-6F73838D064A}" presName="parTx" presStyleLbl="alignNode1" presStyleIdx="2" presStyleCnt="4" custScaleY="581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D59B79-0542-414C-9AD8-36ED5F4CFABF}" type="pres">
      <dgm:prSet presAssocID="{D8B69BFE-B5D6-4CBB-B031-6F73838D064A}" presName="desTx" presStyleLbl="alignAccFollowNode1" presStyleIdx="2" presStyleCnt="4" custScaleY="100000" custLinFactY="198445" custLinFactNeighborY="2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AB3BAA-9FF1-4105-900A-004245471B83}" type="pres">
      <dgm:prSet presAssocID="{D470C00C-EC72-4B82-A4BC-6E2DCF496833}" presName="space" presStyleCnt="0"/>
      <dgm:spPr/>
    </dgm:pt>
    <dgm:pt modelId="{B16069A7-3362-4730-953E-5D4BD65C28C2}" type="pres">
      <dgm:prSet presAssocID="{A6F8FE91-9613-414D-BF48-9914B9FF8845}" presName="composite" presStyleCnt="0"/>
      <dgm:spPr/>
    </dgm:pt>
    <dgm:pt modelId="{2DECC924-0A7F-49AB-B194-41AF0CDC9A5C}" type="pres">
      <dgm:prSet presAssocID="{A6F8FE91-9613-414D-BF48-9914B9FF8845}" presName="parTx" presStyleLbl="alignNode1" presStyleIdx="3" presStyleCnt="4" custScaleY="581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F5480A-C69E-4DF0-B6A1-B4306B74EC6A}" type="pres">
      <dgm:prSet presAssocID="{A6F8FE91-9613-414D-BF48-9914B9FF8845}" presName="desTx" presStyleLbl="alignAccFollowNode1" presStyleIdx="3" presStyleCnt="4" custScaleY="100000" custLinFactY="198445" custLinFactNeighborY="2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29712AA-706F-40A1-B162-0F8D3A76FDB1}" type="presOf" srcId="{0F787525-B086-4B75-AD61-ADDCBF9DEA41}" destId="{67D59B79-0542-414C-9AD8-36ED5F4CFABF}" srcOrd="0" destOrd="1" presId="urn:microsoft.com/office/officeart/2005/8/layout/hList1"/>
    <dgm:cxn modelId="{79EF6EAE-9B18-4039-83A9-90513AC4F379}" type="presOf" srcId="{756A45D1-3912-4D75-86EE-33BB55EA8782}" destId="{892617CE-E081-45C2-9374-AA5AC705D129}" srcOrd="0" destOrd="0" presId="urn:microsoft.com/office/officeart/2005/8/layout/hList1"/>
    <dgm:cxn modelId="{FAF8CCC8-BA37-454C-B68C-DDF40E76BB08}" srcId="{BAFA8E32-F9A6-490A-B0AE-7AAEE432719B}" destId="{A6F8FE91-9613-414D-BF48-9914B9FF8845}" srcOrd="3" destOrd="0" parTransId="{D40885C1-A426-4113-8254-06D52D128B2D}" sibTransId="{6865AC32-D738-418F-8438-99469CAC2130}"/>
    <dgm:cxn modelId="{75E3E1BC-8E6B-4571-A4CF-8F9F28C36167}" srcId="{6C16B52B-8CA8-413B-8A20-F376B4ECAEA2}" destId="{F6C1B64B-7328-497B-B017-443C7ADA72CE}" srcOrd="0" destOrd="0" parTransId="{6C4E0766-C236-40A2-97E2-45B0E8D14571}" sibTransId="{BAA08A3A-2E76-4382-A451-54E0193450CD}"/>
    <dgm:cxn modelId="{316936CF-A37C-4283-87F0-DA316128D890}" srcId="{BAFA8E32-F9A6-490A-B0AE-7AAEE432719B}" destId="{6C16B52B-8CA8-413B-8A20-F376B4ECAEA2}" srcOrd="1" destOrd="0" parTransId="{41126766-F715-44E4-925B-5AD84C6E6E96}" sibTransId="{DF6A5096-08BC-4A2B-B43A-1423CBF73CDE}"/>
    <dgm:cxn modelId="{9BED72AB-C193-4A9B-9C56-1908FAE37680}" type="presOf" srcId="{6C16B52B-8CA8-413B-8A20-F376B4ECAEA2}" destId="{8DC6EB40-0A39-41AE-B49A-B73ADB0D0CBC}" srcOrd="0" destOrd="0" presId="urn:microsoft.com/office/officeart/2005/8/layout/hList1"/>
    <dgm:cxn modelId="{42258430-D290-4405-AAC2-54975CA30793}" type="presOf" srcId="{F6C1B64B-7328-497B-B017-443C7ADA72CE}" destId="{98C14DBB-9B20-4157-86CE-FD927FA328D1}" srcOrd="0" destOrd="0" presId="urn:microsoft.com/office/officeart/2005/8/layout/hList1"/>
    <dgm:cxn modelId="{0F9EFEA9-06D1-4583-8BD8-B7649EE1E2B5}" type="presOf" srcId="{F7FCF3F0-714D-46EC-9C29-C442BD6F8BFC}" destId="{76BFFA02-9B42-4DE5-878C-D40CBE2F01BF}" srcOrd="0" destOrd="2" presId="urn:microsoft.com/office/officeart/2005/8/layout/hList1"/>
    <dgm:cxn modelId="{3A9D4A5D-ACE9-4A6A-8B75-2E240C74F98B}" srcId="{A6F8FE91-9613-414D-BF48-9914B9FF8845}" destId="{D8A0E189-6073-4FF3-B52A-538F889B7731}" srcOrd="1" destOrd="0" parTransId="{DC011BF0-1A50-4335-B2DF-6793DABD6183}" sibTransId="{8B6AE174-318D-4046-B428-C0CBF95757E5}"/>
    <dgm:cxn modelId="{A279EF46-2E9C-401B-89E5-3E23F994A924}" type="presOf" srcId="{A6F8FE91-9613-414D-BF48-9914B9FF8845}" destId="{2DECC924-0A7F-49AB-B194-41AF0CDC9A5C}" srcOrd="0" destOrd="0" presId="urn:microsoft.com/office/officeart/2005/8/layout/hList1"/>
    <dgm:cxn modelId="{B763FF4E-95E2-450D-BAEE-379A0233152C}" type="presOf" srcId="{793CDFF3-F8FD-4F7D-AF68-AA8706241253}" destId="{AAF5480A-C69E-4DF0-B6A1-B4306B74EC6A}" srcOrd="0" destOrd="2" presId="urn:microsoft.com/office/officeart/2005/8/layout/hList1"/>
    <dgm:cxn modelId="{7F93E87C-60BC-4417-A4EA-35A55D053A89}" srcId="{D8B69BFE-B5D6-4CBB-B031-6F73838D064A}" destId="{0F787525-B086-4B75-AD61-ADDCBF9DEA41}" srcOrd="1" destOrd="0" parTransId="{67FA64A8-E13D-48FB-BA99-D94BFDC23F08}" sibTransId="{BDBA0D1C-7F8F-44D7-B098-E38E94AECA83}"/>
    <dgm:cxn modelId="{0A2AB150-489A-4916-BB43-1B03594F0D8C}" srcId="{A6F8FE91-9613-414D-BF48-9914B9FF8845}" destId="{D0ACD34C-94F6-4E13-A28B-4C5BAF0EFA4C}" srcOrd="0" destOrd="0" parTransId="{D4744183-E7D3-480C-98BF-E4F75C8B38A5}" sibTransId="{F4429DDF-42FE-4745-BA26-A4141C49E6C9}"/>
    <dgm:cxn modelId="{8BB18B05-F450-4AAE-9AC5-82ECF44CFF30}" srcId="{756A45D1-3912-4D75-86EE-33BB55EA8782}" destId="{3ED5A970-DF74-4A6A-A5C5-7ACFF7D9843F}" srcOrd="0" destOrd="0" parTransId="{0AC7587B-1AF2-4226-972B-287704BF12BD}" sibTransId="{A8251F97-A41B-4B13-B8FD-BCCB48E40BCA}"/>
    <dgm:cxn modelId="{B06FE243-03AE-42B5-A4B2-40F498F1447E}" type="presOf" srcId="{244BE75F-C67B-4377-9E91-9B3E7A999A12}" destId="{AAF5480A-C69E-4DF0-B6A1-B4306B74EC6A}" srcOrd="0" destOrd="3" presId="urn:microsoft.com/office/officeart/2005/8/layout/hList1"/>
    <dgm:cxn modelId="{498108A9-9EA9-4BB7-8CA2-A59674119DCD}" srcId="{D8B69BFE-B5D6-4CBB-B031-6F73838D064A}" destId="{D68269F3-741A-4731-B938-C250D12FA580}" srcOrd="2" destOrd="0" parTransId="{81251516-BB79-41A4-BE05-C0B11AAC04BB}" sibTransId="{1082B0B0-072B-42D3-B4C5-AB5A617FF62A}"/>
    <dgm:cxn modelId="{0BB111B6-A846-4EE4-9F7E-522CA0BE0FB6}" type="presOf" srcId="{BAFA8E32-F9A6-490A-B0AE-7AAEE432719B}" destId="{E5CD3A2A-B113-4905-AAA4-5B41D2F42308}" srcOrd="0" destOrd="0" presId="urn:microsoft.com/office/officeart/2005/8/layout/hList1"/>
    <dgm:cxn modelId="{9125D20E-0F50-4ED2-BD39-8684F8F784EA}" srcId="{6C16B52B-8CA8-413B-8A20-F376B4ECAEA2}" destId="{7CE1A0D5-3F99-42EF-8C08-CDE2326210A2}" srcOrd="1" destOrd="0" parTransId="{9008AA6C-F165-4135-BB2B-8520B3E9916A}" sibTransId="{0724BC1E-2241-4F3F-9E9D-79FCF02A41C2}"/>
    <dgm:cxn modelId="{996B9C64-C747-4D74-93BB-30C3CF6F7478}" type="presOf" srcId="{D8B69BFE-B5D6-4CBB-B031-6F73838D064A}" destId="{E627C077-AB9E-48BE-A954-B925C50F5795}" srcOrd="0" destOrd="0" presId="urn:microsoft.com/office/officeart/2005/8/layout/hList1"/>
    <dgm:cxn modelId="{F06A9FB7-1C08-478A-8393-488B47A06C04}" type="presOf" srcId="{D68269F3-741A-4731-B938-C250D12FA580}" destId="{67D59B79-0542-414C-9AD8-36ED5F4CFABF}" srcOrd="0" destOrd="2" presId="urn:microsoft.com/office/officeart/2005/8/layout/hList1"/>
    <dgm:cxn modelId="{52224EC3-4A4E-46EE-A516-F8671456284B}" type="presOf" srcId="{8E2298E8-2FA4-4BAB-96C1-0C2CE857BACB}" destId="{98C14DBB-9B20-4157-86CE-FD927FA328D1}" srcOrd="0" destOrd="2" presId="urn:microsoft.com/office/officeart/2005/8/layout/hList1"/>
    <dgm:cxn modelId="{AA7388A6-E3C0-40D6-86B0-35CB697390F7}" type="presOf" srcId="{D0ACD34C-94F6-4E13-A28B-4C5BAF0EFA4C}" destId="{AAF5480A-C69E-4DF0-B6A1-B4306B74EC6A}" srcOrd="0" destOrd="0" presId="urn:microsoft.com/office/officeart/2005/8/layout/hList1"/>
    <dgm:cxn modelId="{CB36C3E6-2B36-4903-9653-DA4908C254E2}" type="presOf" srcId="{9B226FCC-A1A5-47CC-85AF-45BC6949995C}" destId="{76BFFA02-9B42-4DE5-878C-D40CBE2F01BF}" srcOrd="0" destOrd="1" presId="urn:microsoft.com/office/officeart/2005/8/layout/hList1"/>
    <dgm:cxn modelId="{8B2151B2-B1FE-4F7B-A3E7-4C406A9C44B6}" srcId="{BAFA8E32-F9A6-490A-B0AE-7AAEE432719B}" destId="{756A45D1-3912-4D75-86EE-33BB55EA8782}" srcOrd="0" destOrd="0" parTransId="{BB9EE862-0263-4D9B-A40A-F31BDB0831ED}" sibTransId="{B452AA76-0E3F-47C1-A060-266B6D6DC9AB}"/>
    <dgm:cxn modelId="{4FC26B97-123E-4095-A3E8-48A39EF9B7FD}" type="presOf" srcId="{D8A0E189-6073-4FF3-B52A-538F889B7731}" destId="{AAF5480A-C69E-4DF0-B6A1-B4306B74EC6A}" srcOrd="0" destOrd="1" presId="urn:microsoft.com/office/officeart/2005/8/layout/hList1"/>
    <dgm:cxn modelId="{F352A69A-BE11-41B5-9223-F4C53E59B482}" type="presOf" srcId="{7CE1A0D5-3F99-42EF-8C08-CDE2326210A2}" destId="{98C14DBB-9B20-4157-86CE-FD927FA328D1}" srcOrd="0" destOrd="1" presId="urn:microsoft.com/office/officeart/2005/8/layout/hList1"/>
    <dgm:cxn modelId="{8DC28B51-214B-45D5-8548-D47848BF0C44}" srcId="{A6F8FE91-9613-414D-BF48-9914B9FF8845}" destId="{244BE75F-C67B-4377-9E91-9B3E7A999A12}" srcOrd="3" destOrd="0" parTransId="{5EE6B6B4-8740-4951-989D-CDEFCF74875B}" sibTransId="{9D31D22D-1A43-4F4C-AD48-E8783E7A20A1}"/>
    <dgm:cxn modelId="{7B43978A-3284-48F8-8831-27CCCC4780DB}" srcId="{A6F8FE91-9613-414D-BF48-9914B9FF8845}" destId="{793CDFF3-F8FD-4F7D-AF68-AA8706241253}" srcOrd="2" destOrd="0" parTransId="{90FA86E8-1312-46E6-8867-B337351DEDA6}" sibTransId="{2C9DB23A-3584-4A8E-B5D9-D1C07F84BB31}"/>
    <dgm:cxn modelId="{1549EC6F-C3F1-4270-AFDE-4D8FFBBF29A4}" type="presOf" srcId="{1172CA56-4646-4DC7-8D1F-576961DE73E5}" destId="{67D59B79-0542-414C-9AD8-36ED5F4CFABF}" srcOrd="0" destOrd="0" presId="urn:microsoft.com/office/officeart/2005/8/layout/hList1"/>
    <dgm:cxn modelId="{9A8B3470-A34D-4F44-9A66-72C12CD98336}" srcId="{756A45D1-3912-4D75-86EE-33BB55EA8782}" destId="{F7FCF3F0-714D-46EC-9C29-C442BD6F8BFC}" srcOrd="2" destOrd="0" parTransId="{59C07A07-3E0C-441C-90F8-2D2D7FE1704C}" sibTransId="{45B78855-67D5-4A58-8778-DD81ED292187}"/>
    <dgm:cxn modelId="{8B388B2E-A283-4708-9122-CEE8DD5DE73D}" srcId="{756A45D1-3912-4D75-86EE-33BB55EA8782}" destId="{9B226FCC-A1A5-47CC-85AF-45BC6949995C}" srcOrd="1" destOrd="0" parTransId="{567654BE-7532-4EF6-9A24-39DE7977F98A}" sibTransId="{A9CC2D0E-EC68-4649-A666-FFFC818CC56F}"/>
    <dgm:cxn modelId="{B9B096F0-3C47-4221-A99B-85C32806C052}" srcId="{BAFA8E32-F9A6-490A-B0AE-7AAEE432719B}" destId="{D8B69BFE-B5D6-4CBB-B031-6F73838D064A}" srcOrd="2" destOrd="0" parTransId="{232BFEB3-2A51-49A8-8DB3-2E0B1B20CA2B}" sibTransId="{D470C00C-EC72-4B82-A4BC-6E2DCF496833}"/>
    <dgm:cxn modelId="{B8928CFF-344A-4022-8654-853BD835C903}" srcId="{6C16B52B-8CA8-413B-8A20-F376B4ECAEA2}" destId="{8E2298E8-2FA4-4BAB-96C1-0C2CE857BACB}" srcOrd="2" destOrd="0" parTransId="{807C45DF-D5D5-44AC-94B9-A7E1D9FB9B8D}" sibTransId="{20FC5639-33C5-4213-9B93-352707E821BA}"/>
    <dgm:cxn modelId="{D8B624CF-ABFD-40A7-9F90-0E05AB4D5C5C}" type="presOf" srcId="{3ED5A970-DF74-4A6A-A5C5-7ACFF7D9843F}" destId="{76BFFA02-9B42-4DE5-878C-D40CBE2F01BF}" srcOrd="0" destOrd="0" presId="urn:microsoft.com/office/officeart/2005/8/layout/hList1"/>
    <dgm:cxn modelId="{6D1854D6-A480-4F26-8CA8-A26C76001712}" srcId="{D8B69BFE-B5D6-4CBB-B031-6F73838D064A}" destId="{1172CA56-4646-4DC7-8D1F-576961DE73E5}" srcOrd="0" destOrd="0" parTransId="{FCAF1A3D-33A4-403E-B114-C727893DAA35}" sibTransId="{B9E4BCF4-FBB7-46DB-B173-F8BFDE4A82BA}"/>
    <dgm:cxn modelId="{C56AD729-0568-431F-904D-E67233B47170}" type="presParOf" srcId="{E5CD3A2A-B113-4905-AAA4-5B41D2F42308}" destId="{CCB190DC-7D0E-47BA-8C2E-CEB3242829BE}" srcOrd="0" destOrd="0" presId="urn:microsoft.com/office/officeart/2005/8/layout/hList1"/>
    <dgm:cxn modelId="{FEEDDFEF-52F0-4488-AAEC-776A2A86C5BE}" type="presParOf" srcId="{CCB190DC-7D0E-47BA-8C2E-CEB3242829BE}" destId="{892617CE-E081-45C2-9374-AA5AC705D129}" srcOrd="0" destOrd="0" presId="urn:microsoft.com/office/officeart/2005/8/layout/hList1"/>
    <dgm:cxn modelId="{5E370FFC-F4FA-4FE4-BC87-4F71A1987FDC}" type="presParOf" srcId="{CCB190DC-7D0E-47BA-8C2E-CEB3242829BE}" destId="{76BFFA02-9B42-4DE5-878C-D40CBE2F01BF}" srcOrd="1" destOrd="0" presId="urn:microsoft.com/office/officeart/2005/8/layout/hList1"/>
    <dgm:cxn modelId="{E82DEE7A-02AA-466E-800F-BBE92FCD5257}" type="presParOf" srcId="{E5CD3A2A-B113-4905-AAA4-5B41D2F42308}" destId="{B08F6D4C-5F8F-4C0E-AD89-B5828E9A8921}" srcOrd="1" destOrd="0" presId="urn:microsoft.com/office/officeart/2005/8/layout/hList1"/>
    <dgm:cxn modelId="{F8B76978-F9CA-4E59-BD22-9C55AFCCD8DC}" type="presParOf" srcId="{E5CD3A2A-B113-4905-AAA4-5B41D2F42308}" destId="{1612584C-489F-485F-B7AB-66DC108E587D}" srcOrd="2" destOrd="0" presId="urn:microsoft.com/office/officeart/2005/8/layout/hList1"/>
    <dgm:cxn modelId="{500CA9A6-9E10-4869-A87D-750D71CA473F}" type="presParOf" srcId="{1612584C-489F-485F-B7AB-66DC108E587D}" destId="{8DC6EB40-0A39-41AE-B49A-B73ADB0D0CBC}" srcOrd="0" destOrd="0" presId="urn:microsoft.com/office/officeart/2005/8/layout/hList1"/>
    <dgm:cxn modelId="{32B925EE-3B57-4A05-B130-BBD7ED51A05D}" type="presParOf" srcId="{1612584C-489F-485F-B7AB-66DC108E587D}" destId="{98C14DBB-9B20-4157-86CE-FD927FA328D1}" srcOrd="1" destOrd="0" presId="urn:microsoft.com/office/officeart/2005/8/layout/hList1"/>
    <dgm:cxn modelId="{8C523159-11B9-4701-B975-67AB24645F1A}" type="presParOf" srcId="{E5CD3A2A-B113-4905-AAA4-5B41D2F42308}" destId="{9371D8A0-61D8-4F4D-95B6-67D0B2DA9564}" srcOrd="3" destOrd="0" presId="urn:microsoft.com/office/officeart/2005/8/layout/hList1"/>
    <dgm:cxn modelId="{AE00CF81-55B3-4B49-B035-84864049DD9D}" type="presParOf" srcId="{E5CD3A2A-B113-4905-AAA4-5B41D2F42308}" destId="{7BF04C4B-106F-4FA3-A279-912999C3C53A}" srcOrd="4" destOrd="0" presId="urn:microsoft.com/office/officeart/2005/8/layout/hList1"/>
    <dgm:cxn modelId="{2BAD6E10-9D1D-4F7C-944E-34748CA03EEB}" type="presParOf" srcId="{7BF04C4B-106F-4FA3-A279-912999C3C53A}" destId="{E627C077-AB9E-48BE-A954-B925C50F5795}" srcOrd="0" destOrd="0" presId="urn:microsoft.com/office/officeart/2005/8/layout/hList1"/>
    <dgm:cxn modelId="{3956659B-D811-46AB-9E39-E656978EA3B0}" type="presParOf" srcId="{7BF04C4B-106F-4FA3-A279-912999C3C53A}" destId="{67D59B79-0542-414C-9AD8-36ED5F4CFABF}" srcOrd="1" destOrd="0" presId="urn:microsoft.com/office/officeart/2005/8/layout/hList1"/>
    <dgm:cxn modelId="{160D5EBA-65D9-433B-9953-D1D655E388A3}" type="presParOf" srcId="{E5CD3A2A-B113-4905-AAA4-5B41D2F42308}" destId="{A6AB3BAA-9FF1-4105-900A-004245471B83}" srcOrd="5" destOrd="0" presId="urn:microsoft.com/office/officeart/2005/8/layout/hList1"/>
    <dgm:cxn modelId="{4CB876C9-93EA-4D93-AE24-970A0CCF8B90}" type="presParOf" srcId="{E5CD3A2A-B113-4905-AAA4-5B41D2F42308}" destId="{B16069A7-3362-4730-953E-5D4BD65C28C2}" srcOrd="6" destOrd="0" presId="urn:microsoft.com/office/officeart/2005/8/layout/hList1"/>
    <dgm:cxn modelId="{8B5A83F3-6303-4225-8530-73310AB7FA6E}" type="presParOf" srcId="{B16069A7-3362-4730-953E-5D4BD65C28C2}" destId="{2DECC924-0A7F-49AB-B194-41AF0CDC9A5C}" srcOrd="0" destOrd="0" presId="urn:microsoft.com/office/officeart/2005/8/layout/hList1"/>
    <dgm:cxn modelId="{8667AD7E-EB2D-4ECA-A572-4C0EF13B198F}" type="presParOf" srcId="{B16069A7-3362-4730-953E-5D4BD65C28C2}" destId="{AAF5480A-C69E-4DF0-B6A1-B4306B74EC6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617CE-E081-45C2-9374-AA5AC705D129}">
      <dsp:nvSpPr>
        <dsp:cNvPr id="0" name=""/>
        <dsp:cNvSpPr/>
      </dsp:nvSpPr>
      <dsp:spPr>
        <a:xfrm>
          <a:off x="3200" y="173259"/>
          <a:ext cx="1924364" cy="4476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/>
            <a:t>Guest</a:t>
          </a:r>
        </a:p>
      </dsp:txBody>
      <dsp:txXfrm>
        <a:off x="3200" y="173259"/>
        <a:ext cx="1924364" cy="447676"/>
      </dsp:txXfrm>
    </dsp:sp>
    <dsp:sp modelId="{76BFFA02-9B42-4DE5-878C-D40CBE2F01BF}">
      <dsp:nvSpPr>
        <dsp:cNvPr id="0" name=""/>
        <dsp:cNvSpPr/>
      </dsp:nvSpPr>
      <dsp:spPr>
        <a:xfrm>
          <a:off x="3200" y="633161"/>
          <a:ext cx="1924364" cy="1756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/>
            <a:t>Everyone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/>
            <a:t>View content</a:t>
          </a:r>
        </a:p>
      </dsp:txBody>
      <dsp:txXfrm>
        <a:off x="3200" y="633161"/>
        <a:ext cx="1924364" cy="1756800"/>
      </dsp:txXfrm>
    </dsp:sp>
    <dsp:sp modelId="{8DC6EB40-0A39-41AE-B49A-B73ADB0D0CBC}">
      <dsp:nvSpPr>
        <dsp:cNvPr id="0" name=""/>
        <dsp:cNvSpPr/>
      </dsp:nvSpPr>
      <dsp:spPr>
        <a:xfrm>
          <a:off x="2196975" y="173259"/>
          <a:ext cx="1924364" cy="4476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/>
            <a:t>Unaffiliated</a:t>
          </a:r>
        </a:p>
      </dsp:txBody>
      <dsp:txXfrm>
        <a:off x="2196975" y="173259"/>
        <a:ext cx="1924364" cy="447676"/>
      </dsp:txXfrm>
    </dsp:sp>
    <dsp:sp modelId="{98C14DBB-9B20-4157-86CE-FD927FA328D1}">
      <dsp:nvSpPr>
        <dsp:cNvPr id="0" name=""/>
        <dsp:cNvSpPr/>
      </dsp:nvSpPr>
      <dsp:spPr>
        <a:xfrm>
          <a:off x="2196975" y="633161"/>
          <a:ext cx="1924364" cy="1756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/>
            <a:t>Automatic with creation EMA account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/>
            <a:t>Export information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/>
            <a:t>Create organisations - limited to 1 pending request at a time</a:t>
          </a:r>
        </a:p>
      </dsp:txBody>
      <dsp:txXfrm>
        <a:off x="2196975" y="633161"/>
        <a:ext cx="1924364" cy="1756800"/>
      </dsp:txXfrm>
    </dsp:sp>
    <dsp:sp modelId="{E627C077-AB9E-48BE-A954-B925C50F5795}">
      <dsp:nvSpPr>
        <dsp:cNvPr id="0" name=""/>
        <dsp:cNvSpPr/>
      </dsp:nvSpPr>
      <dsp:spPr>
        <a:xfrm>
          <a:off x="4390751" y="173259"/>
          <a:ext cx="1924364" cy="4476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/>
            <a:t>SPOR Industry User</a:t>
          </a:r>
        </a:p>
      </dsp:txBody>
      <dsp:txXfrm>
        <a:off x="4390751" y="173259"/>
        <a:ext cx="1924364" cy="447676"/>
      </dsp:txXfrm>
    </dsp:sp>
    <dsp:sp modelId="{67D59B79-0542-414C-9AD8-36ED5F4CFABF}">
      <dsp:nvSpPr>
        <dsp:cNvPr id="0" name=""/>
        <dsp:cNvSpPr/>
      </dsp:nvSpPr>
      <dsp:spPr>
        <a:xfrm>
          <a:off x="4390751" y="633161"/>
          <a:ext cx="1924364" cy="1756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/>
            <a:t>Per request in EMA Account Management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/>
            <a:t>Export information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/>
            <a:t>Create/Update organisation and location data</a:t>
          </a:r>
        </a:p>
      </dsp:txBody>
      <dsp:txXfrm>
        <a:off x="4390751" y="633161"/>
        <a:ext cx="1924364" cy="1756800"/>
      </dsp:txXfrm>
    </dsp:sp>
    <dsp:sp modelId="{2DECC924-0A7F-49AB-B194-41AF0CDC9A5C}">
      <dsp:nvSpPr>
        <dsp:cNvPr id="0" name=""/>
        <dsp:cNvSpPr/>
      </dsp:nvSpPr>
      <dsp:spPr>
        <a:xfrm>
          <a:off x="6584527" y="173259"/>
          <a:ext cx="1924364" cy="4476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/>
            <a:t>SPOR Industry Super User</a:t>
          </a:r>
        </a:p>
      </dsp:txBody>
      <dsp:txXfrm>
        <a:off x="6584527" y="173259"/>
        <a:ext cx="1924364" cy="447676"/>
      </dsp:txXfrm>
    </dsp:sp>
    <dsp:sp modelId="{AAF5480A-C69E-4DF0-B6A1-B4306B74EC6A}">
      <dsp:nvSpPr>
        <dsp:cNvPr id="0" name=""/>
        <dsp:cNvSpPr/>
      </dsp:nvSpPr>
      <dsp:spPr>
        <a:xfrm>
          <a:off x="6584527" y="633161"/>
          <a:ext cx="1924364" cy="1756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/>
            <a:t>Per request in EMA Account Management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/>
            <a:t>Export information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/>
            <a:t>Create/Update organisation and location data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/>
            <a:t>Manage users</a:t>
          </a:r>
        </a:p>
      </dsp:txBody>
      <dsp:txXfrm>
        <a:off x="6584527" y="633161"/>
        <a:ext cx="1924364" cy="1756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fld id="{8C9E3F7C-1A64-4226-9FFC-A53EB1C73287}" type="datetime4">
              <a:rPr lang="en-GB" altLang="en-US" smtClean="0"/>
              <a:t>25 September 2020</a:t>
            </a:fld>
            <a:endParaRPr lang="en-GB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fld id="{1A0BEC45-4E11-4E40-824D-4E1EC3ED46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64888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fld id="{1755BFED-0A52-411D-875F-39D4ACBBAEF1}" type="datetime4">
              <a:rPr lang="en-GB" altLang="en-US" smtClean="0"/>
              <a:t>25 September 2020</a:t>
            </a:fld>
            <a:endParaRPr lang="en-GB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fld id="{B671AA26-52C0-48E5-AF9E-6206494C8A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349006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4044B4F-850F-460F-8294-27EA05C6F775}" type="datetime4">
              <a:rPr lang="en-GB" altLang="en-US" smtClean="0"/>
              <a:t>25 September 2020</a:t>
            </a:fld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1AA26-52C0-48E5-AF9E-6206494C8AD5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78995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0FF16-3D90-4DA0-A9D4-C7BD7E47DD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450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0FF16-3D90-4DA0-A9D4-C7BD7E47DD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017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0FF16-3D90-4DA0-A9D4-C7BD7E47DD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570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0FF16-3D90-4DA0-A9D4-C7BD7E47DD0C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852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0FF16-3D90-4DA0-A9D4-C7BD7E47DD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852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755BFED-0A52-411D-875F-39D4ACBBAEF1}" type="datetime4">
              <a:rPr lang="en-GB" altLang="en-US" smtClean="0"/>
              <a:t>25 September 2020</a:t>
            </a:fld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1AA26-52C0-48E5-AF9E-6206494C8AD5}" type="slidenum">
              <a:rPr lang="en-GB" altLang="en-US" smtClean="0"/>
              <a:pPr/>
              <a:t>29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4188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5CD2605-8943-4F68-B414-599951589A2F}" type="datetime4">
              <a:rPr lang="en-GB" altLang="en-US" smtClean="0"/>
              <a:t>25 September 2020</a:t>
            </a:fld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1AA26-52C0-48E5-AF9E-6206494C8AD5}" type="slidenum">
              <a:rPr lang="en-GB" altLang="en-US" smtClean="0"/>
              <a:pPr/>
              <a:t>32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0587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90DAE33-3F7C-41CF-8AC3-F4A49571191E}" type="datetime4">
              <a:rPr lang="en-GB" altLang="en-US" smtClean="0"/>
              <a:t>25 September 2020</a:t>
            </a:fld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1AA26-52C0-48E5-AF9E-6206494C8AD5}" type="slidenum">
              <a:rPr lang="en-GB" altLang="en-US" smtClean="0"/>
              <a:pPr/>
              <a:t>33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3366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21BC44E-9051-4DEB-B399-727DEF28FF69}" type="datetime4">
              <a:rPr lang="en-GB" altLang="en-US" smtClean="0"/>
              <a:t>25 September 2020</a:t>
            </a:fld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1AA26-52C0-48E5-AF9E-6206494C8AD5}" type="slidenum">
              <a:rPr lang="en-GB" altLang="en-US" smtClean="0"/>
              <a:pPr/>
              <a:t>34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99511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D9A712A-3FE8-4D03-B94C-E80E00D15387}" type="datetime4">
              <a:rPr lang="en-GB" altLang="en-US" smtClean="0"/>
              <a:t>25 September 2020</a:t>
            </a:fld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814994-7AE2-40E1-AA6C-0AF2355DE8DC}" type="slidenum">
              <a:rPr lang="en-GB" altLang="en-US" smtClean="0"/>
              <a:pPr>
                <a:defRPr/>
              </a:pPr>
              <a:t>35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5091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97DF42-FE67-4645-991E-3066F1DCC9D1}" type="datetime4">
              <a:rPr lang="en-GB" altLang="en-US" smtClean="0"/>
              <a:t>25 September 2020</a:t>
            </a:fld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1AA26-52C0-48E5-AF9E-6206494C8AD5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72793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27FA624-0F61-4B55-A94A-A1E01DD3B1DD}" type="datetime4">
              <a:rPr lang="en-GB" altLang="en-US" smtClean="0"/>
              <a:t>25 September 2020</a:t>
            </a:fld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1AA26-52C0-48E5-AF9E-6206494C8AD5}" type="slidenum">
              <a:rPr lang="en-GB" altLang="en-US" smtClean="0"/>
              <a:pPr/>
              <a:t>42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96453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A943372-8C38-437C-A4FF-F4DC24114962}" type="datetime4">
              <a:rPr lang="en-GB" altLang="en-US" smtClean="0"/>
              <a:t>25 September 2020</a:t>
            </a:fld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1AA26-52C0-48E5-AF9E-6206494C8AD5}" type="slidenum">
              <a:rPr lang="en-GB" altLang="en-US" smtClean="0"/>
              <a:pPr/>
              <a:t>43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0866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13316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28C863-F656-41B1-8377-88623CB4C477}" type="datetime4">
              <a:rPr lang="en-GB" altLang="en-US" smtClean="0">
                <a:cs typeface="Arial" panose="020B0604020202020204" pitchFamily="34" charset="0"/>
              </a:rPr>
              <a:t>25 September 2020</a:t>
            </a:fld>
            <a:endParaRPr lang="en-GB" altLang="en-US">
              <a:cs typeface="Arial" panose="020B0604020202020204" pitchFamily="34" charset="0"/>
            </a:endParaRP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D9E117-5B0D-4679-9318-96A76E23EA31}" type="slidenum">
              <a:rPr lang="en-GB" altLang="en-US" smtClean="0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628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F61999-57BA-4F23-B0C3-90E2A8E9FF3E}" type="datetime4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25 September 2020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71AA26-52C0-48E5-AF9E-6206494C8AD5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583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0FF16-3D90-4DA0-A9D4-C7BD7E47DD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219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0FF16-3D90-4DA0-A9D4-C7BD7E47DD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275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0FF16-3D90-4DA0-A9D4-C7BD7E47DD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690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0FF16-3D90-4DA0-A9D4-C7BD7E47DD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579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0FF16-3D90-4DA0-A9D4-C7BD7E47DD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678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5"/>
          <p:cNvSpPr>
            <a:spLocks noChangeArrowheads="1"/>
          </p:cNvSpPr>
          <p:nvPr userDrawn="1"/>
        </p:nvSpPr>
        <p:spPr bwMode="auto">
          <a:xfrm>
            <a:off x="0" y="-1"/>
            <a:ext cx="9144000" cy="17892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58775" y="2394000"/>
            <a:ext cx="5399088" cy="936000"/>
          </a:xfrm>
        </p:spPr>
        <p:txBody>
          <a:bodyPr anchor="b"/>
          <a:lstStyle>
            <a:lvl1pPr>
              <a:lnSpc>
                <a:spcPts val="2100"/>
              </a:lnSpc>
              <a:defRPr sz="1900"/>
            </a:lvl1pPr>
          </a:lstStyle>
          <a:p>
            <a:pPr lvl="0"/>
            <a:r>
              <a:rPr lang="en-GB" altLang="en-US" noProof="0"/>
              <a:t>Click to add title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58775" y="3546000"/>
            <a:ext cx="5399088" cy="39390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marR="0" indent="0" algn="l" defTabSz="8072438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 sz="1050"/>
            </a:lvl1pPr>
          </a:lstStyle>
          <a:p>
            <a:pPr marL="0" marR="0" lvl="0" indent="0" algn="l" defTabSz="8072438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altLang="en-US" noProof="0"/>
              <a:t>Click to add subtitle [optional]</a:t>
            </a:r>
          </a:p>
        </p:txBody>
      </p:sp>
      <p:sp>
        <p:nvSpPr>
          <p:cNvPr id="374788" name="Line 4"/>
          <p:cNvSpPr>
            <a:spLocks noChangeShapeType="1"/>
          </p:cNvSpPr>
          <p:nvPr/>
        </p:nvSpPr>
        <p:spPr bwMode="auto">
          <a:xfrm>
            <a:off x="358775" y="3438000"/>
            <a:ext cx="5399088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4791" name="Line 7"/>
          <p:cNvSpPr>
            <a:spLocks noChangeShapeType="1"/>
          </p:cNvSpPr>
          <p:nvPr/>
        </p:nvSpPr>
        <p:spPr bwMode="auto">
          <a:xfrm>
            <a:off x="0" y="1789510"/>
            <a:ext cx="9144000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374797" name="Text Box 13"/>
          <p:cNvSpPr txBox="1">
            <a:spLocks noChangeArrowheads="1"/>
          </p:cNvSpPr>
          <p:nvPr/>
        </p:nvSpPr>
        <p:spPr bwMode="auto">
          <a:xfrm>
            <a:off x="6770340" y="4811353"/>
            <a:ext cx="1662113" cy="7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ct val="100000"/>
              </a:lnSpc>
              <a:spcBef>
                <a:spcPct val="50000"/>
              </a:spcBef>
            </a:pPr>
            <a:r>
              <a:rPr lang="en-GB" altLang="en-US" sz="450">
                <a:solidFill>
                  <a:schemeClr val="tx1"/>
                </a:solidFill>
              </a:rPr>
              <a:t>An agency of the European Union</a:t>
            </a:r>
          </a:p>
        </p:txBody>
      </p:sp>
      <p:sp>
        <p:nvSpPr>
          <p:cNvPr id="374800" name="Line 16"/>
          <p:cNvSpPr>
            <a:spLocks noChangeShapeType="1"/>
          </p:cNvSpPr>
          <p:nvPr/>
        </p:nvSpPr>
        <p:spPr bwMode="auto">
          <a:xfrm>
            <a:off x="0" y="5049442"/>
            <a:ext cx="9144000" cy="119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3" t="17419" r="7056" b="17543"/>
          <a:stretch/>
        </p:blipFill>
        <p:spPr>
          <a:xfrm>
            <a:off x="5724000" y="396000"/>
            <a:ext cx="3060000" cy="1008000"/>
          </a:xfrm>
          <a:prstGeom prst="rect">
            <a:avLst/>
          </a:prstGeom>
        </p:spPr>
      </p:pic>
      <p:pic>
        <p:nvPicPr>
          <p:cNvPr id="13" name="Picture 15" descr="EU flag fpr PowerPoint presentations (RGB) (300 ppi)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400" y="4672800"/>
            <a:ext cx="309024" cy="2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5"/>
          <p:cNvSpPr>
            <a:spLocks noChangeArrowheads="1"/>
          </p:cNvSpPr>
          <p:nvPr userDrawn="1"/>
        </p:nvSpPr>
        <p:spPr bwMode="auto">
          <a:xfrm>
            <a:off x="0" y="5050800"/>
            <a:ext cx="9144000" cy="936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4011911"/>
            <a:ext cx="5399088" cy="216024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100"/>
            </a:lvl1pPr>
          </a:lstStyle>
          <a:p>
            <a:r>
              <a:rPr lang="en-GB" altLang="en-US" kern="0"/>
              <a:t>Event title [optional]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 IAM registration, SMS registration and RPI request for IRIS procedures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3347-8122-45E1-A716-F2D064DE4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29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 IAM registration, SMS registration and RPI request for IRIS procedures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3347-8122-45E1-A716-F2D064DE4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66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 IAM registration, SMS registration and RPI request for IRIS procedures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3347-8122-45E1-A716-F2D064DE4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450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 IAM registration, SMS registration and RPI request for IRIS procedures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3347-8122-45E1-A716-F2D064DE4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037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 IAM registration, SMS registration and RPI request for IRIS procedures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3347-8122-45E1-A716-F2D064DE4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511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 IAM registration, SMS registration and RPI request for IRIS procedures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3347-8122-45E1-A716-F2D064DE4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045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 IAM registration, SMS registration and RPI request for IRIS procedures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3347-8122-45E1-A716-F2D064DE4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199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 IAM registration, SMS registration and RPI request for IRIS procedures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3347-8122-45E1-A716-F2D064DE4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069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 IAM registration, SMS registration and RPI request for IRIS procedures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3347-8122-45E1-A716-F2D064DE4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740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 IAM registration, SMS registration and RPI request for IRIS procedures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3347-8122-45E1-A716-F2D064DE4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98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100" b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6" y="1619250"/>
            <a:ext cx="4118400" cy="2969419"/>
          </a:xfrm>
        </p:spPr>
        <p:txBody>
          <a:bodyPr/>
          <a:lstStyle>
            <a:lvl1pPr marL="0" marR="0" indent="0" algn="l" defTabSz="8072438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Tx/>
              <a:buFontTx/>
              <a:buNone/>
              <a:tabLst/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8072438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8072438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/>
              <a:t>Second level</a:t>
            </a:r>
          </a:p>
          <a:p>
            <a:pPr marL="0" marR="0" lvl="2" indent="0" algn="l" defTabSz="8072438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/>
              <a:t>Third level</a:t>
            </a:r>
          </a:p>
          <a:p>
            <a:pPr marL="0" marR="0" lvl="3" indent="0" algn="l" defTabSz="8072438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/>
              <a:t>Fourth level</a:t>
            </a:r>
          </a:p>
          <a:p>
            <a:pPr marL="0" marR="0" lvl="4" indent="0" algn="l" defTabSz="8072438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EMA IAM registration, SMS registration and RPI request for IRIS procedures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1512B7-A4D3-45D6-AC99-9D6C4D21B5B0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62000" y="1619250"/>
            <a:ext cx="4118400" cy="2969419"/>
          </a:xfrm>
        </p:spPr>
        <p:txBody>
          <a:bodyPr/>
          <a:lstStyle>
            <a:lvl1pPr marL="0" marR="0" indent="0" algn="l" defTabSz="8072438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Tx/>
              <a:buFontTx/>
              <a:buNone/>
              <a:tabLst/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8072438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8072438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/>
              <a:t>Second level</a:t>
            </a:r>
          </a:p>
          <a:p>
            <a:pPr marL="0" marR="0" lvl="2" indent="0" algn="l" defTabSz="8072438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/>
              <a:t>Third level</a:t>
            </a:r>
          </a:p>
          <a:p>
            <a:pPr marL="0" marR="0" lvl="3" indent="0" algn="l" defTabSz="8072438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/>
              <a:t>Fourth level</a:t>
            </a:r>
          </a:p>
          <a:p>
            <a:pPr marL="0" marR="0" lvl="4" indent="0" algn="l" defTabSz="8072438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2354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 IAM registration, SMS registration and RPI request for IRIS procedures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3347-8122-45E1-A716-F2D064DE4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10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719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939902"/>
            <a:ext cx="9144000" cy="12035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031940" y="3363838"/>
            <a:ext cx="1080120" cy="108012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436" y="3550251"/>
            <a:ext cx="351128" cy="7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00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69797-417E-40F2-9AAC-5E958D6789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3347-8122-45E1-A716-F2D064DE44A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756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69797-417E-40F2-9AAC-5E958D6789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3347-8122-45E1-A716-F2D064DE44A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031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69797-417E-40F2-9AAC-5E958D6789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3347-8122-45E1-A716-F2D064DE44A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8663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69797-417E-40F2-9AAC-5E958D6789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3347-8122-45E1-A716-F2D064DE44A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839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69797-417E-40F2-9AAC-5E958D6789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3347-8122-45E1-A716-F2D064DE44A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3137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69797-417E-40F2-9AAC-5E958D6789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3347-8122-45E1-A716-F2D064DE44A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818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69797-417E-40F2-9AAC-5E958D6789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3347-8122-45E1-A716-F2D064DE44A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660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/>
              <a:t>EMA IAM registration, SMS registration and RPI request for IRIS procedures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468437-DC6C-443C-8387-7F3DABA73C17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Line 2"/>
          <p:cNvSpPr>
            <a:spLocks noChangeShapeType="1"/>
          </p:cNvSpPr>
          <p:nvPr userDrawn="1"/>
        </p:nvSpPr>
        <p:spPr bwMode="auto">
          <a:xfrm>
            <a:off x="358775" y="2833688"/>
            <a:ext cx="6120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996035"/>
            <a:ext cx="6120000" cy="755648"/>
          </a:xfrm>
        </p:spPr>
        <p:txBody>
          <a:bodyPr anchor="b" anchorCtr="0"/>
          <a:lstStyle>
            <a:lvl1pPr>
              <a:lnSpc>
                <a:spcPts val="2400"/>
              </a:lnSpc>
              <a:spcAft>
                <a:spcPts val="0"/>
              </a:spcAft>
              <a:defRPr sz="2100" b="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/>
              <a:t>Section title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60363" y="2931790"/>
            <a:ext cx="6119812" cy="172752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Section subtitle or brief intro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24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69797-417E-40F2-9AAC-5E958D6789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3347-8122-45E1-A716-F2D064DE44A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4410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69797-417E-40F2-9AAC-5E958D6789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3347-8122-45E1-A716-F2D064DE44A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7883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69797-417E-40F2-9AAC-5E958D6789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3347-8122-45E1-A716-F2D064DE44A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69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69797-417E-40F2-9AAC-5E958D6789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3347-8122-45E1-A716-F2D064DE44A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03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964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939902"/>
            <a:ext cx="9144000" cy="12035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031940" y="3363838"/>
            <a:ext cx="1080120" cy="108012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>
              <a:solidFill>
                <a:prstClr val="white"/>
              </a:solidFill>
            </a:endParaRPr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436" y="3550251"/>
            <a:ext cx="351128" cy="7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336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5"/>
          <p:cNvSpPr>
            <a:spLocks noChangeArrowheads="1"/>
          </p:cNvSpPr>
          <p:nvPr userDrawn="1"/>
        </p:nvSpPr>
        <p:spPr bwMode="auto">
          <a:xfrm>
            <a:off x="0" y="-1"/>
            <a:ext cx="9144000" cy="17892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58775" y="2394000"/>
            <a:ext cx="5399088" cy="936000"/>
          </a:xfrm>
        </p:spPr>
        <p:txBody>
          <a:bodyPr anchor="b"/>
          <a:lstStyle>
            <a:lvl1pPr>
              <a:lnSpc>
                <a:spcPts val="2100"/>
              </a:lnSpc>
              <a:defRPr sz="1900"/>
            </a:lvl1pPr>
          </a:lstStyle>
          <a:p>
            <a:pPr lvl="0"/>
            <a:r>
              <a:rPr lang="en-GB" altLang="en-US" noProof="0"/>
              <a:t>Click to add title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58775" y="3546000"/>
            <a:ext cx="5399088" cy="39390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marR="0" indent="0" algn="l" defTabSz="8072438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 sz="1050"/>
            </a:lvl1pPr>
          </a:lstStyle>
          <a:p>
            <a:pPr marL="0" marR="0" lvl="0" indent="0" algn="l" defTabSz="8072438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altLang="en-US" noProof="0"/>
              <a:t>Click to add subtitle [optional]</a:t>
            </a:r>
          </a:p>
        </p:txBody>
      </p:sp>
      <p:sp>
        <p:nvSpPr>
          <p:cNvPr id="374788" name="Line 4"/>
          <p:cNvSpPr>
            <a:spLocks noChangeShapeType="1"/>
          </p:cNvSpPr>
          <p:nvPr/>
        </p:nvSpPr>
        <p:spPr bwMode="auto">
          <a:xfrm>
            <a:off x="358775" y="3438000"/>
            <a:ext cx="5399088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4791" name="Line 7"/>
          <p:cNvSpPr>
            <a:spLocks noChangeShapeType="1"/>
          </p:cNvSpPr>
          <p:nvPr/>
        </p:nvSpPr>
        <p:spPr bwMode="auto">
          <a:xfrm>
            <a:off x="0" y="1789510"/>
            <a:ext cx="9144000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374797" name="Text Box 13"/>
          <p:cNvSpPr txBox="1">
            <a:spLocks noChangeArrowheads="1"/>
          </p:cNvSpPr>
          <p:nvPr/>
        </p:nvSpPr>
        <p:spPr bwMode="auto">
          <a:xfrm>
            <a:off x="6770340" y="4811353"/>
            <a:ext cx="1662113" cy="7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ct val="100000"/>
              </a:lnSpc>
              <a:spcBef>
                <a:spcPct val="50000"/>
              </a:spcBef>
            </a:pPr>
            <a:r>
              <a:rPr lang="en-GB" altLang="en-US" sz="450"/>
              <a:t>An agency of the European Union</a:t>
            </a:r>
          </a:p>
        </p:txBody>
      </p:sp>
      <p:sp>
        <p:nvSpPr>
          <p:cNvPr id="374800" name="Line 16"/>
          <p:cNvSpPr>
            <a:spLocks noChangeShapeType="1"/>
          </p:cNvSpPr>
          <p:nvPr/>
        </p:nvSpPr>
        <p:spPr bwMode="auto">
          <a:xfrm>
            <a:off x="0" y="5049442"/>
            <a:ext cx="9144000" cy="119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3" t="17419" r="7056" b="17543"/>
          <a:stretch/>
        </p:blipFill>
        <p:spPr>
          <a:xfrm>
            <a:off x="5724000" y="396000"/>
            <a:ext cx="3060000" cy="1008000"/>
          </a:xfrm>
          <a:prstGeom prst="rect">
            <a:avLst/>
          </a:prstGeom>
        </p:spPr>
      </p:pic>
      <p:pic>
        <p:nvPicPr>
          <p:cNvPr id="13" name="Picture 15" descr="EU flag fpr PowerPoint presentations (RGB) (300 ppi)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400" y="4672800"/>
            <a:ext cx="309024" cy="2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5"/>
          <p:cNvSpPr>
            <a:spLocks noChangeArrowheads="1"/>
          </p:cNvSpPr>
          <p:nvPr userDrawn="1"/>
        </p:nvSpPr>
        <p:spPr bwMode="auto">
          <a:xfrm>
            <a:off x="0" y="5050800"/>
            <a:ext cx="9144000" cy="936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4011911"/>
            <a:ext cx="5399088" cy="216024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100"/>
            </a:lvl1pPr>
          </a:lstStyle>
          <a:p>
            <a:r>
              <a:rPr lang="en-GB" altLang="en-US" kern="0"/>
              <a:t>Event title [optional]</a:t>
            </a:r>
          </a:p>
        </p:txBody>
      </p:sp>
    </p:spTree>
    <p:extLst>
      <p:ext uri="{BB962C8B-B14F-4D97-AF65-F5344CB8AC3E}">
        <p14:creationId xmlns:p14="http://schemas.microsoft.com/office/powerpoint/2010/main" val="5290337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100" b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6" y="1619250"/>
            <a:ext cx="4118400" cy="2969419"/>
          </a:xfrm>
        </p:spPr>
        <p:txBody>
          <a:bodyPr/>
          <a:lstStyle>
            <a:lvl1pPr marL="0" marR="0" indent="0" algn="l" defTabSz="8072438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Tx/>
              <a:buFontTx/>
              <a:buNone/>
              <a:tabLst/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8072438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8072438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/>
              <a:t>Second level</a:t>
            </a:r>
          </a:p>
          <a:p>
            <a:pPr marL="0" marR="0" lvl="2" indent="0" algn="l" defTabSz="8072438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/>
              <a:t>Third level</a:t>
            </a:r>
          </a:p>
          <a:p>
            <a:pPr marL="0" marR="0" lvl="3" indent="0" algn="l" defTabSz="8072438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/>
              <a:t>Fourth level</a:t>
            </a:r>
          </a:p>
          <a:p>
            <a:pPr marL="0" marR="0" lvl="4" indent="0" algn="l" defTabSz="8072438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>
                <a:solidFill>
                  <a:srgbClr val="000000"/>
                </a:solidFill>
              </a:rPr>
              <a:t>EMA IAM registration, SMS registration and RPI request for IRIS procedures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1512B7-A4D3-45D6-AC99-9D6C4D21B5B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62000" y="1619250"/>
            <a:ext cx="4118400" cy="2969419"/>
          </a:xfrm>
        </p:spPr>
        <p:txBody>
          <a:bodyPr/>
          <a:lstStyle>
            <a:lvl1pPr marL="0" marR="0" indent="0" algn="l" defTabSz="8072438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Tx/>
              <a:buFontTx/>
              <a:buNone/>
              <a:tabLst/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8072438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8072438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/>
              <a:t>Second level</a:t>
            </a:r>
          </a:p>
          <a:p>
            <a:pPr marL="0" marR="0" lvl="2" indent="0" algn="l" defTabSz="8072438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/>
              <a:t>Third level</a:t>
            </a:r>
          </a:p>
          <a:p>
            <a:pPr marL="0" marR="0" lvl="3" indent="0" algn="l" defTabSz="8072438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/>
              <a:t>Fourth level</a:t>
            </a:r>
          </a:p>
          <a:p>
            <a:pPr marL="0" marR="0" lvl="4" indent="0" algn="l" defTabSz="8072438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7136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>
                <a:solidFill>
                  <a:srgbClr val="000000"/>
                </a:solidFill>
              </a:rPr>
              <a:t>EMA IAM registration, SMS registration and RPI request for IRIS procedures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468437-DC6C-443C-8387-7F3DABA73C17}" type="slidenum">
              <a:rPr lang="en-GB" altLang="en-US" smtClean="0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Line 2"/>
          <p:cNvSpPr>
            <a:spLocks noChangeShapeType="1"/>
          </p:cNvSpPr>
          <p:nvPr userDrawn="1"/>
        </p:nvSpPr>
        <p:spPr bwMode="auto">
          <a:xfrm>
            <a:off x="358775" y="2833688"/>
            <a:ext cx="6120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996035"/>
            <a:ext cx="6120000" cy="755648"/>
          </a:xfrm>
        </p:spPr>
        <p:txBody>
          <a:bodyPr anchor="b" anchorCtr="0"/>
          <a:lstStyle>
            <a:lvl1pPr>
              <a:lnSpc>
                <a:spcPts val="2400"/>
              </a:lnSpc>
              <a:spcAft>
                <a:spcPts val="0"/>
              </a:spcAft>
              <a:defRPr sz="2100" b="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/>
              <a:t>Section title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60363" y="2931790"/>
            <a:ext cx="6119812" cy="172752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Section subtitle or brief intro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029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>
                <a:solidFill>
                  <a:srgbClr val="000000"/>
                </a:solidFill>
              </a:rPr>
              <a:t>EMA IAM registration, SMS registration and RPI request for IRIS procedures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57F717-FD23-493C-BA54-F5AB575BDEC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7344000" y="4804172"/>
            <a:ext cx="1440000" cy="180975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86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EMA IAM registration, SMS registration and RPI request for IRIS procedures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57F717-FD23-493C-BA54-F5AB575BDEC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7344000" y="4804172"/>
            <a:ext cx="1440000" cy="18097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43926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6" y="1619250"/>
            <a:ext cx="4118400" cy="2969419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619250"/>
            <a:ext cx="4117975" cy="2969419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>
                <a:solidFill>
                  <a:srgbClr val="000000"/>
                </a:solidFill>
              </a:rPr>
              <a:t>EMA IAM registration, SMS registration and RPI request for IRIS procedures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1512B7-A4D3-45D6-AC99-9D6C4D21B5B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3601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>
                <a:solidFill>
                  <a:srgbClr val="000000"/>
                </a:solidFill>
              </a:rPr>
              <a:t>EMA IAM registration, SMS registration and RPI request for IRIS procedures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A0FAAC-E39B-4479-B08E-E201E90F7F6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2775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504000"/>
            <a:ext cx="9144000" cy="454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08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60648" y="2452033"/>
            <a:ext cx="3995520" cy="399552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205573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xmlns="" id="{D9EC0984-57C2-4874-9C2F-62539DEF3A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96880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4078E296-4EFD-40D4-8F34-74C8DCF919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auto">
          <a:xfrm>
            <a:off x="6639" y="-125415"/>
            <a:ext cx="145471" cy="40958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GB" sz="1900">
              <a:cs typeface="Arial" panose="020B0604020202020204" pitchFamily="34" charset="0"/>
              <a:sym typeface="Verdana" panose="020B060403050404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8C226947-7BD4-4B5B-91A5-6CA33793CFB1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358775" y="2394000"/>
            <a:ext cx="5399088" cy="936000"/>
          </a:xfrm>
        </p:spPr>
        <p:txBody>
          <a:bodyPr anchor="b"/>
          <a:lstStyle>
            <a:lvl1pPr>
              <a:lnSpc>
                <a:spcPts val="2100"/>
              </a:lnSpc>
              <a:defRPr sz="19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altLang="en-US" noProof="0"/>
              <a:t>Click to add title</a:t>
            </a: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xmlns="" id="{B2B790C6-039D-4610-989A-E45242E7BC0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58775" y="3438000"/>
            <a:ext cx="53990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252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6" y="1619250"/>
            <a:ext cx="4118400" cy="2969419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619250"/>
            <a:ext cx="4117975" cy="2969419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EMA IAM registration, SMS registration and RPI request for IRIS procedures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1512B7-A4D3-45D6-AC99-9D6C4D21B5B0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0067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EMA IAM registration, SMS registration and RPI request for IRIS procedures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A0FAAC-E39B-4479-B08E-E201E90F7F6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7312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504000"/>
            <a:ext cx="9144000" cy="454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046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60648" y="2452033"/>
            <a:ext cx="3995520" cy="399552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55672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xmlns="" id="{D9EC0984-57C2-4874-9C2F-62539DEF3A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27476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4078E296-4EFD-40D4-8F34-74C8DCF919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auto">
          <a:xfrm>
            <a:off x="6639" y="-125415"/>
            <a:ext cx="145471" cy="40958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+mj-ea"/>
              <a:cs typeface="Arial" panose="020B0604020202020204" pitchFamily="34" charset="0"/>
              <a:sym typeface="Verdana" panose="020B060403050404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8C226947-7BD4-4B5B-91A5-6CA33793CFB1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358775" y="2394000"/>
            <a:ext cx="5399088" cy="936000"/>
          </a:xfrm>
        </p:spPr>
        <p:txBody>
          <a:bodyPr anchor="b"/>
          <a:lstStyle>
            <a:lvl1pPr>
              <a:lnSpc>
                <a:spcPts val="2100"/>
              </a:lnSpc>
              <a:defRPr sz="19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altLang="en-US" noProof="0"/>
              <a:t>Click to add title</a:t>
            </a: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xmlns="" id="{B2B790C6-039D-4610-989A-E45242E7BC0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58775" y="3438000"/>
            <a:ext cx="53990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071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0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6" y="769144"/>
            <a:ext cx="8424000" cy="71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add title</a:t>
            </a:r>
          </a:p>
        </p:txBody>
      </p:sp>
      <p:sp>
        <p:nvSpPr>
          <p:cNvPr id="37376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9139" y="4804172"/>
            <a:ext cx="64785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ts val="1200"/>
              </a:lnSpc>
              <a:defRPr sz="830">
                <a:solidFill>
                  <a:schemeClr val="tx1"/>
                </a:solidFill>
              </a:defRPr>
            </a:lvl1pPr>
          </a:lstStyle>
          <a:p>
            <a:r>
              <a:rPr lang="en-GB" altLang="en-US"/>
              <a:t>EMA IAM registration, SMS registration and RPI request for IRIS procedures</a:t>
            </a:r>
          </a:p>
        </p:txBody>
      </p:sp>
      <p:sp>
        <p:nvSpPr>
          <p:cNvPr id="3737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364" y="4804172"/>
            <a:ext cx="307975" cy="17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ts val="1200"/>
              </a:lnSpc>
              <a:defRPr sz="830">
                <a:solidFill>
                  <a:schemeClr val="tx1"/>
                </a:solidFill>
              </a:defRPr>
            </a:lvl1pPr>
          </a:lstStyle>
          <a:p>
            <a:fld id="{DB468437-DC6C-443C-8387-7F3DABA73C17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7376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44000" y="4804172"/>
            <a:ext cx="1439862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200"/>
              </a:lnSpc>
              <a:defRPr sz="83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373775" name="Rectangle 15"/>
          <p:cNvSpPr>
            <a:spLocks noChangeArrowheads="1"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373777" name="Line 17"/>
          <p:cNvSpPr>
            <a:spLocks noChangeShapeType="1"/>
          </p:cNvSpPr>
          <p:nvPr/>
        </p:nvSpPr>
        <p:spPr bwMode="auto">
          <a:xfrm>
            <a:off x="0" y="507206"/>
            <a:ext cx="9144000" cy="1191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3781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6" y="1619250"/>
            <a:ext cx="8424000" cy="2969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E3F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Normal text – Verdana, 15pt regular, ls 21pt, ap 9pt, black.</a:t>
            </a:r>
          </a:p>
          <a:p>
            <a:pPr lvl="1"/>
            <a:r>
              <a:rPr lang="en-GB" altLang="en-US"/>
              <a:t>Title – Verdana, 21pt regular, ls 27pt, blue (0,51,153).</a:t>
            </a:r>
          </a:p>
          <a:p>
            <a:pPr lvl="1"/>
            <a:r>
              <a:rPr lang="en-GB" altLang="en-US"/>
              <a:t>Subtitle – Verdana, 18pt bold (apply manually), ls 27pt, blue (0,51,153).</a:t>
            </a:r>
          </a:p>
          <a:p>
            <a:pPr lvl="1"/>
            <a:r>
              <a:rPr lang="en-GB" altLang="en-US"/>
              <a:t>Bullets level 1 – Verdana, 13.5pt regular, ls 18pt, ap 6pt, black.</a:t>
            </a:r>
          </a:p>
          <a:p>
            <a:pPr lvl="2"/>
            <a:r>
              <a:rPr lang="en-GB" altLang="en-US"/>
              <a:t>Bullets level 2 – Verdana, 12pt regular, ls 18pt, ap 4.5pt, black.</a:t>
            </a:r>
          </a:p>
          <a:p>
            <a:pPr lvl="3"/>
            <a:r>
              <a:rPr lang="en-GB" altLang="en-US"/>
              <a:t>Bullets level 3 – Verdana, 10.5pt regular, ls 15pt, ap 4.5pt, black. NOT RECOMMENDED TO USE BEYOND LEVEL 3</a:t>
            </a:r>
          </a:p>
          <a:p>
            <a:pPr lvl="4"/>
            <a:r>
              <a:rPr lang="en-GB" altLang="en-US"/>
              <a:t>Bullets level 4 – Verdana, 10.5pt regular, ls 15pt, ap 4.5pt, black.</a:t>
            </a:r>
          </a:p>
          <a:p>
            <a:pPr lvl="4"/>
            <a:r>
              <a:rPr lang="en-GB" altLang="en-US"/>
              <a:t>Bullets level 5 – Verdana, 10.5pt regular, ls 15pt, ap 4.5pt, black.</a:t>
            </a:r>
          </a:p>
          <a:p>
            <a:pPr lvl="6"/>
            <a:r>
              <a:rPr lang="en-GB" altLang="en-US"/>
              <a:t>Bullets level 6 – Verdana, 10.5pt regular, ls 15pt, ap 4.5pt, black.</a:t>
            </a:r>
          </a:p>
          <a:p>
            <a:pPr lvl="7"/>
            <a:r>
              <a:rPr lang="en-GB" altLang="en-US"/>
              <a:t>Bullets level 7 – Verdana, 10.5pt regular, ls 15pt, ap 4.5pt, black.</a:t>
            </a:r>
          </a:p>
          <a:p>
            <a:pPr lvl="8"/>
            <a:r>
              <a:rPr lang="en-GB" altLang="en-US"/>
              <a:t>Bullets level 8 – Verdana, 10.5pt regular, ls 15pt, ap 4.5pt, black.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" t="17599" r="8041" b="26818"/>
          <a:stretch/>
        </p:blipFill>
        <p:spPr>
          <a:xfrm>
            <a:off x="7416000" y="72000"/>
            <a:ext cx="1368000" cy="393900"/>
          </a:xfrm>
          <a:prstGeom prst="rect">
            <a:avLst/>
          </a:prstGeom>
        </p:spPr>
      </p:pic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0" y="5050800"/>
            <a:ext cx="9144000" cy="936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3" name="MSIPCMContentMarking" descr="{&quot;HashCode&quot;:2031335114,&quot;Placement&quot;:&quot;Footer&quot;,&quot;Top&quot;:388.417633,&quot;Left&quot;:253.020081,&quot;SlideWidth&quot;:720,&quot;SlideHeight&quot;:405}">
            <a:extLst>
              <a:ext uri="{FF2B5EF4-FFF2-40B4-BE49-F238E27FC236}">
                <a16:creationId xmlns:a16="http://schemas.microsoft.com/office/drawing/2014/main" xmlns="" id="{2F8C1AEF-BDD4-4352-92A2-09E079884851}"/>
              </a:ext>
            </a:extLst>
          </p:cNvPr>
          <p:cNvSpPr txBox="1"/>
          <p:nvPr userDrawn="1"/>
        </p:nvSpPr>
        <p:spPr>
          <a:xfrm>
            <a:off x="3213355" y="4932904"/>
            <a:ext cx="2717289" cy="21059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sz="700">
                <a:solidFill>
                  <a:srgbClr val="737373"/>
                </a:solidFill>
                <a:latin typeface="Verdana" panose="020B0604030504040204" pitchFamily="34" charset="0"/>
              </a:rPr>
              <a:t>Classified as public by the European Medicines Agency 
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4" r:id="rId2"/>
    <p:sldLayoutId id="2147483665" r:id="rId3"/>
    <p:sldLayoutId id="2147483657" r:id="rId4"/>
    <p:sldLayoutId id="2147483659" r:id="rId5"/>
    <p:sldLayoutId id="2147483661" r:id="rId6"/>
    <p:sldLayoutId id="2147483662" r:id="rId7"/>
    <p:sldLayoutId id="2147483663" r:id="rId8"/>
    <p:sldLayoutId id="2147483703" r:id="rId9"/>
  </p:sldLayoutIdLst>
  <p:hf sldNum="0" hdr="0" dt="0"/>
  <p:txStyles>
    <p:titleStyle>
      <a:lvl1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algn="l" defTabSz="8072438" rtl="0" eaLnBrk="1" fontAlgn="base" hangingPunct="1">
        <a:lnSpc>
          <a:spcPts val="2100"/>
        </a:lnSpc>
        <a:spcBef>
          <a:spcPct val="0"/>
        </a:spcBef>
        <a:spcAft>
          <a:spcPts val="900"/>
        </a:spcAft>
        <a:buClr>
          <a:srgbClr val="000000"/>
        </a:buClr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268288" indent="-266700" algn="l" defTabSz="8072438" rtl="0" eaLnBrk="1" fontAlgn="base" hangingPunct="1">
        <a:lnSpc>
          <a:spcPts val="1800"/>
        </a:lnSpc>
        <a:spcBef>
          <a:spcPct val="0"/>
        </a:spcBef>
        <a:spcAft>
          <a:spcPts val="600"/>
        </a:spcAft>
        <a:buClr>
          <a:schemeClr val="tx1"/>
        </a:buClr>
        <a:buChar char="•"/>
        <a:defRPr sz="1350">
          <a:solidFill>
            <a:schemeClr val="tx1"/>
          </a:solidFill>
          <a:latin typeface="+mn-lt"/>
          <a:cs typeface="+mn-cs"/>
        </a:defRPr>
      </a:lvl2pPr>
      <a:lvl3pPr marL="522288" indent="-231775" algn="l" defTabSz="8072438" rtl="0" eaLnBrk="1" fontAlgn="base" hangingPunct="1">
        <a:lnSpc>
          <a:spcPts val="1800"/>
        </a:lnSpc>
        <a:spcBef>
          <a:spcPct val="0"/>
        </a:spcBef>
        <a:spcAft>
          <a:spcPts val="450"/>
        </a:spcAft>
        <a:buClr>
          <a:schemeClr val="tx1"/>
        </a:buClr>
        <a:buFont typeface="Verdana" pitchFamily="34" charset="0"/>
        <a:buChar char="–"/>
        <a:defRPr sz="1200">
          <a:solidFill>
            <a:schemeClr val="tx1"/>
          </a:solidFill>
          <a:latin typeface="+mn-lt"/>
          <a:cs typeface="+mn-cs"/>
        </a:defRPr>
      </a:lvl3pPr>
      <a:lvl4pPr marL="769938" indent="-219075" algn="l" defTabSz="8072438" rtl="0" eaLnBrk="1" fontAlgn="base" hangingPunct="1">
        <a:lnSpc>
          <a:spcPts val="1500"/>
        </a:lnSpc>
        <a:spcBef>
          <a:spcPct val="0"/>
        </a:spcBef>
        <a:spcAft>
          <a:spcPts val="450"/>
        </a:spcAft>
        <a:buClr>
          <a:schemeClr val="tx1"/>
        </a:buClr>
        <a:buFont typeface="Verdana" pitchFamily="34" charset="0"/>
        <a:buChar char="•"/>
        <a:defRPr sz="1050">
          <a:solidFill>
            <a:schemeClr val="tx1"/>
          </a:solidFill>
          <a:latin typeface="+mn-lt"/>
          <a:cs typeface="+mn-cs"/>
        </a:defRPr>
      </a:lvl4pPr>
      <a:lvl5pPr marL="1016000" marR="0" indent="-225425" algn="l" defTabSz="8072438" rtl="0" eaLnBrk="1" fontAlgn="base" latinLnBrk="0" hangingPunct="1">
        <a:lnSpc>
          <a:spcPts val="1500"/>
        </a:lnSpc>
        <a:spcBef>
          <a:spcPct val="0"/>
        </a:spcBef>
        <a:spcAft>
          <a:spcPts val="450"/>
        </a:spcAft>
        <a:buClr>
          <a:schemeClr val="tx1"/>
        </a:buClr>
        <a:buSzTx/>
        <a:buFont typeface="Verdana" pitchFamily="34" charset="0"/>
        <a:buChar char="–"/>
        <a:tabLst/>
        <a:defRPr sz="1050">
          <a:solidFill>
            <a:schemeClr val="tx1"/>
          </a:solidFill>
          <a:latin typeface="+mn-lt"/>
          <a:cs typeface="+mn-cs"/>
        </a:defRPr>
      </a:lvl5pPr>
      <a:lvl6pPr marL="1014413" indent="-226800" algn="l" defTabSz="8072438" rtl="0" eaLnBrk="1" fontAlgn="base" hangingPunct="1">
        <a:lnSpc>
          <a:spcPts val="1500"/>
        </a:lnSpc>
        <a:spcBef>
          <a:spcPct val="0"/>
        </a:spcBef>
        <a:spcAft>
          <a:spcPts val="450"/>
        </a:spcAft>
        <a:buClr>
          <a:schemeClr val="tx1"/>
        </a:buClr>
        <a:buFont typeface="Verdana" pitchFamily="34" charset="0"/>
        <a:buChar char="–"/>
        <a:defRPr lang="en-GB" altLang="en-US" sz="1050" smtClean="0">
          <a:solidFill>
            <a:schemeClr val="tx1"/>
          </a:solidFill>
          <a:latin typeface="+mn-lt"/>
          <a:cs typeface="+mn-cs"/>
        </a:defRPr>
      </a:lvl6pPr>
      <a:lvl7pPr marL="1015200" indent="-225425" algn="l" defTabSz="8072438" rtl="0" eaLnBrk="1" fontAlgn="base" hangingPunct="1">
        <a:lnSpc>
          <a:spcPts val="1500"/>
        </a:lnSpc>
        <a:spcBef>
          <a:spcPct val="0"/>
        </a:spcBef>
        <a:spcAft>
          <a:spcPts val="450"/>
        </a:spcAft>
        <a:buClr>
          <a:schemeClr val="tx1"/>
        </a:buClr>
        <a:buFont typeface="Verdana" pitchFamily="34" charset="0"/>
        <a:buChar char="–"/>
        <a:defRPr sz="1050">
          <a:solidFill>
            <a:schemeClr val="tx1"/>
          </a:solidFill>
          <a:latin typeface="+mn-lt"/>
          <a:cs typeface="+mn-cs"/>
        </a:defRPr>
      </a:lvl7pPr>
      <a:lvl8pPr marL="1015200" indent="-225425" algn="l" defTabSz="8072438" rtl="0" eaLnBrk="1" fontAlgn="base" hangingPunct="1">
        <a:lnSpc>
          <a:spcPts val="1500"/>
        </a:lnSpc>
        <a:spcBef>
          <a:spcPct val="0"/>
        </a:spcBef>
        <a:spcAft>
          <a:spcPts val="450"/>
        </a:spcAft>
        <a:buClr>
          <a:schemeClr val="tx1"/>
        </a:buClr>
        <a:buFont typeface="Verdana" pitchFamily="34" charset="0"/>
        <a:buChar char="–"/>
        <a:defRPr sz="1050">
          <a:solidFill>
            <a:schemeClr val="tx1"/>
          </a:solidFill>
          <a:latin typeface="+mn-lt"/>
          <a:cs typeface="+mn-cs"/>
        </a:defRPr>
      </a:lvl8pPr>
      <a:lvl9pPr marL="1015200" indent="-225425" algn="l" defTabSz="8072438" rtl="0" eaLnBrk="1" fontAlgn="base" hangingPunct="1">
        <a:lnSpc>
          <a:spcPts val="1500"/>
        </a:lnSpc>
        <a:spcBef>
          <a:spcPct val="0"/>
        </a:spcBef>
        <a:spcAft>
          <a:spcPts val="450"/>
        </a:spcAft>
        <a:buClr>
          <a:schemeClr val="tx1"/>
        </a:buClr>
        <a:buFont typeface="Verdana" pitchFamily="34" charset="0"/>
        <a:buChar char="–"/>
        <a:defRPr sz="105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EMA IAM registration, SMS registration and RPI request for IRIS procedures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E3347-8122-45E1-A716-F2D064DE44A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MSIPCMContentMarking" descr="{&quot;HashCode&quot;:2031335114,&quot;Placement&quot;:&quot;Footer&quot;,&quot;Top&quot;:388.417633,&quot;Left&quot;:253.020081,&quot;SlideWidth&quot;:720,&quot;SlideHeight&quot;:405}">
            <a:extLst>
              <a:ext uri="{FF2B5EF4-FFF2-40B4-BE49-F238E27FC236}">
                <a16:creationId xmlns:a16="http://schemas.microsoft.com/office/drawing/2014/main" xmlns="" id="{F0416BA6-50B3-434E-BC3E-98C8D29CC60C}"/>
              </a:ext>
            </a:extLst>
          </p:cNvPr>
          <p:cNvSpPr txBox="1"/>
          <p:nvPr userDrawn="1"/>
        </p:nvSpPr>
        <p:spPr>
          <a:xfrm>
            <a:off x="3213355" y="4932904"/>
            <a:ext cx="2717289" cy="21059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sz="700">
                <a:solidFill>
                  <a:srgbClr val="737373"/>
                </a:solidFill>
                <a:latin typeface="Verdana" panose="020B0604030504040204" pitchFamily="34" charset="0"/>
              </a:rPr>
              <a:t>Classified as public by the European Medicines Agency 
</a:t>
            </a:r>
          </a:p>
        </p:txBody>
      </p:sp>
    </p:spTree>
    <p:extLst>
      <p:ext uri="{BB962C8B-B14F-4D97-AF65-F5344CB8AC3E}">
        <p14:creationId xmlns:p14="http://schemas.microsoft.com/office/powerpoint/2010/main" val="84483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32F69797-417E-40F2-9AAC-5E958D678963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25/09/2020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A25E3347-8122-45E1-A716-F2D064DE44A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8" name="MSIPCMContentMarking" descr="{&quot;HashCode&quot;:2031335114,&quot;Placement&quot;:&quot;Footer&quot;,&quot;Top&quot;:388.417633,&quot;Left&quot;:253.020081,&quot;SlideWidth&quot;:720,&quot;SlideHeight&quot;:405}">
            <a:extLst>
              <a:ext uri="{FF2B5EF4-FFF2-40B4-BE49-F238E27FC236}">
                <a16:creationId xmlns:a16="http://schemas.microsoft.com/office/drawing/2014/main" xmlns="" id="{ABAC04D8-DC4D-4973-A30F-05BAEEC51869}"/>
              </a:ext>
            </a:extLst>
          </p:cNvPr>
          <p:cNvSpPr txBox="1"/>
          <p:nvPr userDrawn="1"/>
        </p:nvSpPr>
        <p:spPr>
          <a:xfrm>
            <a:off x="3213355" y="4932904"/>
            <a:ext cx="2717289" cy="21059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sz="700">
                <a:solidFill>
                  <a:srgbClr val="737373"/>
                </a:solidFill>
                <a:latin typeface="Verdana" panose="020B0604030504040204" pitchFamily="34" charset="0"/>
              </a:rPr>
              <a:t>Classified as public by the European Medicines Agency 
</a:t>
            </a:r>
          </a:p>
        </p:txBody>
      </p:sp>
    </p:spTree>
    <p:extLst>
      <p:ext uri="{BB962C8B-B14F-4D97-AF65-F5344CB8AC3E}">
        <p14:creationId xmlns:p14="http://schemas.microsoft.com/office/powerpoint/2010/main" val="335254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6" y="769144"/>
            <a:ext cx="8424000" cy="71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add title</a:t>
            </a:r>
          </a:p>
        </p:txBody>
      </p:sp>
      <p:sp>
        <p:nvSpPr>
          <p:cNvPr id="37376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9139" y="4804172"/>
            <a:ext cx="64785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ts val="1200"/>
              </a:lnSpc>
              <a:defRPr sz="830">
                <a:solidFill>
                  <a:schemeClr val="tx1"/>
                </a:solidFill>
              </a:defRPr>
            </a:lvl1pPr>
          </a:lstStyle>
          <a:p>
            <a:r>
              <a:rPr lang="en-GB" altLang="en-US">
                <a:solidFill>
                  <a:srgbClr val="000000"/>
                </a:solidFill>
              </a:rPr>
              <a:t>EMA IAM registration, SMS registration and RPI request for IRIS procedures</a:t>
            </a:r>
          </a:p>
        </p:txBody>
      </p:sp>
      <p:sp>
        <p:nvSpPr>
          <p:cNvPr id="3737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364" y="4804172"/>
            <a:ext cx="307975" cy="17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ts val="1200"/>
              </a:lnSpc>
              <a:defRPr sz="830">
                <a:solidFill>
                  <a:schemeClr val="tx1"/>
                </a:solidFill>
              </a:defRPr>
            </a:lvl1pPr>
          </a:lstStyle>
          <a:p>
            <a:fld id="{DB468437-DC6C-443C-8387-7F3DABA73C17}" type="slidenum">
              <a:rPr lang="en-GB" altLang="en-US" smtClean="0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7376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44000" y="4804172"/>
            <a:ext cx="1439862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200"/>
              </a:lnSpc>
              <a:defRPr sz="830">
                <a:solidFill>
                  <a:schemeClr val="tx1"/>
                </a:solidFill>
              </a:defRPr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73775" name="Rectangle 15"/>
          <p:cNvSpPr>
            <a:spLocks noChangeArrowheads="1"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373777" name="Line 17"/>
          <p:cNvSpPr>
            <a:spLocks noChangeShapeType="1"/>
          </p:cNvSpPr>
          <p:nvPr/>
        </p:nvSpPr>
        <p:spPr bwMode="auto">
          <a:xfrm>
            <a:off x="0" y="507206"/>
            <a:ext cx="9144000" cy="1191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3781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6" y="1619250"/>
            <a:ext cx="8424000" cy="2969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E3F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Normal text – Verdana, 15pt regular, ls 21pt, ap 9pt, black.</a:t>
            </a:r>
          </a:p>
          <a:p>
            <a:pPr lvl="1"/>
            <a:r>
              <a:rPr lang="en-GB" altLang="en-US"/>
              <a:t>Title – Verdana, 21pt regular, ls 27pt, blue (0,51,153).</a:t>
            </a:r>
          </a:p>
          <a:p>
            <a:pPr lvl="1"/>
            <a:r>
              <a:rPr lang="en-GB" altLang="en-US"/>
              <a:t>Subtitle – Verdana, 18pt bold (apply manually), ls 27pt, blue (0,51,153).</a:t>
            </a:r>
          </a:p>
          <a:p>
            <a:pPr lvl="1"/>
            <a:r>
              <a:rPr lang="en-GB" altLang="en-US"/>
              <a:t>Bullets level 1 – Verdana, 13.5pt regular, ls 18pt, ap 6pt, black.</a:t>
            </a:r>
          </a:p>
          <a:p>
            <a:pPr lvl="2"/>
            <a:r>
              <a:rPr lang="en-GB" altLang="en-US"/>
              <a:t>Bullets level 2 – Verdana, 12pt regular, ls 18pt, ap 4.5pt, black.</a:t>
            </a:r>
          </a:p>
          <a:p>
            <a:pPr lvl="3"/>
            <a:r>
              <a:rPr lang="en-GB" altLang="en-US"/>
              <a:t>Bullets level 3 – Verdana, 10.5pt regular, ls 15pt, ap 4.5pt, black. NOT RECOMMENDED TO USE BEYOND LEVEL 3</a:t>
            </a:r>
          </a:p>
          <a:p>
            <a:pPr lvl="4"/>
            <a:r>
              <a:rPr lang="en-GB" altLang="en-US"/>
              <a:t>Bullets level 4 – Verdana, 10.5pt regular, ls 15pt, ap 4.5pt, black.</a:t>
            </a:r>
          </a:p>
          <a:p>
            <a:pPr lvl="4"/>
            <a:r>
              <a:rPr lang="en-GB" altLang="en-US"/>
              <a:t>Bullets level 5 – Verdana, 10.5pt regular, ls 15pt, ap 4.5pt, black.</a:t>
            </a:r>
          </a:p>
          <a:p>
            <a:pPr lvl="6"/>
            <a:r>
              <a:rPr lang="en-GB" altLang="en-US"/>
              <a:t>Bullets level 6 – Verdana, 10.5pt regular, ls 15pt, ap 4.5pt, black.</a:t>
            </a:r>
          </a:p>
          <a:p>
            <a:pPr lvl="7"/>
            <a:r>
              <a:rPr lang="en-GB" altLang="en-US"/>
              <a:t>Bullets level 7 – Verdana, 10.5pt regular, ls 15pt, ap 4.5pt, black.</a:t>
            </a:r>
          </a:p>
          <a:p>
            <a:pPr lvl="8"/>
            <a:r>
              <a:rPr lang="en-GB" altLang="en-US"/>
              <a:t>Bullets level 8 – Verdana, 10.5pt regular, ls 15pt, ap 4.5pt, black.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" t="17599" r="8041" b="26818"/>
          <a:stretch/>
        </p:blipFill>
        <p:spPr>
          <a:xfrm>
            <a:off x="7416000" y="72000"/>
            <a:ext cx="1368000" cy="393900"/>
          </a:xfrm>
          <a:prstGeom prst="rect">
            <a:avLst/>
          </a:prstGeom>
        </p:spPr>
      </p:pic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0" y="5050800"/>
            <a:ext cx="9144000" cy="936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3" name="MSIPCMContentMarking" descr="{&quot;HashCode&quot;:2031335114,&quot;Placement&quot;:&quot;Footer&quot;,&quot;Top&quot;:388.417633,&quot;Left&quot;:253.020081,&quot;SlideWidth&quot;:720,&quot;SlideHeight&quot;:405}">
            <a:extLst>
              <a:ext uri="{FF2B5EF4-FFF2-40B4-BE49-F238E27FC236}">
                <a16:creationId xmlns:a16="http://schemas.microsoft.com/office/drawing/2014/main" xmlns="" id="{2F8C1AEF-BDD4-4352-92A2-09E079884851}"/>
              </a:ext>
            </a:extLst>
          </p:cNvPr>
          <p:cNvSpPr txBox="1"/>
          <p:nvPr userDrawn="1"/>
        </p:nvSpPr>
        <p:spPr>
          <a:xfrm>
            <a:off x="3213355" y="4932904"/>
            <a:ext cx="2717289" cy="21059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r>
              <a:rPr lang="en-GB" sz="700">
                <a:solidFill>
                  <a:srgbClr val="737373"/>
                </a:solidFill>
              </a:rPr>
              <a:t>Classified as public by the European Medicines Agency 
</a:t>
            </a:r>
          </a:p>
        </p:txBody>
      </p:sp>
    </p:spTree>
    <p:extLst>
      <p:ext uri="{BB962C8B-B14F-4D97-AF65-F5344CB8AC3E}">
        <p14:creationId xmlns:p14="http://schemas.microsoft.com/office/powerpoint/2010/main" val="134355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hf sldNum="0" hdr="0" dt="0"/>
  <p:txStyles>
    <p:titleStyle>
      <a:lvl1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algn="l" defTabSz="8072438" rtl="0" eaLnBrk="1" fontAlgn="base" hangingPunct="1">
        <a:lnSpc>
          <a:spcPts val="2100"/>
        </a:lnSpc>
        <a:spcBef>
          <a:spcPct val="0"/>
        </a:spcBef>
        <a:spcAft>
          <a:spcPts val="900"/>
        </a:spcAft>
        <a:buClr>
          <a:srgbClr val="000000"/>
        </a:buClr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268288" indent="-266700" algn="l" defTabSz="8072438" rtl="0" eaLnBrk="1" fontAlgn="base" hangingPunct="1">
        <a:lnSpc>
          <a:spcPts val="1800"/>
        </a:lnSpc>
        <a:spcBef>
          <a:spcPct val="0"/>
        </a:spcBef>
        <a:spcAft>
          <a:spcPts val="600"/>
        </a:spcAft>
        <a:buClr>
          <a:schemeClr val="tx1"/>
        </a:buClr>
        <a:buChar char="•"/>
        <a:defRPr sz="1350">
          <a:solidFill>
            <a:schemeClr val="tx1"/>
          </a:solidFill>
          <a:latin typeface="+mn-lt"/>
          <a:cs typeface="+mn-cs"/>
        </a:defRPr>
      </a:lvl2pPr>
      <a:lvl3pPr marL="522288" indent="-231775" algn="l" defTabSz="8072438" rtl="0" eaLnBrk="1" fontAlgn="base" hangingPunct="1">
        <a:lnSpc>
          <a:spcPts val="1800"/>
        </a:lnSpc>
        <a:spcBef>
          <a:spcPct val="0"/>
        </a:spcBef>
        <a:spcAft>
          <a:spcPts val="450"/>
        </a:spcAft>
        <a:buClr>
          <a:schemeClr val="tx1"/>
        </a:buClr>
        <a:buFont typeface="Verdana" pitchFamily="34" charset="0"/>
        <a:buChar char="–"/>
        <a:defRPr sz="1200">
          <a:solidFill>
            <a:schemeClr val="tx1"/>
          </a:solidFill>
          <a:latin typeface="+mn-lt"/>
          <a:cs typeface="+mn-cs"/>
        </a:defRPr>
      </a:lvl3pPr>
      <a:lvl4pPr marL="769938" indent="-219075" algn="l" defTabSz="8072438" rtl="0" eaLnBrk="1" fontAlgn="base" hangingPunct="1">
        <a:lnSpc>
          <a:spcPts val="1500"/>
        </a:lnSpc>
        <a:spcBef>
          <a:spcPct val="0"/>
        </a:spcBef>
        <a:spcAft>
          <a:spcPts val="450"/>
        </a:spcAft>
        <a:buClr>
          <a:schemeClr val="tx1"/>
        </a:buClr>
        <a:buFont typeface="Verdana" pitchFamily="34" charset="0"/>
        <a:buChar char="•"/>
        <a:defRPr sz="1050">
          <a:solidFill>
            <a:schemeClr val="tx1"/>
          </a:solidFill>
          <a:latin typeface="+mn-lt"/>
          <a:cs typeface="+mn-cs"/>
        </a:defRPr>
      </a:lvl4pPr>
      <a:lvl5pPr marL="1016000" marR="0" indent="-225425" algn="l" defTabSz="8072438" rtl="0" eaLnBrk="1" fontAlgn="base" latinLnBrk="0" hangingPunct="1">
        <a:lnSpc>
          <a:spcPts val="1500"/>
        </a:lnSpc>
        <a:spcBef>
          <a:spcPct val="0"/>
        </a:spcBef>
        <a:spcAft>
          <a:spcPts val="450"/>
        </a:spcAft>
        <a:buClr>
          <a:schemeClr val="tx1"/>
        </a:buClr>
        <a:buSzTx/>
        <a:buFont typeface="Verdana" pitchFamily="34" charset="0"/>
        <a:buChar char="–"/>
        <a:tabLst/>
        <a:defRPr sz="1050">
          <a:solidFill>
            <a:schemeClr val="tx1"/>
          </a:solidFill>
          <a:latin typeface="+mn-lt"/>
          <a:cs typeface="+mn-cs"/>
        </a:defRPr>
      </a:lvl5pPr>
      <a:lvl6pPr marL="1014413" indent="-226800" algn="l" defTabSz="8072438" rtl="0" eaLnBrk="1" fontAlgn="base" hangingPunct="1">
        <a:lnSpc>
          <a:spcPts val="1500"/>
        </a:lnSpc>
        <a:spcBef>
          <a:spcPct val="0"/>
        </a:spcBef>
        <a:spcAft>
          <a:spcPts val="450"/>
        </a:spcAft>
        <a:buClr>
          <a:schemeClr val="tx1"/>
        </a:buClr>
        <a:buFont typeface="Verdana" pitchFamily="34" charset="0"/>
        <a:buChar char="–"/>
        <a:defRPr lang="en-GB" altLang="en-US" sz="1050" smtClean="0">
          <a:solidFill>
            <a:schemeClr val="tx1"/>
          </a:solidFill>
          <a:latin typeface="+mn-lt"/>
          <a:cs typeface="+mn-cs"/>
        </a:defRPr>
      </a:lvl6pPr>
      <a:lvl7pPr marL="1015200" indent="-225425" algn="l" defTabSz="8072438" rtl="0" eaLnBrk="1" fontAlgn="base" hangingPunct="1">
        <a:lnSpc>
          <a:spcPts val="1500"/>
        </a:lnSpc>
        <a:spcBef>
          <a:spcPct val="0"/>
        </a:spcBef>
        <a:spcAft>
          <a:spcPts val="450"/>
        </a:spcAft>
        <a:buClr>
          <a:schemeClr val="tx1"/>
        </a:buClr>
        <a:buFont typeface="Verdana" pitchFamily="34" charset="0"/>
        <a:buChar char="–"/>
        <a:defRPr sz="1050">
          <a:solidFill>
            <a:schemeClr val="tx1"/>
          </a:solidFill>
          <a:latin typeface="+mn-lt"/>
          <a:cs typeface="+mn-cs"/>
        </a:defRPr>
      </a:lvl7pPr>
      <a:lvl8pPr marL="1015200" indent="-225425" algn="l" defTabSz="8072438" rtl="0" eaLnBrk="1" fontAlgn="base" hangingPunct="1">
        <a:lnSpc>
          <a:spcPts val="1500"/>
        </a:lnSpc>
        <a:spcBef>
          <a:spcPct val="0"/>
        </a:spcBef>
        <a:spcAft>
          <a:spcPts val="450"/>
        </a:spcAft>
        <a:buClr>
          <a:schemeClr val="tx1"/>
        </a:buClr>
        <a:buFont typeface="Verdana" pitchFamily="34" charset="0"/>
        <a:buChar char="–"/>
        <a:defRPr sz="1050">
          <a:solidFill>
            <a:schemeClr val="tx1"/>
          </a:solidFill>
          <a:latin typeface="+mn-lt"/>
          <a:cs typeface="+mn-cs"/>
        </a:defRPr>
      </a:lvl8pPr>
      <a:lvl9pPr marL="1015200" indent="-225425" algn="l" defTabSz="8072438" rtl="0" eaLnBrk="1" fontAlgn="base" hangingPunct="1">
        <a:lnSpc>
          <a:spcPts val="1500"/>
        </a:lnSpc>
        <a:spcBef>
          <a:spcPct val="0"/>
        </a:spcBef>
        <a:spcAft>
          <a:spcPts val="450"/>
        </a:spcAft>
        <a:buClr>
          <a:schemeClr val="tx1"/>
        </a:buClr>
        <a:buFont typeface="Verdana" pitchFamily="34" charset="0"/>
        <a:buChar char="–"/>
        <a:defRPr sz="105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slide" Target="slide13.xm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slide" Target="slide9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egister.ema.europa.eu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ema.europa.eu/en/documents/regulatory-procedural-guideline/iris-guide-registration_en.pdf" TargetMode="External"/><Relationship Id="rId5" Type="http://schemas.openxmlformats.org/officeDocument/2006/relationships/slide" Target="slide10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slide" Target="slide13.xml"/><Relationship Id="rId5" Type="http://schemas.openxmlformats.org/officeDocument/2006/relationships/hyperlink" Target="https://www.ema.europa.eu/en/documents/regulatory-procedural-guideline/iris-guide-registration_en.pdf" TargetMode="External"/><Relationship Id="rId4" Type="http://schemas.openxmlformats.org/officeDocument/2006/relationships/hyperlink" Target="http://register.ema.europa.e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slide" Target="slide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slide" Target="slide10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hyperlink" Target="http://register.ema.europa.eu/" TargetMode="External"/><Relationship Id="rId7" Type="http://schemas.openxmlformats.org/officeDocument/2006/relationships/slide" Target="slide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8.jpeg"/><Relationship Id="rId5" Type="http://schemas.openxmlformats.org/officeDocument/2006/relationships/hyperlink" Target="https://spor.ema.europa.eu/omswi/#/" TargetMode="External"/><Relationship Id="rId10" Type="http://schemas.openxmlformats.org/officeDocument/2006/relationships/hyperlink" Target="https://spor.ema.europa.eu/omswi/#/viewDocuments" TargetMode="External"/><Relationship Id="rId4" Type="http://schemas.openxmlformats.org/officeDocument/2006/relationships/hyperlink" Target="http://iris.ema.europa.eu/locations/" TargetMode="External"/><Relationship Id="rId9" Type="http://schemas.openxmlformats.org/officeDocument/2006/relationships/hyperlink" Target="https://www.ema.europa.eu/en/documents/regulatory-procedural-guideline/iris-guide-registration_en.pdf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hyperlink" Target="http://register.ema.europa.eu/" TargetMode="External"/><Relationship Id="rId7" Type="http://schemas.openxmlformats.org/officeDocument/2006/relationships/slide" Target="slide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ema.europa.eu/en/documents/regulatory-procedural-guideline/iris-guide-registration_en.pdf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s://iris.ema.europa.eu/locations/" TargetMode="External"/><Relationship Id="rId9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hyperlink" Target="http://register.ema.europa.eu/" TargetMode="External"/><Relationship Id="rId7" Type="http://schemas.openxmlformats.org/officeDocument/2006/relationships/slide" Target="slide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ema.europa.eu/en/documents/regulatory-procedural-guideline/iris-guide-registration_en.pdf" TargetMode="External"/><Relationship Id="rId5" Type="http://schemas.openxmlformats.org/officeDocument/2006/relationships/image" Target="../media/image30.jpeg"/><Relationship Id="rId4" Type="http://schemas.openxmlformats.org/officeDocument/2006/relationships/hyperlink" Target="https://register.ema.europa.eu/identityiq/home.html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ma.europa.eu/en/documents/regulatory-procedural-guideline/iris-guide-registration_en.pdf" TargetMode="External"/><Relationship Id="rId3" Type="http://schemas.openxmlformats.org/officeDocument/2006/relationships/slide" Target="slide16.xml"/><Relationship Id="rId7" Type="http://schemas.openxmlformats.org/officeDocument/2006/relationships/slide" Target="slide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6" Type="http://schemas.openxmlformats.org/officeDocument/2006/relationships/slide" Target="slide21.xml"/><Relationship Id="rId5" Type="http://schemas.openxmlformats.org/officeDocument/2006/relationships/hyperlink" Target="mailto:jones_a@id.ema.europa.eu" TargetMode="External"/><Relationship Id="rId4" Type="http://schemas.openxmlformats.org/officeDocument/2006/relationships/hyperlink" Target="https://iris.ema.europa.eu/locations/" TargetMode="External"/><Relationship Id="rId9" Type="http://schemas.openxmlformats.org/officeDocument/2006/relationships/slide" Target="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Relationship Id="rId5" Type="http://schemas.openxmlformats.org/officeDocument/2006/relationships/hyperlink" Target="https://www.ema.europa.eu/en/documents/regulatory-procedural-guideline/iris-guide-registration_en.pdf" TargetMode="Externa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ma.europa.eu/en/documents/regulatory-procedural-guideline/iris-guide-registration_en.pdf" TargetMode="External"/><Relationship Id="rId3" Type="http://schemas.openxmlformats.org/officeDocument/2006/relationships/hyperlink" Target="https://iris.ema.europa.eu/locations/" TargetMode="External"/><Relationship Id="rId7" Type="http://schemas.openxmlformats.org/officeDocument/2006/relationships/slide" Target="slide2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6" Type="http://schemas.openxmlformats.org/officeDocument/2006/relationships/slide" Target="slide18.xml"/><Relationship Id="rId5" Type="http://schemas.openxmlformats.org/officeDocument/2006/relationships/image" Target="../media/image32.jpeg"/><Relationship Id="rId4" Type="http://schemas.openxmlformats.org/officeDocument/2006/relationships/hyperlink" Target="https://iris.ema.europa.eu/substances/" TargetMode="External"/><Relationship Id="rId9" Type="http://schemas.openxmlformats.org/officeDocument/2006/relationships/comments" Target="../comments/commen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3.png"/><Relationship Id="rId4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fees.ema.europa.eu/bd/public/zindex.jsp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ema.europa.eu/en/human-regulatory/overview/fees/how-pay" TargetMode="External"/><Relationship Id="rId5" Type="http://schemas.openxmlformats.org/officeDocument/2006/relationships/slide" Target="slide23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desk.ema.europa.eu/jira/servicedesk/customer/user/login?nokerberos&amp;destination=portals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2.xml"/><Relationship Id="rId5" Type="http://schemas.openxmlformats.org/officeDocument/2006/relationships/slide" Target="slide9.xml"/><Relationship Id="rId4" Type="http://schemas.openxmlformats.org/officeDocument/2006/relationships/slide" Target="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hyperlink" Target="https://register.ema.europa.eu/identityiq/home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svg"/><Relationship Id="rId11" Type="http://schemas.openxmlformats.org/officeDocument/2006/relationships/image" Target="../media/image46.sv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9.svg"/><Relationship Id="rId9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ster.ema.europa.eu/identityiq/help/selfregister.html" TargetMode="External"/><Relationship Id="rId7" Type="http://schemas.openxmlformats.org/officeDocument/2006/relationships/image" Target="../media/image41.svg"/><Relationship Id="rId2" Type="http://schemas.openxmlformats.org/officeDocument/2006/relationships/hyperlink" Target="https://register.ema.europa.eu/identityiq/external/emaForgotUsername.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hyperlink" Target="https://register.ema.europa.eu/identityiq/external/emaForgotPassword.html" TargetMode="External"/><Relationship Id="rId7" Type="http://schemas.openxmlformats.org/officeDocument/2006/relationships/image" Target="../media/image41.png"/><Relationship Id="rId2" Type="http://schemas.openxmlformats.org/officeDocument/2006/relationships/hyperlink" Target="https://register.ema.europa.eu/identityiq/external/emaForgotUsername.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svg"/><Relationship Id="rId5" Type="http://schemas.openxmlformats.org/officeDocument/2006/relationships/image" Target="../media/image36.png"/><Relationship Id="rId4" Type="http://schemas.openxmlformats.org/officeDocument/2006/relationships/hyperlink" Target="https://register.ema.europa.eu/identityiq/help/recover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desk.ema.europa.eu/jira/servicedesk/customer/portals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45.png"/><Relationship Id="rId4" Type="http://schemas.openxmlformats.org/officeDocument/2006/relationships/hyperlink" Target="https://register-dev.ema.europa.eu/identityiq/identities/identities.jsf#/quickLinks/Edit+Identity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13" Type="http://schemas.openxmlformats.org/officeDocument/2006/relationships/hyperlink" Target="https://register-dev.ema.europa.eu/identityiq/help/affiliation%20template.docx" TargetMode="External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12" Type="http://schemas.openxmlformats.org/officeDocument/2006/relationships/image" Target="../media/image60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svg"/><Relationship Id="rId11" Type="http://schemas.openxmlformats.org/officeDocument/2006/relationships/image" Target="../media/image50.png"/><Relationship Id="rId5" Type="http://schemas.openxmlformats.org/officeDocument/2006/relationships/image" Target="../media/image47.png"/><Relationship Id="rId10" Type="http://schemas.openxmlformats.org/officeDocument/2006/relationships/image" Target="../media/image58.svg"/><Relationship Id="rId4" Type="http://schemas.openxmlformats.org/officeDocument/2006/relationships/image" Target="../media/image52.svg"/><Relationship Id="rId9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3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john@kinapse.com" TargetMode="External"/><Relationship Id="rId5" Type="http://schemas.openxmlformats.org/officeDocument/2006/relationships/hyperlink" Target="mailto:john@pharma.com" TargetMode="External"/><Relationship Id="rId4" Type="http://schemas.openxmlformats.org/officeDocument/2006/relationships/hyperlink" Target="https://register.ema.europa.eu/identityiq/help/requestaccess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hyperlink" Target="https://register.ema.europa.eu/identityiq/help/useradmin.html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por.ema.europa.eu/omswi/#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png"/><Relationship Id="rId4" Type="http://schemas.openxmlformats.org/officeDocument/2006/relationships/image" Target="../media/image5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a.europa.eu/en/human-regulatory/research-development/scientific-advice-protocol-assistance/requesting-scientific-advice-protocol-assistance-ema" TargetMode="External"/><Relationship Id="rId2" Type="http://schemas.openxmlformats.org/officeDocument/2006/relationships/hyperlink" Target="https://www.ema.europa.eu/en/human-regulatory/research-development/innovation-medicines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iris.ema.europa.eu/substances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ster.ema.europa.eu/" TargetMode="External"/><Relationship Id="rId2" Type="http://schemas.openxmlformats.org/officeDocument/2006/relationships/hyperlink" Target="https://servicedesk.ema.europa.eu/" TargetMode="Externa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hyperlink" Target="https://iris.ema.europa.eu/" TargetMode="External"/><Relationship Id="rId7" Type="http://schemas.openxmlformats.org/officeDocument/2006/relationships/hyperlink" Target="https://pixabay.com/en/book-books-library-books-reading-2022464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hyperlink" Target="https://servicedesk.ema.europa.eu/" TargetMode="External"/><Relationship Id="rId4" Type="http://schemas.openxmlformats.org/officeDocument/2006/relationships/hyperlink" Target="https://iris.ema.europa.eu/forums/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slide" Target="slide10.xml"/><Relationship Id="rId4" Type="http://schemas.openxmlformats.org/officeDocument/2006/relationships/hyperlink" Target="https://www.ema.europa.eu/en/documents/regulatory-procedural-guideline/iris-guide-registration_en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4DBA1B-B7BA-4A6F-B612-3A0968526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775" y="2394000"/>
            <a:ext cx="6252534" cy="936000"/>
          </a:xfrm>
        </p:spPr>
        <p:txBody>
          <a:bodyPr/>
          <a:lstStyle/>
          <a:p>
            <a:r>
              <a:rPr lang="en-GB" dirty="0"/>
              <a:t>IRIS Regulatory &amp; Scientific Information Platform</a:t>
            </a:r>
            <a:br>
              <a:rPr lang="en-GB" dirty="0"/>
            </a:br>
            <a:r>
              <a:rPr lang="en-GB" sz="1400" b="1" dirty="0"/>
              <a:t>How to register for access to IRIS </a:t>
            </a:r>
            <a:br>
              <a:rPr lang="en-GB" sz="1400" b="1" dirty="0"/>
            </a:br>
            <a:r>
              <a:rPr lang="en-GB" sz="1400" b="1" dirty="0">
                <a:ea typeface="Verdana"/>
              </a:rPr>
              <a:t>Research Product Identifiers: What are they and how do we use them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2FD7C77-870F-435E-AE13-5F76EB831F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Online training, 24 September 2020</a:t>
            </a:r>
          </a:p>
        </p:txBody>
      </p:sp>
    </p:spTree>
    <p:extLst>
      <p:ext uri="{BB962C8B-B14F-4D97-AF65-F5344CB8AC3E}">
        <p14:creationId xmlns:p14="http://schemas.microsoft.com/office/powerpoint/2010/main" val="4114679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>
                <a:solidFill>
                  <a:schemeClr val="tx1"/>
                </a:solidFill>
              </a:rPr>
              <a:t>Do I have an EMA account?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altLang="ko-KR">
                <a:solidFill>
                  <a:schemeClr val="tx1"/>
                </a:solidFill>
              </a:rPr>
              <a:t>Please, click on the </a:t>
            </a:r>
            <a:r>
              <a:rPr lang="en-US" altLang="ko-KR" b="1">
                <a:solidFill>
                  <a:schemeClr val="tx1"/>
                </a:solidFill>
              </a:rPr>
              <a:t>appropriate</a:t>
            </a:r>
            <a:r>
              <a:rPr lang="en-US" altLang="ko-KR">
                <a:solidFill>
                  <a:schemeClr val="tx1"/>
                </a:solidFill>
              </a:rPr>
              <a:t> button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37740" y="1208455"/>
            <a:ext cx="5642572" cy="2726589"/>
            <a:chOff x="1521716" y="1275606"/>
            <a:chExt cx="5642572" cy="2726589"/>
          </a:xfrm>
          <a:solidFill>
            <a:schemeClr val="accent1"/>
          </a:solidFill>
        </p:grpSpPr>
        <p:grpSp>
          <p:nvGrpSpPr>
            <p:cNvPr id="6" name="Group 5"/>
            <p:cNvGrpSpPr/>
            <p:nvPr/>
          </p:nvGrpSpPr>
          <p:grpSpPr>
            <a:xfrm>
              <a:off x="1521716" y="1596158"/>
              <a:ext cx="3168352" cy="2406037"/>
              <a:chOff x="1521716" y="1596158"/>
              <a:chExt cx="3168352" cy="2406037"/>
            </a:xfrm>
            <a:grpFill/>
          </p:grpSpPr>
          <p:grpSp>
            <p:nvGrpSpPr>
              <p:cNvPr id="12" name="Group 11"/>
              <p:cNvGrpSpPr/>
              <p:nvPr/>
            </p:nvGrpSpPr>
            <p:grpSpPr>
              <a:xfrm>
                <a:off x="1521716" y="1596158"/>
                <a:ext cx="3168352" cy="2406037"/>
                <a:chOff x="1691680" y="-1532706"/>
                <a:chExt cx="7101775" cy="5393065"/>
              </a:xfrm>
              <a:grpFill/>
            </p:grpSpPr>
            <p:sp>
              <p:nvSpPr>
                <p:cNvPr id="14" name="Donut 13"/>
                <p:cNvSpPr/>
                <p:nvPr/>
              </p:nvSpPr>
              <p:spPr>
                <a:xfrm>
                  <a:off x="1691680" y="-1532706"/>
                  <a:ext cx="4896545" cy="4896543"/>
                </a:xfrm>
                <a:prstGeom prst="donut">
                  <a:avLst>
                    <a:gd name="adj" fmla="val 17523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15" name="Right Arrow 14"/>
                <p:cNvSpPr/>
                <p:nvPr/>
              </p:nvSpPr>
              <p:spPr>
                <a:xfrm>
                  <a:off x="4355976" y="2009174"/>
                  <a:ext cx="4437479" cy="1851185"/>
                </a:xfrm>
                <a:prstGeom prst="rightArrow">
                  <a:avLst>
                    <a:gd name="adj1" fmla="val 45464"/>
                    <a:gd name="adj2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맑은 고딕" panose="020B0503020000020004" pitchFamily="34" charset="-127"/>
                    <a:cs typeface="+mn-cs"/>
                  </a:endParaRPr>
                </a:p>
              </p:txBody>
            </p:sp>
          </p:grpSp>
          <p:sp>
            <p:nvSpPr>
              <p:cNvPr id="13" name="Oval 12">
                <a:hlinkClick r:id="rId3" action="ppaction://hlinksldjump"/>
              </p:cNvPr>
              <p:cNvSpPr/>
              <p:nvPr/>
            </p:nvSpPr>
            <p:spPr>
              <a:xfrm>
                <a:off x="2263185" y="2337627"/>
                <a:ext cx="701581" cy="70158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ko-K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맑은 고딕" panose="020B0503020000020004" pitchFamily="34" charset="-127"/>
                    <a:cs typeface="+mn-cs"/>
                  </a:rPr>
                  <a:t>Yes</a:t>
                </a:r>
                <a:endParaRPr kumimoji="0" lang="ko-KR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995936" y="1275606"/>
              <a:ext cx="3168352" cy="2406036"/>
              <a:chOff x="3851920" y="1401130"/>
              <a:chExt cx="3168352" cy="2406036"/>
            </a:xfrm>
            <a:grpFill/>
          </p:grpSpPr>
          <p:grpSp>
            <p:nvGrpSpPr>
              <p:cNvPr id="8" name="Group 7"/>
              <p:cNvGrpSpPr/>
              <p:nvPr/>
            </p:nvGrpSpPr>
            <p:grpSpPr>
              <a:xfrm rot="10800000">
                <a:off x="3851920" y="1401130"/>
                <a:ext cx="3168352" cy="2406036"/>
                <a:chOff x="1691680" y="-1532706"/>
                <a:chExt cx="7101775" cy="5393065"/>
              </a:xfrm>
              <a:grpFill/>
            </p:grpSpPr>
            <p:sp>
              <p:nvSpPr>
                <p:cNvPr id="10" name="Donut 9"/>
                <p:cNvSpPr/>
                <p:nvPr/>
              </p:nvSpPr>
              <p:spPr>
                <a:xfrm>
                  <a:off x="1691680" y="-1532706"/>
                  <a:ext cx="4896544" cy="4896544"/>
                </a:xfrm>
                <a:prstGeom prst="donut">
                  <a:avLst>
                    <a:gd name="adj" fmla="val 17523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11" name="Right Arrow 10"/>
                <p:cNvSpPr/>
                <p:nvPr/>
              </p:nvSpPr>
              <p:spPr>
                <a:xfrm>
                  <a:off x="4355976" y="2009174"/>
                  <a:ext cx="4437479" cy="1851185"/>
                </a:xfrm>
                <a:prstGeom prst="rightArrow">
                  <a:avLst>
                    <a:gd name="adj1" fmla="val 45464"/>
                    <a:gd name="adj2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맑은 고딕" panose="020B0503020000020004" pitchFamily="34" charset="-127"/>
                    <a:cs typeface="+mn-cs"/>
                  </a:endParaRPr>
                </a:p>
              </p:txBody>
            </p:sp>
          </p:grpSp>
          <p:sp>
            <p:nvSpPr>
              <p:cNvPr id="9" name="Oval 8">
                <a:hlinkClick r:id="rId4" action="ppaction://hlinksldjump"/>
              </p:cNvPr>
              <p:cNvSpPr/>
              <p:nvPr/>
            </p:nvSpPr>
            <p:spPr>
              <a:xfrm>
                <a:off x="5577220" y="2364114"/>
                <a:ext cx="701581" cy="70158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ko-K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맑은 고딕" panose="020B0503020000020004" pitchFamily="34" charset="-127"/>
                    <a:cs typeface="+mn-cs"/>
                  </a:rPr>
                  <a:t>No</a:t>
                </a: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</p:grpSp>
      <p:sp>
        <p:nvSpPr>
          <p:cNvPr id="17" name="Round Same Side Corner Rectangle 8"/>
          <p:cNvSpPr/>
          <p:nvPr/>
        </p:nvSpPr>
        <p:spPr>
          <a:xfrm>
            <a:off x="4406085" y="2560896"/>
            <a:ext cx="331830" cy="332339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8" name="Oval 17">
            <a:hlinkClick r:id="rId5" action="ppaction://hlinksldjump"/>
            <a:extLst>
              <a:ext uri="{FF2B5EF4-FFF2-40B4-BE49-F238E27FC236}">
                <a16:creationId xmlns:a16="http://schemas.microsoft.com/office/drawing/2014/main" xmlns="" id="{C7140D5B-549E-4467-8385-AB6222733F5D}"/>
              </a:ext>
            </a:extLst>
          </p:cNvPr>
          <p:cNvSpPr/>
          <p:nvPr/>
        </p:nvSpPr>
        <p:spPr>
          <a:xfrm>
            <a:off x="4208236" y="4072152"/>
            <a:ext cx="701581" cy="70158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I don’t know</a:t>
            </a:r>
            <a:endParaRPr kumimoji="0" lang="ko-KR" alt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xmlns="" id="{EF585CC4-BAE5-41EC-9874-F90A95CB8FDF}"/>
              </a:ext>
            </a:extLst>
          </p:cNvPr>
          <p:cNvSpPr/>
          <p:nvPr/>
        </p:nvSpPr>
        <p:spPr>
          <a:xfrm>
            <a:off x="7863884" y="4337050"/>
            <a:ext cx="1188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Click here for the next step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0" name="Rectangle 1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0A6D8E69-D433-4C08-8DCA-1ABED6AFBA35}"/>
              </a:ext>
            </a:extLst>
          </p:cNvPr>
          <p:cNvSpPr/>
          <p:nvPr/>
        </p:nvSpPr>
        <p:spPr>
          <a:xfrm>
            <a:off x="92116" y="4337050"/>
            <a:ext cx="1188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Click here to go back</a:t>
            </a: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xmlns="" id="{1879B5B1-C1DE-4A0D-9184-9687AC38A8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140238" y="2101029"/>
            <a:ext cx="907051" cy="10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0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A picture containing holding&#10;&#10;Description automatically generated">
            <a:extLst>
              <a:ext uri="{FF2B5EF4-FFF2-40B4-BE49-F238E27FC236}">
                <a16:creationId xmlns:a16="http://schemas.microsoft.com/office/drawing/2014/main" xmlns="" id="{34FDDB75-5CC4-4245-BC3D-C00E42FD0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942" y="790112"/>
            <a:ext cx="3479058" cy="243471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>
                <a:solidFill>
                  <a:schemeClr val="tx1"/>
                </a:solidFill>
              </a:rPr>
              <a:t>User registration with EMA 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68353" y="1283475"/>
            <a:ext cx="5321285" cy="15542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altLang="ko-K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Arial"/>
              </a:rPr>
              <a:t>Go to </a:t>
            </a:r>
            <a:r>
              <a:rPr kumimoji="0" lang="en-GB" altLang="ko-KR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맑은 고딕"/>
                <a:cs typeface="Arial"/>
                <a:hlinkClick r:id="rId3"/>
              </a:rPr>
              <a:t>EMA Account Management Portal</a:t>
            </a:r>
            <a:r>
              <a:rPr kumimoji="0" lang="en-GB" altLang="ko-KR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맑은 고딕"/>
                <a:cs typeface="Arial"/>
              </a:rPr>
              <a:t> </a:t>
            </a:r>
            <a:r>
              <a:rPr kumimoji="0" lang="en-GB" altLang="ko-K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Arial"/>
              </a:rPr>
              <a:t>(IAM)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ko-K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Arial"/>
              </a:rPr>
              <a:t>Create </a:t>
            </a:r>
            <a:r>
              <a:rPr kumimoji="0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Arial"/>
              </a:rPr>
              <a:t>an account</a:t>
            </a:r>
            <a:endParaRPr kumimoji="0" lang="en-US" altLang="ko-K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ko-K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Arial"/>
              </a:rPr>
              <a:t>Receive</a:t>
            </a:r>
            <a:r>
              <a:rPr kumimoji="0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Arial"/>
              </a:rPr>
              <a:t> your self-registration confirmation</a:t>
            </a:r>
            <a:endParaRPr kumimoji="0" lang="en-US" altLang="ko-K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/>
              <a:cs typeface="Arial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 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Rectangle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469AF82D-018B-4AE5-94C3-CF35B7BB965A}"/>
              </a:ext>
            </a:extLst>
          </p:cNvPr>
          <p:cNvSpPr/>
          <p:nvPr/>
        </p:nvSpPr>
        <p:spPr>
          <a:xfrm>
            <a:off x="7863884" y="4337050"/>
            <a:ext cx="1188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Click here for the next step</a:t>
            </a: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" name="Rectangle 1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xmlns="" id="{C94F9697-700B-4CA0-91E6-21E9545195B0}"/>
              </a:ext>
            </a:extLst>
          </p:cNvPr>
          <p:cNvSpPr/>
          <p:nvPr/>
        </p:nvSpPr>
        <p:spPr>
          <a:xfrm>
            <a:off x="92116" y="4337050"/>
            <a:ext cx="1188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Click here to go back</a:t>
            </a: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D61CD13-C3BC-4C3B-89BB-8E329008B1E2}"/>
              </a:ext>
            </a:extLst>
          </p:cNvPr>
          <p:cNvGrpSpPr>
            <a:grpSpLocks noChangeAspect="1"/>
          </p:cNvGrpSpPr>
          <p:nvPr/>
        </p:nvGrpSpPr>
        <p:grpSpPr>
          <a:xfrm>
            <a:off x="1395691" y="4525464"/>
            <a:ext cx="180734" cy="180734"/>
            <a:chOff x="5835651" y="5011738"/>
            <a:chExt cx="522288" cy="522288"/>
          </a:xfrm>
        </p:grpSpPr>
        <p:sp>
          <p:nvSpPr>
            <p:cNvPr id="19" name="Freeform 54">
              <a:extLst>
                <a:ext uri="{FF2B5EF4-FFF2-40B4-BE49-F238E27FC236}">
                  <a16:creationId xmlns:a16="http://schemas.microsoft.com/office/drawing/2014/main" xmlns="" id="{A42EA8D0-0E68-4C64-81CC-CD7323ACC9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35651" y="5011738"/>
              <a:ext cx="522288" cy="522288"/>
            </a:xfrm>
            <a:custGeom>
              <a:avLst/>
              <a:gdLst>
                <a:gd name="T0" fmla="*/ 312 w 657"/>
                <a:gd name="T1" fmla="*/ 657 h 659"/>
                <a:gd name="T2" fmla="*/ 262 w 657"/>
                <a:gd name="T3" fmla="*/ 652 h 659"/>
                <a:gd name="T4" fmla="*/ 200 w 657"/>
                <a:gd name="T5" fmla="*/ 632 h 659"/>
                <a:gd name="T6" fmla="*/ 119 w 657"/>
                <a:gd name="T7" fmla="*/ 583 h 659"/>
                <a:gd name="T8" fmla="*/ 56 w 657"/>
                <a:gd name="T9" fmla="*/ 514 h 659"/>
                <a:gd name="T10" fmla="*/ 15 w 657"/>
                <a:gd name="T11" fmla="*/ 426 h 659"/>
                <a:gd name="T12" fmla="*/ 4 w 657"/>
                <a:gd name="T13" fmla="*/ 379 h 659"/>
                <a:gd name="T14" fmla="*/ 0 w 657"/>
                <a:gd name="T15" fmla="*/ 330 h 659"/>
                <a:gd name="T16" fmla="*/ 1 w 657"/>
                <a:gd name="T17" fmla="*/ 296 h 659"/>
                <a:gd name="T18" fmla="*/ 9 w 657"/>
                <a:gd name="T19" fmla="*/ 248 h 659"/>
                <a:gd name="T20" fmla="*/ 39 w 657"/>
                <a:gd name="T21" fmla="*/ 172 h 659"/>
                <a:gd name="T22" fmla="*/ 97 w 657"/>
                <a:gd name="T23" fmla="*/ 97 h 659"/>
                <a:gd name="T24" fmla="*/ 172 w 657"/>
                <a:gd name="T25" fmla="*/ 41 h 659"/>
                <a:gd name="T26" fmla="*/ 246 w 657"/>
                <a:gd name="T27" fmla="*/ 11 h 659"/>
                <a:gd name="T28" fmla="*/ 295 w 657"/>
                <a:gd name="T29" fmla="*/ 2 h 659"/>
                <a:gd name="T30" fmla="*/ 329 w 657"/>
                <a:gd name="T31" fmla="*/ 0 h 659"/>
                <a:gd name="T32" fmla="*/ 379 w 657"/>
                <a:gd name="T33" fmla="*/ 4 h 659"/>
                <a:gd name="T34" fmla="*/ 426 w 657"/>
                <a:gd name="T35" fmla="*/ 15 h 659"/>
                <a:gd name="T36" fmla="*/ 512 w 657"/>
                <a:gd name="T37" fmla="*/ 57 h 659"/>
                <a:gd name="T38" fmla="*/ 582 w 657"/>
                <a:gd name="T39" fmla="*/ 120 h 659"/>
                <a:gd name="T40" fmla="*/ 631 w 657"/>
                <a:gd name="T41" fmla="*/ 202 h 659"/>
                <a:gd name="T42" fmla="*/ 650 w 657"/>
                <a:gd name="T43" fmla="*/ 262 h 659"/>
                <a:gd name="T44" fmla="*/ 657 w 657"/>
                <a:gd name="T45" fmla="*/ 312 h 659"/>
                <a:gd name="T46" fmla="*/ 657 w 657"/>
                <a:gd name="T47" fmla="*/ 346 h 659"/>
                <a:gd name="T48" fmla="*/ 650 w 657"/>
                <a:gd name="T49" fmla="*/ 395 h 659"/>
                <a:gd name="T50" fmla="*/ 631 w 657"/>
                <a:gd name="T51" fmla="*/ 457 h 659"/>
                <a:gd name="T52" fmla="*/ 582 w 657"/>
                <a:gd name="T53" fmla="*/ 538 h 659"/>
                <a:gd name="T54" fmla="*/ 512 w 657"/>
                <a:gd name="T55" fmla="*/ 602 h 659"/>
                <a:gd name="T56" fmla="*/ 426 w 657"/>
                <a:gd name="T57" fmla="*/ 644 h 659"/>
                <a:gd name="T58" fmla="*/ 379 w 657"/>
                <a:gd name="T59" fmla="*/ 655 h 659"/>
                <a:gd name="T60" fmla="*/ 329 w 657"/>
                <a:gd name="T61" fmla="*/ 659 h 659"/>
                <a:gd name="T62" fmla="*/ 329 w 657"/>
                <a:gd name="T63" fmla="*/ 38 h 659"/>
                <a:gd name="T64" fmla="*/ 242 w 657"/>
                <a:gd name="T65" fmla="*/ 51 h 659"/>
                <a:gd name="T66" fmla="*/ 165 w 657"/>
                <a:gd name="T67" fmla="*/ 88 h 659"/>
                <a:gd name="T68" fmla="*/ 103 w 657"/>
                <a:gd name="T69" fmla="*/ 144 h 659"/>
                <a:gd name="T70" fmla="*/ 60 w 657"/>
                <a:gd name="T71" fmla="*/ 215 h 659"/>
                <a:gd name="T72" fmla="*/ 39 w 657"/>
                <a:gd name="T73" fmla="*/ 300 h 659"/>
                <a:gd name="T74" fmla="*/ 39 w 657"/>
                <a:gd name="T75" fmla="*/ 359 h 659"/>
                <a:gd name="T76" fmla="*/ 60 w 657"/>
                <a:gd name="T77" fmla="*/ 442 h 659"/>
                <a:gd name="T78" fmla="*/ 103 w 657"/>
                <a:gd name="T79" fmla="*/ 515 h 659"/>
                <a:gd name="T80" fmla="*/ 165 w 657"/>
                <a:gd name="T81" fmla="*/ 570 h 659"/>
                <a:gd name="T82" fmla="*/ 242 w 657"/>
                <a:gd name="T83" fmla="*/ 608 h 659"/>
                <a:gd name="T84" fmla="*/ 329 w 657"/>
                <a:gd name="T85" fmla="*/ 621 h 659"/>
                <a:gd name="T86" fmla="*/ 387 w 657"/>
                <a:gd name="T87" fmla="*/ 614 h 659"/>
                <a:gd name="T88" fmla="*/ 467 w 657"/>
                <a:gd name="T89" fmla="*/ 585 h 659"/>
                <a:gd name="T90" fmla="*/ 535 w 657"/>
                <a:gd name="T91" fmla="*/ 535 h 659"/>
                <a:gd name="T92" fmla="*/ 584 w 657"/>
                <a:gd name="T93" fmla="*/ 468 h 659"/>
                <a:gd name="T94" fmla="*/ 614 w 657"/>
                <a:gd name="T95" fmla="*/ 387 h 659"/>
                <a:gd name="T96" fmla="*/ 619 w 657"/>
                <a:gd name="T97" fmla="*/ 330 h 659"/>
                <a:gd name="T98" fmla="*/ 607 w 657"/>
                <a:gd name="T99" fmla="*/ 242 h 659"/>
                <a:gd name="T100" fmla="*/ 569 w 657"/>
                <a:gd name="T101" fmla="*/ 167 h 659"/>
                <a:gd name="T102" fmla="*/ 513 w 657"/>
                <a:gd name="T103" fmla="*/ 105 h 659"/>
                <a:gd name="T104" fmla="*/ 442 w 657"/>
                <a:gd name="T105" fmla="*/ 61 h 659"/>
                <a:gd name="T106" fmla="*/ 359 w 657"/>
                <a:gd name="T107" fmla="*/ 39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7" h="659">
                  <a:moveTo>
                    <a:pt x="329" y="659"/>
                  </a:moveTo>
                  <a:lnTo>
                    <a:pt x="329" y="659"/>
                  </a:lnTo>
                  <a:lnTo>
                    <a:pt x="312" y="657"/>
                  </a:lnTo>
                  <a:lnTo>
                    <a:pt x="295" y="656"/>
                  </a:lnTo>
                  <a:lnTo>
                    <a:pt x="278" y="655"/>
                  </a:lnTo>
                  <a:lnTo>
                    <a:pt x="262" y="652"/>
                  </a:lnTo>
                  <a:lnTo>
                    <a:pt x="246" y="648"/>
                  </a:lnTo>
                  <a:lnTo>
                    <a:pt x="231" y="644"/>
                  </a:lnTo>
                  <a:lnTo>
                    <a:pt x="200" y="632"/>
                  </a:lnTo>
                  <a:lnTo>
                    <a:pt x="172" y="618"/>
                  </a:lnTo>
                  <a:lnTo>
                    <a:pt x="145" y="602"/>
                  </a:lnTo>
                  <a:lnTo>
                    <a:pt x="119" y="583"/>
                  </a:lnTo>
                  <a:lnTo>
                    <a:pt x="97" y="562"/>
                  </a:lnTo>
                  <a:lnTo>
                    <a:pt x="75" y="538"/>
                  </a:lnTo>
                  <a:lnTo>
                    <a:pt x="56" y="514"/>
                  </a:lnTo>
                  <a:lnTo>
                    <a:pt x="39" y="485"/>
                  </a:lnTo>
                  <a:lnTo>
                    <a:pt x="25" y="457"/>
                  </a:lnTo>
                  <a:lnTo>
                    <a:pt x="15" y="426"/>
                  </a:lnTo>
                  <a:lnTo>
                    <a:pt x="9" y="411"/>
                  </a:lnTo>
                  <a:lnTo>
                    <a:pt x="7" y="395"/>
                  </a:lnTo>
                  <a:lnTo>
                    <a:pt x="4" y="379"/>
                  </a:lnTo>
                  <a:lnTo>
                    <a:pt x="1" y="363"/>
                  </a:lnTo>
                  <a:lnTo>
                    <a:pt x="0" y="346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0" y="312"/>
                  </a:lnTo>
                  <a:lnTo>
                    <a:pt x="1" y="296"/>
                  </a:lnTo>
                  <a:lnTo>
                    <a:pt x="4" y="280"/>
                  </a:lnTo>
                  <a:lnTo>
                    <a:pt x="7" y="262"/>
                  </a:lnTo>
                  <a:lnTo>
                    <a:pt x="9" y="248"/>
                  </a:lnTo>
                  <a:lnTo>
                    <a:pt x="15" y="231"/>
                  </a:lnTo>
                  <a:lnTo>
                    <a:pt x="25" y="202"/>
                  </a:lnTo>
                  <a:lnTo>
                    <a:pt x="39" y="172"/>
                  </a:lnTo>
                  <a:lnTo>
                    <a:pt x="56" y="145"/>
                  </a:lnTo>
                  <a:lnTo>
                    <a:pt x="75" y="120"/>
                  </a:lnTo>
                  <a:lnTo>
                    <a:pt x="97" y="97"/>
                  </a:lnTo>
                  <a:lnTo>
                    <a:pt x="119" y="76"/>
                  </a:lnTo>
                  <a:lnTo>
                    <a:pt x="145" y="57"/>
                  </a:lnTo>
                  <a:lnTo>
                    <a:pt x="172" y="41"/>
                  </a:lnTo>
                  <a:lnTo>
                    <a:pt x="200" y="26"/>
                  </a:lnTo>
                  <a:lnTo>
                    <a:pt x="231" y="15"/>
                  </a:lnTo>
                  <a:lnTo>
                    <a:pt x="246" y="11"/>
                  </a:lnTo>
                  <a:lnTo>
                    <a:pt x="262" y="7"/>
                  </a:lnTo>
                  <a:lnTo>
                    <a:pt x="278" y="4"/>
                  </a:lnTo>
                  <a:lnTo>
                    <a:pt x="295" y="2"/>
                  </a:lnTo>
                  <a:lnTo>
                    <a:pt x="312" y="0"/>
                  </a:lnTo>
                  <a:lnTo>
                    <a:pt x="329" y="0"/>
                  </a:lnTo>
                  <a:lnTo>
                    <a:pt x="329" y="0"/>
                  </a:lnTo>
                  <a:lnTo>
                    <a:pt x="345" y="0"/>
                  </a:lnTo>
                  <a:lnTo>
                    <a:pt x="363" y="2"/>
                  </a:lnTo>
                  <a:lnTo>
                    <a:pt x="379" y="4"/>
                  </a:lnTo>
                  <a:lnTo>
                    <a:pt x="395" y="7"/>
                  </a:lnTo>
                  <a:lnTo>
                    <a:pt x="411" y="11"/>
                  </a:lnTo>
                  <a:lnTo>
                    <a:pt x="426" y="15"/>
                  </a:lnTo>
                  <a:lnTo>
                    <a:pt x="457" y="26"/>
                  </a:lnTo>
                  <a:lnTo>
                    <a:pt x="485" y="41"/>
                  </a:lnTo>
                  <a:lnTo>
                    <a:pt x="512" y="57"/>
                  </a:lnTo>
                  <a:lnTo>
                    <a:pt x="537" y="76"/>
                  </a:lnTo>
                  <a:lnTo>
                    <a:pt x="561" y="97"/>
                  </a:lnTo>
                  <a:lnTo>
                    <a:pt x="582" y="120"/>
                  </a:lnTo>
                  <a:lnTo>
                    <a:pt x="600" y="145"/>
                  </a:lnTo>
                  <a:lnTo>
                    <a:pt x="618" y="172"/>
                  </a:lnTo>
                  <a:lnTo>
                    <a:pt x="631" y="202"/>
                  </a:lnTo>
                  <a:lnTo>
                    <a:pt x="642" y="231"/>
                  </a:lnTo>
                  <a:lnTo>
                    <a:pt x="647" y="248"/>
                  </a:lnTo>
                  <a:lnTo>
                    <a:pt x="650" y="262"/>
                  </a:lnTo>
                  <a:lnTo>
                    <a:pt x="653" y="280"/>
                  </a:lnTo>
                  <a:lnTo>
                    <a:pt x="655" y="296"/>
                  </a:lnTo>
                  <a:lnTo>
                    <a:pt x="657" y="312"/>
                  </a:lnTo>
                  <a:lnTo>
                    <a:pt x="657" y="330"/>
                  </a:lnTo>
                  <a:lnTo>
                    <a:pt x="657" y="330"/>
                  </a:lnTo>
                  <a:lnTo>
                    <a:pt x="657" y="346"/>
                  </a:lnTo>
                  <a:lnTo>
                    <a:pt x="655" y="363"/>
                  </a:lnTo>
                  <a:lnTo>
                    <a:pt x="653" y="379"/>
                  </a:lnTo>
                  <a:lnTo>
                    <a:pt x="650" y="395"/>
                  </a:lnTo>
                  <a:lnTo>
                    <a:pt x="647" y="411"/>
                  </a:lnTo>
                  <a:lnTo>
                    <a:pt x="642" y="426"/>
                  </a:lnTo>
                  <a:lnTo>
                    <a:pt x="631" y="457"/>
                  </a:lnTo>
                  <a:lnTo>
                    <a:pt x="618" y="485"/>
                  </a:lnTo>
                  <a:lnTo>
                    <a:pt x="600" y="514"/>
                  </a:lnTo>
                  <a:lnTo>
                    <a:pt x="582" y="538"/>
                  </a:lnTo>
                  <a:lnTo>
                    <a:pt x="561" y="562"/>
                  </a:lnTo>
                  <a:lnTo>
                    <a:pt x="537" y="583"/>
                  </a:lnTo>
                  <a:lnTo>
                    <a:pt x="512" y="602"/>
                  </a:lnTo>
                  <a:lnTo>
                    <a:pt x="485" y="618"/>
                  </a:lnTo>
                  <a:lnTo>
                    <a:pt x="457" y="632"/>
                  </a:lnTo>
                  <a:lnTo>
                    <a:pt x="426" y="644"/>
                  </a:lnTo>
                  <a:lnTo>
                    <a:pt x="411" y="648"/>
                  </a:lnTo>
                  <a:lnTo>
                    <a:pt x="395" y="652"/>
                  </a:lnTo>
                  <a:lnTo>
                    <a:pt x="379" y="655"/>
                  </a:lnTo>
                  <a:lnTo>
                    <a:pt x="363" y="656"/>
                  </a:lnTo>
                  <a:lnTo>
                    <a:pt x="345" y="657"/>
                  </a:lnTo>
                  <a:lnTo>
                    <a:pt x="329" y="659"/>
                  </a:lnTo>
                  <a:lnTo>
                    <a:pt x="329" y="659"/>
                  </a:lnTo>
                  <a:close/>
                  <a:moveTo>
                    <a:pt x="329" y="38"/>
                  </a:moveTo>
                  <a:lnTo>
                    <a:pt x="329" y="38"/>
                  </a:lnTo>
                  <a:lnTo>
                    <a:pt x="298" y="39"/>
                  </a:lnTo>
                  <a:lnTo>
                    <a:pt x="270" y="43"/>
                  </a:lnTo>
                  <a:lnTo>
                    <a:pt x="242" y="51"/>
                  </a:lnTo>
                  <a:lnTo>
                    <a:pt x="215" y="61"/>
                  </a:lnTo>
                  <a:lnTo>
                    <a:pt x="189" y="73"/>
                  </a:lnTo>
                  <a:lnTo>
                    <a:pt x="165" y="88"/>
                  </a:lnTo>
                  <a:lnTo>
                    <a:pt x="144" y="105"/>
                  </a:lnTo>
                  <a:lnTo>
                    <a:pt x="122" y="124"/>
                  </a:lnTo>
                  <a:lnTo>
                    <a:pt x="103" y="144"/>
                  </a:lnTo>
                  <a:lnTo>
                    <a:pt x="87" y="167"/>
                  </a:lnTo>
                  <a:lnTo>
                    <a:pt x="72" y="191"/>
                  </a:lnTo>
                  <a:lnTo>
                    <a:pt x="60" y="215"/>
                  </a:lnTo>
                  <a:lnTo>
                    <a:pt x="51" y="242"/>
                  </a:lnTo>
                  <a:lnTo>
                    <a:pt x="43" y="270"/>
                  </a:lnTo>
                  <a:lnTo>
                    <a:pt x="39" y="300"/>
                  </a:lnTo>
                  <a:lnTo>
                    <a:pt x="38" y="330"/>
                  </a:lnTo>
                  <a:lnTo>
                    <a:pt x="38" y="330"/>
                  </a:lnTo>
                  <a:lnTo>
                    <a:pt x="39" y="359"/>
                  </a:lnTo>
                  <a:lnTo>
                    <a:pt x="43" y="387"/>
                  </a:lnTo>
                  <a:lnTo>
                    <a:pt x="51" y="415"/>
                  </a:lnTo>
                  <a:lnTo>
                    <a:pt x="60" y="442"/>
                  </a:lnTo>
                  <a:lnTo>
                    <a:pt x="72" y="468"/>
                  </a:lnTo>
                  <a:lnTo>
                    <a:pt x="87" y="492"/>
                  </a:lnTo>
                  <a:lnTo>
                    <a:pt x="103" y="515"/>
                  </a:lnTo>
                  <a:lnTo>
                    <a:pt x="122" y="535"/>
                  </a:lnTo>
                  <a:lnTo>
                    <a:pt x="144" y="554"/>
                  </a:lnTo>
                  <a:lnTo>
                    <a:pt x="165" y="570"/>
                  </a:lnTo>
                  <a:lnTo>
                    <a:pt x="189" y="585"/>
                  </a:lnTo>
                  <a:lnTo>
                    <a:pt x="215" y="597"/>
                  </a:lnTo>
                  <a:lnTo>
                    <a:pt x="242" y="608"/>
                  </a:lnTo>
                  <a:lnTo>
                    <a:pt x="270" y="614"/>
                  </a:lnTo>
                  <a:lnTo>
                    <a:pt x="298" y="618"/>
                  </a:lnTo>
                  <a:lnTo>
                    <a:pt x="329" y="621"/>
                  </a:lnTo>
                  <a:lnTo>
                    <a:pt x="329" y="621"/>
                  </a:lnTo>
                  <a:lnTo>
                    <a:pt x="359" y="618"/>
                  </a:lnTo>
                  <a:lnTo>
                    <a:pt x="387" y="614"/>
                  </a:lnTo>
                  <a:lnTo>
                    <a:pt x="415" y="608"/>
                  </a:lnTo>
                  <a:lnTo>
                    <a:pt x="442" y="597"/>
                  </a:lnTo>
                  <a:lnTo>
                    <a:pt x="467" y="585"/>
                  </a:lnTo>
                  <a:lnTo>
                    <a:pt x="492" y="570"/>
                  </a:lnTo>
                  <a:lnTo>
                    <a:pt x="513" y="554"/>
                  </a:lnTo>
                  <a:lnTo>
                    <a:pt x="535" y="535"/>
                  </a:lnTo>
                  <a:lnTo>
                    <a:pt x="553" y="515"/>
                  </a:lnTo>
                  <a:lnTo>
                    <a:pt x="569" y="492"/>
                  </a:lnTo>
                  <a:lnTo>
                    <a:pt x="584" y="468"/>
                  </a:lnTo>
                  <a:lnTo>
                    <a:pt x="596" y="442"/>
                  </a:lnTo>
                  <a:lnTo>
                    <a:pt x="607" y="415"/>
                  </a:lnTo>
                  <a:lnTo>
                    <a:pt x="614" y="387"/>
                  </a:lnTo>
                  <a:lnTo>
                    <a:pt x="618" y="359"/>
                  </a:lnTo>
                  <a:lnTo>
                    <a:pt x="619" y="330"/>
                  </a:lnTo>
                  <a:lnTo>
                    <a:pt x="619" y="330"/>
                  </a:lnTo>
                  <a:lnTo>
                    <a:pt x="618" y="300"/>
                  </a:lnTo>
                  <a:lnTo>
                    <a:pt x="614" y="270"/>
                  </a:lnTo>
                  <a:lnTo>
                    <a:pt x="607" y="242"/>
                  </a:lnTo>
                  <a:lnTo>
                    <a:pt x="596" y="215"/>
                  </a:lnTo>
                  <a:lnTo>
                    <a:pt x="584" y="191"/>
                  </a:lnTo>
                  <a:lnTo>
                    <a:pt x="569" y="167"/>
                  </a:lnTo>
                  <a:lnTo>
                    <a:pt x="553" y="144"/>
                  </a:lnTo>
                  <a:lnTo>
                    <a:pt x="535" y="124"/>
                  </a:lnTo>
                  <a:lnTo>
                    <a:pt x="513" y="105"/>
                  </a:lnTo>
                  <a:lnTo>
                    <a:pt x="492" y="88"/>
                  </a:lnTo>
                  <a:lnTo>
                    <a:pt x="467" y="73"/>
                  </a:lnTo>
                  <a:lnTo>
                    <a:pt x="442" y="61"/>
                  </a:lnTo>
                  <a:lnTo>
                    <a:pt x="415" y="51"/>
                  </a:lnTo>
                  <a:lnTo>
                    <a:pt x="387" y="43"/>
                  </a:lnTo>
                  <a:lnTo>
                    <a:pt x="359" y="39"/>
                  </a:lnTo>
                  <a:lnTo>
                    <a:pt x="329" y="38"/>
                  </a:lnTo>
                  <a:lnTo>
                    <a:pt x="329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216">
              <a:extLst>
                <a:ext uri="{FF2B5EF4-FFF2-40B4-BE49-F238E27FC236}">
                  <a16:creationId xmlns:a16="http://schemas.microsoft.com/office/drawing/2014/main" xmlns="" id="{3FA2D7AC-D9B9-409F-8698-FF42C8DF2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8538" y="5140325"/>
              <a:ext cx="42863" cy="44450"/>
            </a:xfrm>
            <a:custGeom>
              <a:avLst/>
              <a:gdLst>
                <a:gd name="T0" fmla="*/ 28 w 55"/>
                <a:gd name="T1" fmla="*/ 55 h 55"/>
                <a:gd name="T2" fmla="*/ 28 w 55"/>
                <a:gd name="T3" fmla="*/ 55 h 55"/>
                <a:gd name="T4" fmla="*/ 33 w 55"/>
                <a:gd name="T5" fmla="*/ 54 h 55"/>
                <a:gd name="T6" fmla="*/ 37 w 55"/>
                <a:gd name="T7" fmla="*/ 52 h 55"/>
                <a:gd name="T8" fmla="*/ 43 w 55"/>
                <a:gd name="T9" fmla="*/ 50 h 55"/>
                <a:gd name="T10" fmla="*/ 47 w 55"/>
                <a:gd name="T11" fmla="*/ 47 h 55"/>
                <a:gd name="T12" fmla="*/ 50 w 55"/>
                <a:gd name="T13" fmla="*/ 43 h 55"/>
                <a:gd name="T14" fmla="*/ 52 w 55"/>
                <a:gd name="T15" fmla="*/ 38 h 55"/>
                <a:gd name="T16" fmla="*/ 54 w 55"/>
                <a:gd name="T17" fmla="*/ 32 h 55"/>
                <a:gd name="T18" fmla="*/ 55 w 55"/>
                <a:gd name="T19" fmla="*/ 27 h 55"/>
                <a:gd name="T20" fmla="*/ 55 w 55"/>
                <a:gd name="T21" fmla="*/ 27 h 55"/>
                <a:gd name="T22" fmla="*/ 54 w 55"/>
                <a:gd name="T23" fmla="*/ 21 h 55"/>
                <a:gd name="T24" fmla="*/ 52 w 55"/>
                <a:gd name="T25" fmla="*/ 17 h 55"/>
                <a:gd name="T26" fmla="*/ 50 w 55"/>
                <a:gd name="T27" fmla="*/ 12 h 55"/>
                <a:gd name="T28" fmla="*/ 47 w 55"/>
                <a:gd name="T29" fmla="*/ 8 h 55"/>
                <a:gd name="T30" fmla="*/ 43 w 55"/>
                <a:gd name="T31" fmla="*/ 5 h 55"/>
                <a:gd name="T32" fmla="*/ 37 w 55"/>
                <a:gd name="T33" fmla="*/ 3 h 55"/>
                <a:gd name="T34" fmla="*/ 33 w 55"/>
                <a:gd name="T35" fmla="*/ 1 h 55"/>
                <a:gd name="T36" fmla="*/ 28 w 55"/>
                <a:gd name="T37" fmla="*/ 0 h 55"/>
                <a:gd name="T38" fmla="*/ 28 w 55"/>
                <a:gd name="T39" fmla="*/ 0 h 55"/>
                <a:gd name="T40" fmla="*/ 21 w 55"/>
                <a:gd name="T41" fmla="*/ 1 h 55"/>
                <a:gd name="T42" fmla="*/ 17 w 55"/>
                <a:gd name="T43" fmla="*/ 3 h 55"/>
                <a:gd name="T44" fmla="*/ 12 w 55"/>
                <a:gd name="T45" fmla="*/ 5 h 55"/>
                <a:gd name="T46" fmla="*/ 8 w 55"/>
                <a:gd name="T47" fmla="*/ 8 h 55"/>
                <a:gd name="T48" fmla="*/ 5 w 55"/>
                <a:gd name="T49" fmla="*/ 12 h 55"/>
                <a:gd name="T50" fmla="*/ 3 w 55"/>
                <a:gd name="T51" fmla="*/ 17 h 55"/>
                <a:gd name="T52" fmla="*/ 1 w 55"/>
                <a:gd name="T53" fmla="*/ 21 h 55"/>
                <a:gd name="T54" fmla="*/ 0 w 55"/>
                <a:gd name="T55" fmla="*/ 27 h 55"/>
                <a:gd name="T56" fmla="*/ 0 w 55"/>
                <a:gd name="T57" fmla="*/ 27 h 55"/>
                <a:gd name="T58" fmla="*/ 1 w 55"/>
                <a:gd name="T59" fmla="*/ 32 h 55"/>
                <a:gd name="T60" fmla="*/ 3 w 55"/>
                <a:gd name="T61" fmla="*/ 38 h 55"/>
                <a:gd name="T62" fmla="*/ 5 w 55"/>
                <a:gd name="T63" fmla="*/ 43 h 55"/>
                <a:gd name="T64" fmla="*/ 8 w 55"/>
                <a:gd name="T65" fmla="*/ 47 h 55"/>
                <a:gd name="T66" fmla="*/ 12 w 55"/>
                <a:gd name="T67" fmla="*/ 50 h 55"/>
                <a:gd name="T68" fmla="*/ 17 w 55"/>
                <a:gd name="T69" fmla="*/ 52 h 55"/>
                <a:gd name="T70" fmla="*/ 21 w 55"/>
                <a:gd name="T71" fmla="*/ 54 h 55"/>
                <a:gd name="T72" fmla="*/ 28 w 55"/>
                <a:gd name="T73" fmla="*/ 55 h 55"/>
                <a:gd name="T74" fmla="*/ 28 w 55"/>
                <a:gd name="T7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" h="55">
                  <a:moveTo>
                    <a:pt x="28" y="55"/>
                  </a:moveTo>
                  <a:lnTo>
                    <a:pt x="28" y="55"/>
                  </a:lnTo>
                  <a:lnTo>
                    <a:pt x="33" y="54"/>
                  </a:lnTo>
                  <a:lnTo>
                    <a:pt x="37" y="52"/>
                  </a:lnTo>
                  <a:lnTo>
                    <a:pt x="43" y="50"/>
                  </a:lnTo>
                  <a:lnTo>
                    <a:pt x="47" y="47"/>
                  </a:lnTo>
                  <a:lnTo>
                    <a:pt x="50" y="43"/>
                  </a:lnTo>
                  <a:lnTo>
                    <a:pt x="52" y="38"/>
                  </a:lnTo>
                  <a:lnTo>
                    <a:pt x="54" y="32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54" y="21"/>
                  </a:lnTo>
                  <a:lnTo>
                    <a:pt x="52" y="17"/>
                  </a:lnTo>
                  <a:lnTo>
                    <a:pt x="50" y="12"/>
                  </a:lnTo>
                  <a:lnTo>
                    <a:pt x="47" y="8"/>
                  </a:lnTo>
                  <a:lnTo>
                    <a:pt x="43" y="5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1" y="1"/>
                  </a:lnTo>
                  <a:lnTo>
                    <a:pt x="17" y="3"/>
                  </a:lnTo>
                  <a:lnTo>
                    <a:pt x="12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3" y="17"/>
                  </a:lnTo>
                  <a:lnTo>
                    <a:pt x="1" y="21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32"/>
                  </a:lnTo>
                  <a:lnTo>
                    <a:pt x="3" y="38"/>
                  </a:lnTo>
                  <a:lnTo>
                    <a:pt x="5" y="43"/>
                  </a:lnTo>
                  <a:lnTo>
                    <a:pt x="8" y="47"/>
                  </a:lnTo>
                  <a:lnTo>
                    <a:pt x="12" y="50"/>
                  </a:lnTo>
                  <a:lnTo>
                    <a:pt x="17" y="52"/>
                  </a:lnTo>
                  <a:lnTo>
                    <a:pt x="21" y="54"/>
                  </a:lnTo>
                  <a:lnTo>
                    <a:pt x="28" y="55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217">
              <a:extLst>
                <a:ext uri="{FF2B5EF4-FFF2-40B4-BE49-F238E27FC236}">
                  <a16:creationId xmlns:a16="http://schemas.microsoft.com/office/drawing/2014/main" xmlns="" id="{327048AD-CFE5-41FE-B2A0-E54FB96E5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7263" y="5207000"/>
              <a:ext cx="125413" cy="174625"/>
            </a:xfrm>
            <a:custGeom>
              <a:avLst/>
              <a:gdLst>
                <a:gd name="T0" fmla="*/ 95 w 157"/>
                <a:gd name="T1" fmla="*/ 187 h 221"/>
                <a:gd name="T2" fmla="*/ 95 w 157"/>
                <a:gd name="T3" fmla="*/ 18 h 221"/>
                <a:gd name="T4" fmla="*/ 95 w 157"/>
                <a:gd name="T5" fmla="*/ 18 h 221"/>
                <a:gd name="T6" fmla="*/ 94 w 157"/>
                <a:gd name="T7" fmla="*/ 11 h 221"/>
                <a:gd name="T8" fmla="*/ 90 w 157"/>
                <a:gd name="T9" fmla="*/ 6 h 221"/>
                <a:gd name="T10" fmla="*/ 84 w 157"/>
                <a:gd name="T11" fmla="*/ 2 h 221"/>
                <a:gd name="T12" fmla="*/ 79 w 157"/>
                <a:gd name="T13" fmla="*/ 0 h 221"/>
                <a:gd name="T14" fmla="*/ 9 w 157"/>
                <a:gd name="T15" fmla="*/ 0 h 221"/>
                <a:gd name="T16" fmla="*/ 9 w 157"/>
                <a:gd name="T17" fmla="*/ 34 h 221"/>
                <a:gd name="T18" fmla="*/ 62 w 157"/>
                <a:gd name="T19" fmla="*/ 34 h 221"/>
                <a:gd name="T20" fmla="*/ 62 w 157"/>
                <a:gd name="T21" fmla="*/ 187 h 221"/>
                <a:gd name="T22" fmla="*/ 0 w 157"/>
                <a:gd name="T23" fmla="*/ 187 h 221"/>
                <a:gd name="T24" fmla="*/ 0 w 157"/>
                <a:gd name="T25" fmla="*/ 221 h 221"/>
                <a:gd name="T26" fmla="*/ 157 w 157"/>
                <a:gd name="T27" fmla="*/ 221 h 221"/>
                <a:gd name="T28" fmla="*/ 157 w 157"/>
                <a:gd name="T29" fmla="*/ 187 h 221"/>
                <a:gd name="T30" fmla="*/ 95 w 157"/>
                <a:gd name="T31" fmla="*/ 18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221">
                  <a:moveTo>
                    <a:pt x="95" y="187"/>
                  </a:moveTo>
                  <a:lnTo>
                    <a:pt x="95" y="18"/>
                  </a:lnTo>
                  <a:lnTo>
                    <a:pt x="95" y="18"/>
                  </a:lnTo>
                  <a:lnTo>
                    <a:pt x="94" y="11"/>
                  </a:lnTo>
                  <a:lnTo>
                    <a:pt x="90" y="6"/>
                  </a:lnTo>
                  <a:lnTo>
                    <a:pt x="84" y="2"/>
                  </a:lnTo>
                  <a:lnTo>
                    <a:pt x="79" y="0"/>
                  </a:lnTo>
                  <a:lnTo>
                    <a:pt x="9" y="0"/>
                  </a:lnTo>
                  <a:lnTo>
                    <a:pt x="9" y="34"/>
                  </a:lnTo>
                  <a:lnTo>
                    <a:pt x="62" y="34"/>
                  </a:lnTo>
                  <a:lnTo>
                    <a:pt x="62" y="187"/>
                  </a:lnTo>
                  <a:lnTo>
                    <a:pt x="0" y="187"/>
                  </a:lnTo>
                  <a:lnTo>
                    <a:pt x="0" y="221"/>
                  </a:lnTo>
                  <a:lnTo>
                    <a:pt x="157" y="221"/>
                  </a:lnTo>
                  <a:lnTo>
                    <a:pt x="157" y="187"/>
                  </a:lnTo>
                  <a:lnTo>
                    <a:pt x="95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2B82ABA-E7FA-486D-B79E-66B317FACBA3}"/>
              </a:ext>
            </a:extLst>
          </p:cNvPr>
          <p:cNvSpPr txBox="1"/>
          <p:nvPr/>
        </p:nvSpPr>
        <p:spPr>
          <a:xfrm>
            <a:off x="1511458" y="4468551"/>
            <a:ext cx="5599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IRIS guide to registration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Section 3 (EMA user account)  and Section 5 (Access to IRIS) </a:t>
            </a:r>
          </a:p>
        </p:txBody>
      </p:sp>
    </p:spTree>
    <p:extLst>
      <p:ext uri="{BB962C8B-B14F-4D97-AF65-F5344CB8AC3E}">
        <p14:creationId xmlns:p14="http://schemas.microsoft.com/office/powerpoint/2010/main" val="3776425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itting, table, computer, black&#10;&#10;Description automatically generated">
            <a:extLst>
              <a:ext uri="{FF2B5EF4-FFF2-40B4-BE49-F238E27FC236}">
                <a16:creationId xmlns:a16="http://schemas.microsoft.com/office/drawing/2014/main" xmlns="" id="{874D9483-CA4A-4E9C-B1CD-3E533D179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07" y="1284188"/>
            <a:ext cx="3459517" cy="259463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B06974C5-38F8-4681-BB30-B88148EDCB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>
                <a:solidFill>
                  <a:schemeClr val="tx1"/>
                </a:solidFill>
              </a:rPr>
              <a:t>To check if you have an EMA account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C8C0B1D-E535-4D7B-A15F-F1D91F059611}"/>
              </a:ext>
            </a:extLst>
          </p:cNvPr>
          <p:cNvSpPr txBox="1"/>
          <p:nvPr/>
        </p:nvSpPr>
        <p:spPr>
          <a:xfrm>
            <a:off x="3701844" y="1283475"/>
            <a:ext cx="5350068" cy="11695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altLang="ko-K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Arial"/>
              </a:rPr>
              <a:t>Go to </a:t>
            </a:r>
            <a:r>
              <a:rPr kumimoji="0" lang="en-GB" altLang="ko-KR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맑은 고딕"/>
                <a:cs typeface="Arial"/>
                <a:hlinkClick r:id="rId4"/>
              </a:rPr>
              <a:t>EMA Account Management Portal</a:t>
            </a:r>
            <a:r>
              <a:rPr kumimoji="0" lang="en-GB" altLang="ko-KR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맑은 고딕"/>
                <a:cs typeface="Arial"/>
              </a:rPr>
              <a:t> </a:t>
            </a:r>
            <a:r>
              <a:rPr kumimoji="0" lang="en-GB" altLang="ko-K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Arial"/>
              </a:rPr>
              <a:t>(IAM)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‘Not sure if you have an EMA account’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2CF3705-D244-4AAF-8D73-4470A1168AF7}"/>
              </a:ext>
            </a:extLst>
          </p:cNvPr>
          <p:cNvSpPr txBox="1"/>
          <p:nvPr/>
        </p:nvSpPr>
        <p:spPr>
          <a:xfrm>
            <a:off x="1511458" y="4468551"/>
            <a:ext cx="4976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IRIS guide to registration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Section 3 (EMA user account)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360C399A-8FA3-40C9-8D0F-0AF5688E4223}"/>
              </a:ext>
            </a:extLst>
          </p:cNvPr>
          <p:cNvGrpSpPr>
            <a:grpSpLocks noChangeAspect="1"/>
          </p:cNvGrpSpPr>
          <p:nvPr/>
        </p:nvGrpSpPr>
        <p:grpSpPr>
          <a:xfrm>
            <a:off x="1395691" y="4525464"/>
            <a:ext cx="180734" cy="180734"/>
            <a:chOff x="5835651" y="5011738"/>
            <a:chExt cx="522288" cy="522288"/>
          </a:xfrm>
        </p:grpSpPr>
        <p:sp>
          <p:nvSpPr>
            <p:cNvPr id="29" name="Freeform 54">
              <a:extLst>
                <a:ext uri="{FF2B5EF4-FFF2-40B4-BE49-F238E27FC236}">
                  <a16:creationId xmlns:a16="http://schemas.microsoft.com/office/drawing/2014/main" xmlns="" id="{EB1BFD67-EEE8-4291-9D29-D491E6BDD1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35651" y="5011738"/>
              <a:ext cx="522288" cy="522288"/>
            </a:xfrm>
            <a:custGeom>
              <a:avLst/>
              <a:gdLst>
                <a:gd name="T0" fmla="*/ 312 w 657"/>
                <a:gd name="T1" fmla="*/ 657 h 659"/>
                <a:gd name="T2" fmla="*/ 262 w 657"/>
                <a:gd name="T3" fmla="*/ 652 h 659"/>
                <a:gd name="T4" fmla="*/ 200 w 657"/>
                <a:gd name="T5" fmla="*/ 632 h 659"/>
                <a:gd name="T6" fmla="*/ 119 w 657"/>
                <a:gd name="T7" fmla="*/ 583 h 659"/>
                <a:gd name="T8" fmla="*/ 56 w 657"/>
                <a:gd name="T9" fmla="*/ 514 h 659"/>
                <a:gd name="T10" fmla="*/ 15 w 657"/>
                <a:gd name="T11" fmla="*/ 426 h 659"/>
                <a:gd name="T12" fmla="*/ 4 w 657"/>
                <a:gd name="T13" fmla="*/ 379 h 659"/>
                <a:gd name="T14" fmla="*/ 0 w 657"/>
                <a:gd name="T15" fmla="*/ 330 h 659"/>
                <a:gd name="T16" fmla="*/ 1 w 657"/>
                <a:gd name="T17" fmla="*/ 296 h 659"/>
                <a:gd name="T18" fmla="*/ 9 w 657"/>
                <a:gd name="T19" fmla="*/ 248 h 659"/>
                <a:gd name="T20" fmla="*/ 39 w 657"/>
                <a:gd name="T21" fmla="*/ 172 h 659"/>
                <a:gd name="T22" fmla="*/ 97 w 657"/>
                <a:gd name="T23" fmla="*/ 97 h 659"/>
                <a:gd name="T24" fmla="*/ 172 w 657"/>
                <a:gd name="T25" fmla="*/ 41 h 659"/>
                <a:gd name="T26" fmla="*/ 246 w 657"/>
                <a:gd name="T27" fmla="*/ 11 h 659"/>
                <a:gd name="T28" fmla="*/ 295 w 657"/>
                <a:gd name="T29" fmla="*/ 2 h 659"/>
                <a:gd name="T30" fmla="*/ 329 w 657"/>
                <a:gd name="T31" fmla="*/ 0 h 659"/>
                <a:gd name="T32" fmla="*/ 379 w 657"/>
                <a:gd name="T33" fmla="*/ 4 h 659"/>
                <a:gd name="T34" fmla="*/ 426 w 657"/>
                <a:gd name="T35" fmla="*/ 15 h 659"/>
                <a:gd name="T36" fmla="*/ 512 w 657"/>
                <a:gd name="T37" fmla="*/ 57 h 659"/>
                <a:gd name="T38" fmla="*/ 582 w 657"/>
                <a:gd name="T39" fmla="*/ 120 h 659"/>
                <a:gd name="T40" fmla="*/ 631 w 657"/>
                <a:gd name="T41" fmla="*/ 202 h 659"/>
                <a:gd name="T42" fmla="*/ 650 w 657"/>
                <a:gd name="T43" fmla="*/ 262 h 659"/>
                <a:gd name="T44" fmla="*/ 657 w 657"/>
                <a:gd name="T45" fmla="*/ 312 h 659"/>
                <a:gd name="T46" fmla="*/ 657 w 657"/>
                <a:gd name="T47" fmla="*/ 346 h 659"/>
                <a:gd name="T48" fmla="*/ 650 w 657"/>
                <a:gd name="T49" fmla="*/ 395 h 659"/>
                <a:gd name="T50" fmla="*/ 631 w 657"/>
                <a:gd name="T51" fmla="*/ 457 h 659"/>
                <a:gd name="T52" fmla="*/ 582 w 657"/>
                <a:gd name="T53" fmla="*/ 538 h 659"/>
                <a:gd name="T54" fmla="*/ 512 w 657"/>
                <a:gd name="T55" fmla="*/ 602 h 659"/>
                <a:gd name="T56" fmla="*/ 426 w 657"/>
                <a:gd name="T57" fmla="*/ 644 h 659"/>
                <a:gd name="T58" fmla="*/ 379 w 657"/>
                <a:gd name="T59" fmla="*/ 655 h 659"/>
                <a:gd name="T60" fmla="*/ 329 w 657"/>
                <a:gd name="T61" fmla="*/ 659 h 659"/>
                <a:gd name="T62" fmla="*/ 329 w 657"/>
                <a:gd name="T63" fmla="*/ 38 h 659"/>
                <a:gd name="T64" fmla="*/ 242 w 657"/>
                <a:gd name="T65" fmla="*/ 51 h 659"/>
                <a:gd name="T66" fmla="*/ 165 w 657"/>
                <a:gd name="T67" fmla="*/ 88 h 659"/>
                <a:gd name="T68" fmla="*/ 103 w 657"/>
                <a:gd name="T69" fmla="*/ 144 h 659"/>
                <a:gd name="T70" fmla="*/ 60 w 657"/>
                <a:gd name="T71" fmla="*/ 215 h 659"/>
                <a:gd name="T72" fmla="*/ 39 w 657"/>
                <a:gd name="T73" fmla="*/ 300 h 659"/>
                <a:gd name="T74" fmla="*/ 39 w 657"/>
                <a:gd name="T75" fmla="*/ 359 h 659"/>
                <a:gd name="T76" fmla="*/ 60 w 657"/>
                <a:gd name="T77" fmla="*/ 442 h 659"/>
                <a:gd name="T78" fmla="*/ 103 w 657"/>
                <a:gd name="T79" fmla="*/ 515 h 659"/>
                <a:gd name="T80" fmla="*/ 165 w 657"/>
                <a:gd name="T81" fmla="*/ 570 h 659"/>
                <a:gd name="T82" fmla="*/ 242 w 657"/>
                <a:gd name="T83" fmla="*/ 608 h 659"/>
                <a:gd name="T84" fmla="*/ 329 w 657"/>
                <a:gd name="T85" fmla="*/ 621 h 659"/>
                <a:gd name="T86" fmla="*/ 387 w 657"/>
                <a:gd name="T87" fmla="*/ 614 h 659"/>
                <a:gd name="T88" fmla="*/ 467 w 657"/>
                <a:gd name="T89" fmla="*/ 585 h 659"/>
                <a:gd name="T90" fmla="*/ 535 w 657"/>
                <a:gd name="T91" fmla="*/ 535 h 659"/>
                <a:gd name="T92" fmla="*/ 584 w 657"/>
                <a:gd name="T93" fmla="*/ 468 h 659"/>
                <a:gd name="T94" fmla="*/ 614 w 657"/>
                <a:gd name="T95" fmla="*/ 387 h 659"/>
                <a:gd name="T96" fmla="*/ 619 w 657"/>
                <a:gd name="T97" fmla="*/ 330 h 659"/>
                <a:gd name="T98" fmla="*/ 607 w 657"/>
                <a:gd name="T99" fmla="*/ 242 h 659"/>
                <a:gd name="T100" fmla="*/ 569 w 657"/>
                <a:gd name="T101" fmla="*/ 167 h 659"/>
                <a:gd name="T102" fmla="*/ 513 w 657"/>
                <a:gd name="T103" fmla="*/ 105 h 659"/>
                <a:gd name="T104" fmla="*/ 442 w 657"/>
                <a:gd name="T105" fmla="*/ 61 h 659"/>
                <a:gd name="T106" fmla="*/ 359 w 657"/>
                <a:gd name="T107" fmla="*/ 39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7" h="659">
                  <a:moveTo>
                    <a:pt x="329" y="659"/>
                  </a:moveTo>
                  <a:lnTo>
                    <a:pt x="329" y="659"/>
                  </a:lnTo>
                  <a:lnTo>
                    <a:pt x="312" y="657"/>
                  </a:lnTo>
                  <a:lnTo>
                    <a:pt x="295" y="656"/>
                  </a:lnTo>
                  <a:lnTo>
                    <a:pt x="278" y="655"/>
                  </a:lnTo>
                  <a:lnTo>
                    <a:pt x="262" y="652"/>
                  </a:lnTo>
                  <a:lnTo>
                    <a:pt x="246" y="648"/>
                  </a:lnTo>
                  <a:lnTo>
                    <a:pt x="231" y="644"/>
                  </a:lnTo>
                  <a:lnTo>
                    <a:pt x="200" y="632"/>
                  </a:lnTo>
                  <a:lnTo>
                    <a:pt x="172" y="618"/>
                  </a:lnTo>
                  <a:lnTo>
                    <a:pt x="145" y="602"/>
                  </a:lnTo>
                  <a:lnTo>
                    <a:pt x="119" y="583"/>
                  </a:lnTo>
                  <a:lnTo>
                    <a:pt x="97" y="562"/>
                  </a:lnTo>
                  <a:lnTo>
                    <a:pt x="75" y="538"/>
                  </a:lnTo>
                  <a:lnTo>
                    <a:pt x="56" y="514"/>
                  </a:lnTo>
                  <a:lnTo>
                    <a:pt x="39" y="485"/>
                  </a:lnTo>
                  <a:lnTo>
                    <a:pt x="25" y="457"/>
                  </a:lnTo>
                  <a:lnTo>
                    <a:pt x="15" y="426"/>
                  </a:lnTo>
                  <a:lnTo>
                    <a:pt x="9" y="411"/>
                  </a:lnTo>
                  <a:lnTo>
                    <a:pt x="7" y="395"/>
                  </a:lnTo>
                  <a:lnTo>
                    <a:pt x="4" y="379"/>
                  </a:lnTo>
                  <a:lnTo>
                    <a:pt x="1" y="363"/>
                  </a:lnTo>
                  <a:lnTo>
                    <a:pt x="0" y="346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0" y="312"/>
                  </a:lnTo>
                  <a:lnTo>
                    <a:pt x="1" y="296"/>
                  </a:lnTo>
                  <a:lnTo>
                    <a:pt x="4" y="280"/>
                  </a:lnTo>
                  <a:lnTo>
                    <a:pt x="7" y="262"/>
                  </a:lnTo>
                  <a:lnTo>
                    <a:pt x="9" y="248"/>
                  </a:lnTo>
                  <a:lnTo>
                    <a:pt x="15" y="231"/>
                  </a:lnTo>
                  <a:lnTo>
                    <a:pt x="25" y="202"/>
                  </a:lnTo>
                  <a:lnTo>
                    <a:pt x="39" y="172"/>
                  </a:lnTo>
                  <a:lnTo>
                    <a:pt x="56" y="145"/>
                  </a:lnTo>
                  <a:lnTo>
                    <a:pt x="75" y="120"/>
                  </a:lnTo>
                  <a:lnTo>
                    <a:pt x="97" y="97"/>
                  </a:lnTo>
                  <a:lnTo>
                    <a:pt x="119" y="76"/>
                  </a:lnTo>
                  <a:lnTo>
                    <a:pt x="145" y="57"/>
                  </a:lnTo>
                  <a:lnTo>
                    <a:pt x="172" y="41"/>
                  </a:lnTo>
                  <a:lnTo>
                    <a:pt x="200" y="26"/>
                  </a:lnTo>
                  <a:lnTo>
                    <a:pt x="231" y="15"/>
                  </a:lnTo>
                  <a:lnTo>
                    <a:pt x="246" y="11"/>
                  </a:lnTo>
                  <a:lnTo>
                    <a:pt x="262" y="7"/>
                  </a:lnTo>
                  <a:lnTo>
                    <a:pt x="278" y="4"/>
                  </a:lnTo>
                  <a:lnTo>
                    <a:pt x="295" y="2"/>
                  </a:lnTo>
                  <a:lnTo>
                    <a:pt x="312" y="0"/>
                  </a:lnTo>
                  <a:lnTo>
                    <a:pt x="329" y="0"/>
                  </a:lnTo>
                  <a:lnTo>
                    <a:pt x="329" y="0"/>
                  </a:lnTo>
                  <a:lnTo>
                    <a:pt x="345" y="0"/>
                  </a:lnTo>
                  <a:lnTo>
                    <a:pt x="363" y="2"/>
                  </a:lnTo>
                  <a:lnTo>
                    <a:pt x="379" y="4"/>
                  </a:lnTo>
                  <a:lnTo>
                    <a:pt x="395" y="7"/>
                  </a:lnTo>
                  <a:lnTo>
                    <a:pt x="411" y="11"/>
                  </a:lnTo>
                  <a:lnTo>
                    <a:pt x="426" y="15"/>
                  </a:lnTo>
                  <a:lnTo>
                    <a:pt x="457" y="26"/>
                  </a:lnTo>
                  <a:lnTo>
                    <a:pt x="485" y="41"/>
                  </a:lnTo>
                  <a:lnTo>
                    <a:pt x="512" y="57"/>
                  </a:lnTo>
                  <a:lnTo>
                    <a:pt x="537" y="76"/>
                  </a:lnTo>
                  <a:lnTo>
                    <a:pt x="561" y="97"/>
                  </a:lnTo>
                  <a:lnTo>
                    <a:pt x="582" y="120"/>
                  </a:lnTo>
                  <a:lnTo>
                    <a:pt x="600" y="145"/>
                  </a:lnTo>
                  <a:lnTo>
                    <a:pt x="618" y="172"/>
                  </a:lnTo>
                  <a:lnTo>
                    <a:pt x="631" y="202"/>
                  </a:lnTo>
                  <a:lnTo>
                    <a:pt x="642" y="231"/>
                  </a:lnTo>
                  <a:lnTo>
                    <a:pt x="647" y="248"/>
                  </a:lnTo>
                  <a:lnTo>
                    <a:pt x="650" y="262"/>
                  </a:lnTo>
                  <a:lnTo>
                    <a:pt x="653" y="280"/>
                  </a:lnTo>
                  <a:lnTo>
                    <a:pt x="655" y="296"/>
                  </a:lnTo>
                  <a:lnTo>
                    <a:pt x="657" y="312"/>
                  </a:lnTo>
                  <a:lnTo>
                    <a:pt x="657" y="330"/>
                  </a:lnTo>
                  <a:lnTo>
                    <a:pt x="657" y="330"/>
                  </a:lnTo>
                  <a:lnTo>
                    <a:pt x="657" y="346"/>
                  </a:lnTo>
                  <a:lnTo>
                    <a:pt x="655" y="363"/>
                  </a:lnTo>
                  <a:lnTo>
                    <a:pt x="653" y="379"/>
                  </a:lnTo>
                  <a:lnTo>
                    <a:pt x="650" y="395"/>
                  </a:lnTo>
                  <a:lnTo>
                    <a:pt x="647" y="411"/>
                  </a:lnTo>
                  <a:lnTo>
                    <a:pt x="642" y="426"/>
                  </a:lnTo>
                  <a:lnTo>
                    <a:pt x="631" y="457"/>
                  </a:lnTo>
                  <a:lnTo>
                    <a:pt x="618" y="485"/>
                  </a:lnTo>
                  <a:lnTo>
                    <a:pt x="600" y="514"/>
                  </a:lnTo>
                  <a:lnTo>
                    <a:pt x="582" y="538"/>
                  </a:lnTo>
                  <a:lnTo>
                    <a:pt x="561" y="562"/>
                  </a:lnTo>
                  <a:lnTo>
                    <a:pt x="537" y="583"/>
                  </a:lnTo>
                  <a:lnTo>
                    <a:pt x="512" y="602"/>
                  </a:lnTo>
                  <a:lnTo>
                    <a:pt x="485" y="618"/>
                  </a:lnTo>
                  <a:lnTo>
                    <a:pt x="457" y="632"/>
                  </a:lnTo>
                  <a:lnTo>
                    <a:pt x="426" y="644"/>
                  </a:lnTo>
                  <a:lnTo>
                    <a:pt x="411" y="648"/>
                  </a:lnTo>
                  <a:lnTo>
                    <a:pt x="395" y="652"/>
                  </a:lnTo>
                  <a:lnTo>
                    <a:pt x="379" y="655"/>
                  </a:lnTo>
                  <a:lnTo>
                    <a:pt x="363" y="656"/>
                  </a:lnTo>
                  <a:lnTo>
                    <a:pt x="345" y="657"/>
                  </a:lnTo>
                  <a:lnTo>
                    <a:pt x="329" y="659"/>
                  </a:lnTo>
                  <a:lnTo>
                    <a:pt x="329" y="659"/>
                  </a:lnTo>
                  <a:close/>
                  <a:moveTo>
                    <a:pt x="329" y="38"/>
                  </a:moveTo>
                  <a:lnTo>
                    <a:pt x="329" y="38"/>
                  </a:lnTo>
                  <a:lnTo>
                    <a:pt x="298" y="39"/>
                  </a:lnTo>
                  <a:lnTo>
                    <a:pt x="270" y="43"/>
                  </a:lnTo>
                  <a:lnTo>
                    <a:pt x="242" y="51"/>
                  </a:lnTo>
                  <a:lnTo>
                    <a:pt x="215" y="61"/>
                  </a:lnTo>
                  <a:lnTo>
                    <a:pt x="189" y="73"/>
                  </a:lnTo>
                  <a:lnTo>
                    <a:pt x="165" y="88"/>
                  </a:lnTo>
                  <a:lnTo>
                    <a:pt x="144" y="105"/>
                  </a:lnTo>
                  <a:lnTo>
                    <a:pt x="122" y="124"/>
                  </a:lnTo>
                  <a:lnTo>
                    <a:pt x="103" y="144"/>
                  </a:lnTo>
                  <a:lnTo>
                    <a:pt x="87" y="167"/>
                  </a:lnTo>
                  <a:lnTo>
                    <a:pt x="72" y="191"/>
                  </a:lnTo>
                  <a:lnTo>
                    <a:pt x="60" y="215"/>
                  </a:lnTo>
                  <a:lnTo>
                    <a:pt x="51" y="242"/>
                  </a:lnTo>
                  <a:lnTo>
                    <a:pt x="43" y="270"/>
                  </a:lnTo>
                  <a:lnTo>
                    <a:pt x="39" y="300"/>
                  </a:lnTo>
                  <a:lnTo>
                    <a:pt x="38" y="330"/>
                  </a:lnTo>
                  <a:lnTo>
                    <a:pt x="38" y="330"/>
                  </a:lnTo>
                  <a:lnTo>
                    <a:pt x="39" y="359"/>
                  </a:lnTo>
                  <a:lnTo>
                    <a:pt x="43" y="387"/>
                  </a:lnTo>
                  <a:lnTo>
                    <a:pt x="51" y="415"/>
                  </a:lnTo>
                  <a:lnTo>
                    <a:pt x="60" y="442"/>
                  </a:lnTo>
                  <a:lnTo>
                    <a:pt x="72" y="468"/>
                  </a:lnTo>
                  <a:lnTo>
                    <a:pt x="87" y="492"/>
                  </a:lnTo>
                  <a:lnTo>
                    <a:pt x="103" y="515"/>
                  </a:lnTo>
                  <a:lnTo>
                    <a:pt x="122" y="535"/>
                  </a:lnTo>
                  <a:lnTo>
                    <a:pt x="144" y="554"/>
                  </a:lnTo>
                  <a:lnTo>
                    <a:pt x="165" y="570"/>
                  </a:lnTo>
                  <a:lnTo>
                    <a:pt x="189" y="585"/>
                  </a:lnTo>
                  <a:lnTo>
                    <a:pt x="215" y="597"/>
                  </a:lnTo>
                  <a:lnTo>
                    <a:pt x="242" y="608"/>
                  </a:lnTo>
                  <a:lnTo>
                    <a:pt x="270" y="614"/>
                  </a:lnTo>
                  <a:lnTo>
                    <a:pt x="298" y="618"/>
                  </a:lnTo>
                  <a:lnTo>
                    <a:pt x="329" y="621"/>
                  </a:lnTo>
                  <a:lnTo>
                    <a:pt x="329" y="621"/>
                  </a:lnTo>
                  <a:lnTo>
                    <a:pt x="359" y="618"/>
                  </a:lnTo>
                  <a:lnTo>
                    <a:pt x="387" y="614"/>
                  </a:lnTo>
                  <a:lnTo>
                    <a:pt x="415" y="608"/>
                  </a:lnTo>
                  <a:lnTo>
                    <a:pt x="442" y="597"/>
                  </a:lnTo>
                  <a:lnTo>
                    <a:pt x="467" y="585"/>
                  </a:lnTo>
                  <a:lnTo>
                    <a:pt x="492" y="570"/>
                  </a:lnTo>
                  <a:lnTo>
                    <a:pt x="513" y="554"/>
                  </a:lnTo>
                  <a:lnTo>
                    <a:pt x="535" y="535"/>
                  </a:lnTo>
                  <a:lnTo>
                    <a:pt x="553" y="515"/>
                  </a:lnTo>
                  <a:lnTo>
                    <a:pt x="569" y="492"/>
                  </a:lnTo>
                  <a:lnTo>
                    <a:pt x="584" y="468"/>
                  </a:lnTo>
                  <a:lnTo>
                    <a:pt x="596" y="442"/>
                  </a:lnTo>
                  <a:lnTo>
                    <a:pt x="607" y="415"/>
                  </a:lnTo>
                  <a:lnTo>
                    <a:pt x="614" y="387"/>
                  </a:lnTo>
                  <a:lnTo>
                    <a:pt x="618" y="359"/>
                  </a:lnTo>
                  <a:lnTo>
                    <a:pt x="619" y="330"/>
                  </a:lnTo>
                  <a:lnTo>
                    <a:pt x="619" y="330"/>
                  </a:lnTo>
                  <a:lnTo>
                    <a:pt x="618" y="300"/>
                  </a:lnTo>
                  <a:lnTo>
                    <a:pt x="614" y="270"/>
                  </a:lnTo>
                  <a:lnTo>
                    <a:pt x="607" y="242"/>
                  </a:lnTo>
                  <a:lnTo>
                    <a:pt x="596" y="215"/>
                  </a:lnTo>
                  <a:lnTo>
                    <a:pt x="584" y="191"/>
                  </a:lnTo>
                  <a:lnTo>
                    <a:pt x="569" y="167"/>
                  </a:lnTo>
                  <a:lnTo>
                    <a:pt x="553" y="144"/>
                  </a:lnTo>
                  <a:lnTo>
                    <a:pt x="535" y="124"/>
                  </a:lnTo>
                  <a:lnTo>
                    <a:pt x="513" y="105"/>
                  </a:lnTo>
                  <a:lnTo>
                    <a:pt x="492" y="88"/>
                  </a:lnTo>
                  <a:lnTo>
                    <a:pt x="467" y="73"/>
                  </a:lnTo>
                  <a:lnTo>
                    <a:pt x="442" y="61"/>
                  </a:lnTo>
                  <a:lnTo>
                    <a:pt x="415" y="51"/>
                  </a:lnTo>
                  <a:lnTo>
                    <a:pt x="387" y="43"/>
                  </a:lnTo>
                  <a:lnTo>
                    <a:pt x="359" y="39"/>
                  </a:lnTo>
                  <a:lnTo>
                    <a:pt x="329" y="38"/>
                  </a:lnTo>
                  <a:lnTo>
                    <a:pt x="329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xmlns="" id="{E053C952-4F8C-4AB5-8D77-0FB43E191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8538" y="5140325"/>
              <a:ext cx="42863" cy="44450"/>
            </a:xfrm>
            <a:custGeom>
              <a:avLst/>
              <a:gdLst>
                <a:gd name="T0" fmla="*/ 28 w 55"/>
                <a:gd name="T1" fmla="*/ 55 h 55"/>
                <a:gd name="T2" fmla="*/ 28 w 55"/>
                <a:gd name="T3" fmla="*/ 55 h 55"/>
                <a:gd name="T4" fmla="*/ 33 w 55"/>
                <a:gd name="T5" fmla="*/ 54 h 55"/>
                <a:gd name="T6" fmla="*/ 37 w 55"/>
                <a:gd name="T7" fmla="*/ 52 h 55"/>
                <a:gd name="T8" fmla="*/ 43 w 55"/>
                <a:gd name="T9" fmla="*/ 50 h 55"/>
                <a:gd name="T10" fmla="*/ 47 w 55"/>
                <a:gd name="T11" fmla="*/ 47 h 55"/>
                <a:gd name="T12" fmla="*/ 50 w 55"/>
                <a:gd name="T13" fmla="*/ 43 h 55"/>
                <a:gd name="T14" fmla="*/ 52 w 55"/>
                <a:gd name="T15" fmla="*/ 38 h 55"/>
                <a:gd name="T16" fmla="*/ 54 w 55"/>
                <a:gd name="T17" fmla="*/ 32 h 55"/>
                <a:gd name="T18" fmla="*/ 55 w 55"/>
                <a:gd name="T19" fmla="*/ 27 h 55"/>
                <a:gd name="T20" fmla="*/ 55 w 55"/>
                <a:gd name="T21" fmla="*/ 27 h 55"/>
                <a:gd name="T22" fmla="*/ 54 w 55"/>
                <a:gd name="T23" fmla="*/ 21 h 55"/>
                <a:gd name="T24" fmla="*/ 52 w 55"/>
                <a:gd name="T25" fmla="*/ 17 h 55"/>
                <a:gd name="T26" fmla="*/ 50 w 55"/>
                <a:gd name="T27" fmla="*/ 12 h 55"/>
                <a:gd name="T28" fmla="*/ 47 w 55"/>
                <a:gd name="T29" fmla="*/ 8 h 55"/>
                <a:gd name="T30" fmla="*/ 43 w 55"/>
                <a:gd name="T31" fmla="*/ 5 h 55"/>
                <a:gd name="T32" fmla="*/ 37 w 55"/>
                <a:gd name="T33" fmla="*/ 3 h 55"/>
                <a:gd name="T34" fmla="*/ 33 w 55"/>
                <a:gd name="T35" fmla="*/ 1 h 55"/>
                <a:gd name="T36" fmla="*/ 28 w 55"/>
                <a:gd name="T37" fmla="*/ 0 h 55"/>
                <a:gd name="T38" fmla="*/ 28 w 55"/>
                <a:gd name="T39" fmla="*/ 0 h 55"/>
                <a:gd name="T40" fmla="*/ 21 w 55"/>
                <a:gd name="T41" fmla="*/ 1 h 55"/>
                <a:gd name="T42" fmla="*/ 17 w 55"/>
                <a:gd name="T43" fmla="*/ 3 h 55"/>
                <a:gd name="T44" fmla="*/ 12 w 55"/>
                <a:gd name="T45" fmla="*/ 5 h 55"/>
                <a:gd name="T46" fmla="*/ 8 w 55"/>
                <a:gd name="T47" fmla="*/ 8 h 55"/>
                <a:gd name="T48" fmla="*/ 5 w 55"/>
                <a:gd name="T49" fmla="*/ 12 h 55"/>
                <a:gd name="T50" fmla="*/ 3 w 55"/>
                <a:gd name="T51" fmla="*/ 17 h 55"/>
                <a:gd name="T52" fmla="*/ 1 w 55"/>
                <a:gd name="T53" fmla="*/ 21 h 55"/>
                <a:gd name="T54" fmla="*/ 0 w 55"/>
                <a:gd name="T55" fmla="*/ 27 h 55"/>
                <a:gd name="T56" fmla="*/ 0 w 55"/>
                <a:gd name="T57" fmla="*/ 27 h 55"/>
                <a:gd name="T58" fmla="*/ 1 w 55"/>
                <a:gd name="T59" fmla="*/ 32 h 55"/>
                <a:gd name="T60" fmla="*/ 3 w 55"/>
                <a:gd name="T61" fmla="*/ 38 h 55"/>
                <a:gd name="T62" fmla="*/ 5 w 55"/>
                <a:gd name="T63" fmla="*/ 43 h 55"/>
                <a:gd name="T64" fmla="*/ 8 w 55"/>
                <a:gd name="T65" fmla="*/ 47 h 55"/>
                <a:gd name="T66" fmla="*/ 12 w 55"/>
                <a:gd name="T67" fmla="*/ 50 h 55"/>
                <a:gd name="T68" fmla="*/ 17 w 55"/>
                <a:gd name="T69" fmla="*/ 52 h 55"/>
                <a:gd name="T70" fmla="*/ 21 w 55"/>
                <a:gd name="T71" fmla="*/ 54 h 55"/>
                <a:gd name="T72" fmla="*/ 28 w 55"/>
                <a:gd name="T73" fmla="*/ 55 h 55"/>
                <a:gd name="T74" fmla="*/ 28 w 55"/>
                <a:gd name="T7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" h="55">
                  <a:moveTo>
                    <a:pt x="28" y="55"/>
                  </a:moveTo>
                  <a:lnTo>
                    <a:pt x="28" y="55"/>
                  </a:lnTo>
                  <a:lnTo>
                    <a:pt x="33" y="54"/>
                  </a:lnTo>
                  <a:lnTo>
                    <a:pt x="37" y="52"/>
                  </a:lnTo>
                  <a:lnTo>
                    <a:pt x="43" y="50"/>
                  </a:lnTo>
                  <a:lnTo>
                    <a:pt x="47" y="47"/>
                  </a:lnTo>
                  <a:lnTo>
                    <a:pt x="50" y="43"/>
                  </a:lnTo>
                  <a:lnTo>
                    <a:pt x="52" y="38"/>
                  </a:lnTo>
                  <a:lnTo>
                    <a:pt x="54" y="32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54" y="21"/>
                  </a:lnTo>
                  <a:lnTo>
                    <a:pt x="52" y="17"/>
                  </a:lnTo>
                  <a:lnTo>
                    <a:pt x="50" y="12"/>
                  </a:lnTo>
                  <a:lnTo>
                    <a:pt x="47" y="8"/>
                  </a:lnTo>
                  <a:lnTo>
                    <a:pt x="43" y="5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1" y="1"/>
                  </a:lnTo>
                  <a:lnTo>
                    <a:pt x="17" y="3"/>
                  </a:lnTo>
                  <a:lnTo>
                    <a:pt x="12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3" y="17"/>
                  </a:lnTo>
                  <a:lnTo>
                    <a:pt x="1" y="21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32"/>
                  </a:lnTo>
                  <a:lnTo>
                    <a:pt x="3" y="38"/>
                  </a:lnTo>
                  <a:lnTo>
                    <a:pt x="5" y="43"/>
                  </a:lnTo>
                  <a:lnTo>
                    <a:pt x="8" y="47"/>
                  </a:lnTo>
                  <a:lnTo>
                    <a:pt x="12" y="50"/>
                  </a:lnTo>
                  <a:lnTo>
                    <a:pt x="17" y="52"/>
                  </a:lnTo>
                  <a:lnTo>
                    <a:pt x="21" y="54"/>
                  </a:lnTo>
                  <a:lnTo>
                    <a:pt x="28" y="55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xmlns="" id="{D133CEF0-AD4D-45DA-B2FC-FF7A9F47D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7263" y="5207000"/>
              <a:ext cx="125413" cy="174625"/>
            </a:xfrm>
            <a:custGeom>
              <a:avLst/>
              <a:gdLst>
                <a:gd name="T0" fmla="*/ 95 w 157"/>
                <a:gd name="T1" fmla="*/ 187 h 221"/>
                <a:gd name="T2" fmla="*/ 95 w 157"/>
                <a:gd name="T3" fmla="*/ 18 h 221"/>
                <a:gd name="T4" fmla="*/ 95 w 157"/>
                <a:gd name="T5" fmla="*/ 18 h 221"/>
                <a:gd name="T6" fmla="*/ 94 w 157"/>
                <a:gd name="T7" fmla="*/ 11 h 221"/>
                <a:gd name="T8" fmla="*/ 90 w 157"/>
                <a:gd name="T9" fmla="*/ 6 h 221"/>
                <a:gd name="T10" fmla="*/ 84 w 157"/>
                <a:gd name="T11" fmla="*/ 2 h 221"/>
                <a:gd name="T12" fmla="*/ 79 w 157"/>
                <a:gd name="T13" fmla="*/ 0 h 221"/>
                <a:gd name="T14" fmla="*/ 9 w 157"/>
                <a:gd name="T15" fmla="*/ 0 h 221"/>
                <a:gd name="T16" fmla="*/ 9 w 157"/>
                <a:gd name="T17" fmla="*/ 34 h 221"/>
                <a:gd name="T18" fmla="*/ 62 w 157"/>
                <a:gd name="T19" fmla="*/ 34 h 221"/>
                <a:gd name="T20" fmla="*/ 62 w 157"/>
                <a:gd name="T21" fmla="*/ 187 h 221"/>
                <a:gd name="T22" fmla="*/ 0 w 157"/>
                <a:gd name="T23" fmla="*/ 187 h 221"/>
                <a:gd name="T24" fmla="*/ 0 w 157"/>
                <a:gd name="T25" fmla="*/ 221 h 221"/>
                <a:gd name="T26" fmla="*/ 157 w 157"/>
                <a:gd name="T27" fmla="*/ 221 h 221"/>
                <a:gd name="T28" fmla="*/ 157 w 157"/>
                <a:gd name="T29" fmla="*/ 187 h 221"/>
                <a:gd name="T30" fmla="*/ 95 w 157"/>
                <a:gd name="T31" fmla="*/ 18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221">
                  <a:moveTo>
                    <a:pt x="95" y="187"/>
                  </a:moveTo>
                  <a:lnTo>
                    <a:pt x="95" y="18"/>
                  </a:lnTo>
                  <a:lnTo>
                    <a:pt x="95" y="18"/>
                  </a:lnTo>
                  <a:lnTo>
                    <a:pt x="94" y="11"/>
                  </a:lnTo>
                  <a:lnTo>
                    <a:pt x="90" y="6"/>
                  </a:lnTo>
                  <a:lnTo>
                    <a:pt x="84" y="2"/>
                  </a:lnTo>
                  <a:lnTo>
                    <a:pt x="79" y="0"/>
                  </a:lnTo>
                  <a:lnTo>
                    <a:pt x="9" y="0"/>
                  </a:lnTo>
                  <a:lnTo>
                    <a:pt x="9" y="34"/>
                  </a:lnTo>
                  <a:lnTo>
                    <a:pt x="62" y="34"/>
                  </a:lnTo>
                  <a:lnTo>
                    <a:pt x="62" y="187"/>
                  </a:lnTo>
                  <a:lnTo>
                    <a:pt x="0" y="187"/>
                  </a:lnTo>
                  <a:lnTo>
                    <a:pt x="0" y="221"/>
                  </a:lnTo>
                  <a:lnTo>
                    <a:pt x="157" y="221"/>
                  </a:lnTo>
                  <a:lnTo>
                    <a:pt x="157" y="187"/>
                  </a:lnTo>
                  <a:lnTo>
                    <a:pt x="95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Rectangle 12">
            <a:hlinkClick r:id="rId6" action="ppaction://hlinksldjump"/>
            <a:extLst>
              <a:ext uri="{FF2B5EF4-FFF2-40B4-BE49-F238E27FC236}">
                <a16:creationId xmlns:a16="http://schemas.microsoft.com/office/drawing/2014/main" xmlns="" id="{20E8629F-5AEF-4C2F-8A03-720E23FAB7CF}"/>
              </a:ext>
            </a:extLst>
          </p:cNvPr>
          <p:cNvSpPr/>
          <p:nvPr/>
        </p:nvSpPr>
        <p:spPr>
          <a:xfrm>
            <a:off x="7863884" y="4337050"/>
            <a:ext cx="1188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Click here for the next step</a:t>
            </a: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4" name="Rectangle 13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xmlns="" id="{7DEF27AA-2287-4816-840C-30BBE9D3918B}"/>
              </a:ext>
            </a:extLst>
          </p:cNvPr>
          <p:cNvSpPr/>
          <p:nvPr/>
        </p:nvSpPr>
        <p:spPr>
          <a:xfrm>
            <a:off x="92116" y="4337050"/>
            <a:ext cx="1188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Click here to go back</a:t>
            </a: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114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>
                <a:solidFill>
                  <a:schemeClr val="tx1"/>
                </a:solidFill>
              </a:rPr>
              <a:t>Is my organisation registered with EMA?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altLang="ko-KR">
                <a:solidFill>
                  <a:schemeClr val="tx1"/>
                </a:solidFill>
              </a:rPr>
              <a:t>Please, click on the </a:t>
            </a:r>
            <a:r>
              <a:rPr lang="en-US" altLang="ko-KR" b="1">
                <a:solidFill>
                  <a:schemeClr val="tx1"/>
                </a:solidFill>
              </a:rPr>
              <a:t>appropriate </a:t>
            </a:r>
            <a:r>
              <a:rPr lang="en-US" altLang="ko-KR">
                <a:solidFill>
                  <a:schemeClr val="tx1"/>
                </a:solidFill>
              </a:rPr>
              <a:t>button </a:t>
            </a:r>
          </a:p>
        </p:txBody>
      </p:sp>
      <p:sp>
        <p:nvSpPr>
          <p:cNvPr id="35" name="Round Same Side Corner Rectangle 8">
            <a:extLst>
              <a:ext uri="{FF2B5EF4-FFF2-40B4-BE49-F238E27FC236}">
                <a16:creationId xmlns:a16="http://schemas.microsoft.com/office/drawing/2014/main" xmlns="" id="{617919DE-FF11-424B-A454-7DC0A3CB9A86}"/>
              </a:ext>
            </a:extLst>
          </p:cNvPr>
          <p:cNvSpPr/>
          <p:nvPr/>
        </p:nvSpPr>
        <p:spPr>
          <a:xfrm>
            <a:off x="4406085" y="2560896"/>
            <a:ext cx="331830" cy="332339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38" name="Picture 37" descr="A picture containing object, clock&#10;&#10;Description automatically generated">
            <a:extLst>
              <a:ext uri="{FF2B5EF4-FFF2-40B4-BE49-F238E27FC236}">
                <a16:creationId xmlns:a16="http://schemas.microsoft.com/office/drawing/2014/main" xmlns="" id="{6ECFB895-9572-4984-93D3-61B07297DD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21" y="2031749"/>
            <a:ext cx="730159" cy="1080001"/>
          </a:xfrm>
          <a:prstGeom prst="rect">
            <a:avLst/>
          </a:prstGeom>
        </p:spPr>
      </p:pic>
      <p:sp>
        <p:nvSpPr>
          <p:cNvPr id="39" name="Oval 38">
            <a:hlinkClick r:id="rId4" action="ppaction://hlinksldjump"/>
            <a:extLst>
              <a:ext uri="{FF2B5EF4-FFF2-40B4-BE49-F238E27FC236}">
                <a16:creationId xmlns:a16="http://schemas.microsoft.com/office/drawing/2014/main" xmlns="" id="{8A54656F-B737-4739-B1EA-9A6DBD0A6D5F}"/>
              </a:ext>
            </a:extLst>
          </p:cNvPr>
          <p:cNvSpPr/>
          <p:nvPr/>
        </p:nvSpPr>
        <p:spPr>
          <a:xfrm>
            <a:off x="4208236" y="4072152"/>
            <a:ext cx="701581" cy="70158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I don’t know</a:t>
            </a:r>
            <a:endParaRPr kumimoji="0" lang="ko-KR" alt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0" name="Rectangle 39">
            <a:hlinkClick r:id="rId5" action="ppaction://hlinksldjump"/>
            <a:extLst>
              <a:ext uri="{FF2B5EF4-FFF2-40B4-BE49-F238E27FC236}">
                <a16:creationId xmlns:a16="http://schemas.microsoft.com/office/drawing/2014/main" xmlns="" id="{66C024A0-C01C-475C-BD73-E9ED4BA6D78D}"/>
              </a:ext>
            </a:extLst>
          </p:cNvPr>
          <p:cNvSpPr/>
          <p:nvPr/>
        </p:nvSpPr>
        <p:spPr>
          <a:xfrm>
            <a:off x="7863884" y="4337050"/>
            <a:ext cx="1188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Click here for the next step</a:t>
            </a: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1" name="Rectangle 40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7F453A38-1D02-4C2B-AB56-D8F5242F611B}"/>
              </a:ext>
            </a:extLst>
          </p:cNvPr>
          <p:cNvSpPr/>
          <p:nvPr/>
        </p:nvSpPr>
        <p:spPr>
          <a:xfrm>
            <a:off x="92116" y="4337050"/>
            <a:ext cx="1188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Click here to go back</a:t>
            </a: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09C48C4B-EB93-401E-86F4-BD19B782FC4A}"/>
              </a:ext>
            </a:extLst>
          </p:cNvPr>
          <p:cNvGrpSpPr/>
          <p:nvPr/>
        </p:nvGrpSpPr>
        <p:grpSpPr>
          <a:xfrm>
            <a:off x="1737740" y="1208455"/>
            <a:ext cx="5642572" cy="2726589"/>
            <a:chOff x="1521716" y="1275606"/>
            <a:chExt cx="5642572" cy="2726589"/>
          </a:xfrm>
          <a:solidFill>
            <a:schemeClr val="accent1"/>
          </a:solidFill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B3979E91-AB55-4160-AEE8-6DD978ADC81E}"/>
                </a:ext>
              </a:extLst>
            </p:cNvPr>
            <p:cNvGrpSpPr/>
            <p:nvPr/>
          </p:nvGrpSpPr>
          <p:grpSpPr>
            <a:xfrm>
              <a:off x="1521716" y="1596158"/>
              <a:ext cx="3168352" cy="2406037"/>
              <a:chOff x="1521716" y="1596158"/>
              <a:chExt cx="3168352" cy="2406037"/>
            </a:xfrm>
            <a:grpFill/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xmlns="" id="{584A5B50-7276-4B32-8E30-EA1EACBA428D}"/>
                  </a:ext>
                </a:extLst>
              </p:cNvPr>
              <p:cNvGrpSpPr/>
              <p:nvPr/>
            </p:nvGrpSpPr>
            <p:grpSpPr>
              <a:xfrm>
                <a:off x="1521716" y="1596158"/>
                <a:ext cx="3168352" cy="2406037"/>
                <a:chOff x="1691680" y="-1532706"/>
                <a:chExt cx="7101775" cy="5393065"/>
              </a:xfrm>
              <a:grpFill/>
            </p:grpSpPr>
            <p:sp>
              <p:nvSpPr>
                <p:cNvPr id="53" name="Donut 13">
                  <a:extLst>
                    <a:ext uri="{FF2B5EF4-FFF2-40B4-BE49-F238E27FC236}">
                      <a16:creationId xmlns:a16="http://schemas.microsoft.com/office/drawing/2014/main" xmlns="" id="{BBCB575C-66E4-4FD5-B77D-E0DB248F8505}"/>
                    </a:ext>
                  </a:extLst>
                </p:cNvPr>
                <p:cNvSpPr/>
                <p:nvPr/>
              </p:nvSpPr>
              <p:spPr>
                <a:xfrm>
                  <a:off x="1691680" y="-1532706"/>
                  <a:ext cx="4896545" cy="4896543"/>
                </a:xfrm>
                <a:prstGeom prst="donut">
                  <a:avLst>
                    <a:gd name="adj" fmla="val 17523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54" name="Right Arrow 14">
                  <a:extLst>
                    <a:ext uri="{FF2B5EF4-FFF2-40B4-BE49-F238E27FC236}">
                      <a16:creationId xmlns:a16="http://schemas.microsoft.com/office/drawing/2014/main" xmlns="" id="{9FEA8870-CEBC-4D8F-B636-AA67B1B5CFF5}"/>
                    </a:ext>
                  </a:extLst>
                </p:cNvPr>
                <p:cNvSpPr/>
                <p:nvPr/>
              </p:nvSpPr>
              <p:spPr>
                <a:xfrm>
                  <a:off x="4355976" y="2009174"/>
                  <a:ext cx="4437479" cy="1851185"/>
                </a:xfrm>
                <a:prstGeom prst="rightArrow">
                  <a:avLst>
                    <a:gd name="adj1" fmla="val 45464"/>
                    <a:gd name="adj2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맑은 고딕" panose="020B0503020000020004" pitchFamily="34" charset="-127"/>
                    <a:cs typeface="+mn-cs"/>
                  </a:endParaRPr>
                </a:p>
              </p:txBody>
            </p:sp>
          </p:grpSp>
          <p:sp>
            <p:nvSpPr>
              <p:cNvPr id="52" name="Oval 51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xmlns="" id="{B2713096-C513-46FE-A123-6E5ADA72C077}"/>
                  </a:ext>
                </a:extLst>
              </p:cNvPr>
              <p:cNvSpPr/>
              <p:nvPr/>
            </p:nvSpPr>
            <p:spPr>
              <a:xfrm>
                <a:off x="2263185" y="2337627"/>
                <a:ext cx="701581" cy="70158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ko-K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맑은 고딕" panose="020B0503020000020004" pitchFamily="34" charset="-127"/>
                    <a:cs typeface="+mn-cs"/>
                  </a:rPr>
                  <a:t>Yes</a:t>
                </a:r>
                <a:endParaRPr kumimoji="0" lang="ko-KR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EF19FBA9-17AC-42AC-91E2-4B16D6A3C34E}"/>
                </a:ext>
              </a:extLst>
            </p:cNvPr>
            <p:cNvGrpSpPr/>
            <p:nvPr/>
          </p:nvGrpSpPr>
          <p:grpSpPr>
            <a:xfrm>
              <a:off x="3995936" y="1275606"/>
              <a:ext cx="3168352" cy="2406036"/>
              <a:chOff x="3851920" y="1401130"/>
              <a:chExt cx="3168352" cy="2406036"/>
            </a:xfrm>
            <a:grpFill/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xmlns="" id="{0FE91674-7E63-4FC4-81D3-A3B215B64667}"/>
                  </a:ext>
                </a:extLst>
              </p:cNvPr>
              <p:cNvGrpSpPr/>
              <p:nvPr/>
            </p:nvGrpSpPr>
            <p:grpSpPr>
              <a:xfrm rot="10800000">
                <a:off x="3851920" y="1401130"/>
                <a:ext cx="3168352" cy="2406036"/>
                <a:chOff x="1691680" y="-1532706"/>
                <a:chExt cx="7101775" cy="5393065"/>
              </a:xfrm>
              <a:grpFill/>
            </p:grpSpPr>
            <p:sp>
              <p:nvSpPr>
                <p:cNvPr id="49" name="Donut 9">
                  <a:extLst>
                    <a:ext uri="{FF2B5EF4-FFF2-40B4-BE49-F238E27FC236}">
                      <a16:creationId xmlns:a16="http://schemas.microsoft.com/office/drawing/2014/main" xmlns="" id="{FAC38255-8465-43CC-8E6E-64F11A888064}"/>
                    </a:ext>
                  </a:extLst>
                </p:cNvPr>
                <p:cNvSpPr/>
                <p:nvPr/>
              </p:nvSpPr>
              <p:spPr>
                <a:xfrm>
                  <a:off x="1691680" y="-1532706"/>
                  <a:ext cx="4896544" cy="4896544"/>
                </a:xfrm>
                <a:prstGeom prst="donut">
                  <a:avLst>
                    <a:gd name="adj" fmla="val 17523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50" name="Right Arrow 10">
                  <a:extLst>
                    <a:ext uri="{FF2B5EF4-FFF2-40B4-BE49-F238E27FC236}">
                      <a16:creationId xmlns:a16="http://schemas.microsoft.com/office/drawing/2014/main" xmlns="" id="{2292E165-7D35-49FD-A7F3-CEEF1DE3EF30}"/>
                    </a:ext>
                  </a:extLst>
                </p:cNvPr>
                <p:cNvSpPr/>
                <p:nvPr/>
              </p:nvSpPr>
              <p:spPr>
                <a:xfrm>
                  <a:off x="4355976" y="2009174"/>
                  <a:ext cx="4437479" cy="1851185"/>
                </a:xfrm>
                <a:prstGeom prst="rightArrow">
                  <a:avLst>
                    <a:gd name="adj1" fmla="val 45464"/>
                    <a:gd name="adj2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맑은 고딕" panose="020B0503020000020004" pitchFamily="34" charset="-127"/>
                    <a:cs typeface="+mn-cs"/>
                  </a:endParaRPr>
                </a:p>
              </p:txBody>
            </p:sp>
          </p:grpSp>
          <p:sp>
            <p:nvSpPr>
              <p:cNvPr id="48" name="Oval 47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xmlns="" id="{25FFECEC-9A57-453E-B7EC-6270313AF148}"/>
                  </a:ext>
                </a:extLst>
              </p:cNvPr>
              <p:cNvSpPr/>
              <p:nvPr/>
            </p:nvSpPr>
            <p:spPr>
              <a:xfrm>
                <a:off x="5577220" y="2364114"/>
                <a:ext cx="701581" cy="70158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ko-K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맑은 고딕" panose="020B0503020000020004" pitchFamily="34" charset="-127"/>
                    <a:cs typeface="+mn-cs"/>
                  </a:rPr>
                  <a:t>No</a:t>
                </a: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406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err="1">
                <a:solidFill>
                  <a:schemeClr val="tx1"/>
                </a:solidFill>
              </a:rPr>
              <a:t>Organisation</a:t>
            </a:r>
            <a:r>
              <a:rPr lang="en-US" altLang="ko-KR" dirty="0">
                <a:solidFill>
                  <a:schemeClr val="tx1"/>
                </a:solidFill>
              </a:rPr>
              <a:t> registration in OMS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76780" y="930600"/>
            <a:ext cx="6145993" cy="24622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Arial"/>
              </a:rPr>
              <a:t>If your look-up for an </a:t>
            </a:r>
            <a:r>
              <a:rPr kumimoji="0" lang="en-US" altLang="ko-K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Arial"/>
              </a:rPr>
              <a:t>organisation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Arial"/>
              </a:rPr>
              <a:t>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Arial"/>
              </a:rPr>
              <a:t>in the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Arial"/>
              </a:rPr>
              <a:t>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맑은 고딕"/>
                <a:cs typeface="Arial"/>
                <a:hlinkClick r:id="rId3"/>
              </a:rPr>
              <a:t>EMA Account Management Portal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맑은 고딕"/>
                <a:cs typeface="Arial"/>
              </a:rPr>
              <a:t>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Arial"/>
              </a:rPr>
              <a:t>(IAM),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lt"/>
                <a:cs typeface="Calibri"/>
                <a:hlinkClick r:id="rId4"/>
              </a:rPr>
              <a:t>IRIS website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or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맑은 고딕"/>
                <a:cs typeface="Arial"/>
                <a:hlinkClick r:id="rId5"/>
              </a:rPr>
              <a:t>SPOR Portal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맑은 고딕"/>
                <a:cs typeface="Arial"/>
              </a:rPr>
              <a:t>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Arial"/>
              </a:rPr>
              <a:t>(OMS)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Arial"/>
              </a:rPr>
              <a:t> came back as negative: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Arial"/>
              </a:rPr>
              <a:t>Login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Arial"/>
              </a:rPr>
              <a:t> to the OMS portal with your EMA account credentials and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Arial"/>
              </a:rPr>
              <a:t>create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Arial"/>
              </a:rPr>
              <a:t> a change request to register it. Registration of a new </a:t>
            </a:r>
            <a:r>
              <a:rPr kumimoji="0" lang="en-US" altLang="ko-K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Arial"/>
              </a:rPr>
              <a:t>organisation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Arial"/>
              </a:rPr>
              <a:t> takes from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Arial"/>
              </a:rPr>
              <a:t>5 to 10 working days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Arial"/>
              </a:rPr>
              <a:t>If the </a:t>
            </a:r>
            <a:r>
              <a:rPr kumimoji="0" lang="en-US" altLang="ko-K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Arial"/>
              </a:rPr>
              <a:t>organisation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Arial"/>
              </a:rPr>
              <a:t> is found but data is incorrect,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Arial"/>
              </a:rPr>
              <a:t>login to the OMS portal with your EMA account credentials and create a change request to update it (SPOR user role required)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/>
              <a:cs typeface="Arial"/>
            </a:endParaRPr>
          </a:p>
        </p:txBody>
      </p:sp>
      <p:pic>
        <p:nvPicPr>
          <p:cNvPr id="8" name="Picture 7" descr="A picture containing umbrella, rain&#10;&#10;Description automatically generated">
            <a:extLst>
              <a:ext uri="{FF2B5EF4-FFF2-40B4-BE49-F238E27FC236}">
                <a16:creationId xmlns:a16="http://schemas.microsoft.com/office/drawing/2014/main" xmlns="" id="{50D4FEBF-DDFD-465C-8179-BE159639B7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1" y="885247"/>
            <a:ext cx="2738740" cy="23927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634704A-3905-4B97-BD49-0CCC1594F9BE}"/>
              </a:ext>
            </a:extLst>
          </p:cNvPr>
          <p:cNvSpPr txBox="1"/>
          <p:nvPr/>
        </p:nvSpPr>
        <p:spPr>
          <a:xfrm>
            <a:off x="3103198" y="3346872"/>
            <a:ext cx="465127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*you can be affiliated to more than one organisation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Rectangle 12">
            <a:hlinkClick r:id="rId7" action="ppaction://hlinksldjump"/>
            <a:extLst>
              <a:ext uri="{FF2B5EF4-FFF2-40B4-BE49-F238E27FC236}">
                <a16:creationId xmlns:a16="http://schemas.microsoft.com/office/drawing/2014/main" xmlns="" id="{DBB4CB69-4585-49A8-8225-E95540B6908E}"/>
              </a:ext>
            </a:extLst>
          </p:cNvPr>
          <p:cNvSpPr/>
          <p:nvPr/>
        </p:nvSpPr>
        <p:spPr>
          <a:xfrm>
            <a:off x="7863884" y="4337050"/>
            <a:ext cx="1188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Click here for the next step</a:t>
            </a: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4" name="Rectangle 13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xmlns="" id="{3CDE8C51-F578-4C71-851D-44D49C431F00}"/>
              </a:ext>
            </a:extLst>
          </p:cNvPr>
          <p:cNvSpPr/>
          <p:nvPr/>
        </p:nvSpPr>
        <p:spPr>
          <a:xfrm>
            <a:off x="92116" y="4337050"/>
            <a:ext cx="1188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Click here to go back</a:t>
            </a: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843FD7D-9052-4991-873E-9638F045D126}"/>
              </a:ext>
            </a:extLst>
          </p:cNvPr>
          <p:cNvGrpSpPr>
            <a:grpSpLocks noChangeAspect="1"/>
          </p:cNvGrpSpPr>
          <p:nvPr/>
        </p:nvGrpSpPr>
        <p:grpSpPr>
          <a:xfrm>
            <a:off x="1395691" y="4525464"/>
            <a:ext cx="180734" cy="180734"/>
            <a:chOff x="5835651" y="5011738"/>
            <a:chExt cx="522288" cy="522288"/>
          </a:xfrm>
        </p:grpSpPr>
        <p:sp>
          <p:nvSpPr>
            <p:cNvPr id="18" name="Freeform 54">
              <a:extLst>
                <a:ext uri="{FF2B5EF4-FFF2-40B4-BE49-F238E27FC236}">
                  <a16:creationId xmlns:a16="http://schemas.microsoft.com/office/drawing/2014/main" xmlns="" id="{DBA88EA9-324A-4084-8671-36C94F9497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35651" y="5011738"/>
              <a:ext cx="522288" cy="522288"/>
            </a:xfrm>
            <a:custGeom>
              <a:avLst/>
              <a:gdLst>
                <a:gd name="T0" fmla="*/ 312 w 657"/>
                <a:gd name="T1" fmla="*/ 657 h 659"/>
                <a:gd name="T2" fmla="*/ 262 w 657"/>
                <a:gd name="T3" fmla="*/ 652 h 659"/>
                <a:gd name="T4" fmla="*/ 200 w 657"/>
                <a:gd name="T5" fmla="*/ 632 h 659"/>
                <a:gd name="T6" fmla="*/ 119 w 657"/>
                <a:gd name="T7" fmla="*/ 583 h 659"/>
                <a:gd name="T8" fmla="*/ 56 w 657"/>
                <a:gd name="T9" fmla="*/ 514 h 659"/>
                <a:gd name="T10" fmla="*/ 15 w 657"/>
                <a:gd name="T11" fmla="*/ 426 h 659"/>
                <a:gd name="T12" fmla="*/ 4 w 657"/>
                <a:gd name="T13" fmla="*/ 379 h 659"/>
                <a:gd name="T14" fmla="*/ 0 w 657"/>
                <a:gd name="T15" fmla="*/ 330 h 659"/>
                <a:gd name="T16" fmla="*/ 1 w 657"/>
                <a:gd name="T17" fmla="*/ 296 h 659"/>
                <a:gd name="T18" fmla="*/ 9 w 657"/>
                <a:gd name="T19" fmla="*/ 248 h 659"/>
                <a:gd name="T20" fmla="*/ 39 w 657"/>
                <a:gd name="T21" fmla="*/ 172 h 659"/>
                <a:gd name="T22" fmla="*/ 97 w 657"/>
                <a:gd name="T23" fmla="*/ 97 h 659"/>
                <a:gd name="T24" fmla="*/ 172 w 657"/>
                <a:gd name="T25" fmla="*/ 41 h 659"/>
                <a:gd name="T26" fmla="*/ 246 w 657"/>
                <a:gd name="T27" fmla="*/ 11 h 659"/>
                <a:gd name="T28" fmla="*/ 295 w 657"/>
                <a:gd name="T29" fmla="*/ 2 h 659"/>
                <a:gd name="T30" fmla="*/ 329 w 657"/>
                <a:gd name="T31" fmla="*/ 0 h 659"/>
                <a:gd name="T32" fmla="*/ 379 w 657"/>
                <a:gd name="T33" fmla="*/ 4 h 659"/>
                <a:gd name="T34" fmla="*/ 426 w 657"/>
                <a:gd name="T35" fmla="*/ 15 h 659"/>
                <a:gd name="T36" fmla="*/ 512 w 657"/>
                <a:gd name="T37" fmla="*/ 57 h 659"/>
                <a:gd name="T38" fmla="*/ 582 w 657"/>
                <a:gd name="T39" fmla="*/ 120 h 659"/>
                <a:gd name="T40" fmla="*/ 631 w 657"/>
                <a:gd name="T41" fmla="*/ 202 h 659"/>
                <a:gd name="T42" fmla="*/ 650 w 657"/>
                <a:gd name="T43" fmla="*/ 262 h 659"/>
                <a:gd name="T44" fmla="*/ 657 w 657"/>
                <a:gd name="T45" fmla="*/ 312 h 659"/>
                <a:gd name="T46" fmla="*/ 657 w 657"/>
                <a:gd name="T47" fmla="*/ 346 h 659"/>
                <a:gd name="T48" fmla="*/ 650 w 657"/>
                <a:gd name="T49" fmla="*/ 395 h 659"/>
                <a:gd name="T50" fmla="*/ 631 w 657"/>
                <a:gd name="T51" fmla="*/ 457 h 659"/>
                <a:gd name="T52" fmla="*/ 582 w 657"/>
                <a:gd name="T53" fmla="*/ 538 h 659"/>
                <a:gd name="T54" fmla="*/ 512 w 657"/>
                <a:gd name="T55" fmla="*/ 602 h 659"/>
                <a:gd name="T56" fmla="*/ 426 w 657"/>
                <a:gd name="T57" fmla="*/ 644 h 659"/>
                <a:gd name="T58" fmla="*/ 379 w 657"/>
                <a:gd name="T59" fmla="*/ 655 h 659"/>
                <a:gd name="T60" fmla="*/ 329 w 657"/>
                <a:gd name="T61" fmla="*/ 659 h 659"/>
                <a:gd name="T62" fmla="*/ 329 w 657"/>
                <a:gd name="T63" fmla="*/ 38 h 659"/>
                <a:gd name="T64" fmla="*/ 242 w 657"/>
                <a:gd name="T65" fmla="*/ 51 h 659"/>
                <a:gd name="T66" fmla="*/ 165 w 657"/>
                <a:gd name="T67" fmla="*/ 88 h 659"/>
                <a:gd name="T68" fmla="*/ 103 w 657"/>
                <a:gd name="T69" fmla="*/ 144 h 659"/>
                <a:gd name="T70" fmla="*/ 60 w 657"/>
                <a:gd name="T71" fmla="*/ 215 h 659"/>
                <a:gd name="T72" fmla="*/ 39 w 657"/>
                <a:gd name="T73" fmla="*/ 300 h 659"/>
                <a:gd name="T74" fmla="*/ 39 w 657"/>
                <a:gd name="T75" fmla="*/ 359 h 659"/>
                <a:gd name="T76" fmla="*/ 60 w 657"/>
                <a:gd name="T77" fmla="*/ 442 h 659"/>
                <a:gd name="T78" fmla="*/ 103 w 657"/>
                <a:gd name="T79" fmla="*/ 515 h 659"/>
                <a:gd name="T80" fmla="*/ 165 w 657"/>
                <a:gd name="T81" fmla="*/ 570 h 659"/>
                <a:gd name="T82" fmla="*/ 242 w 657"/>
                <a:gd name="T83" fmla="*/ 608 h 659"/>
                <a:gd name="T84" fmla="*/ 329 w 657"/>
                <a:gd name="T85" fmla="*/ 621 h 659"/>
                <a:gd name="T86" fmla="*/ 387 w 657"/>
                <a:gd name="T87" fmla="*/ 614 h 659"/>
                <a:gd name="T88" fmla="*/ 467 w 657"/>
                <a:gd name="T89" fmla="*/ 585 h 659"/>
                <a:gd name="T90" fmla="*/ 535 w 657"/>
                <a:gd name="T91" fmla="*/ 535 h 659"/>
                <a:gd name="T92" fmla="*/ 584 w 657"/>
                <a:gd name="T93" fmla="*/ 468 h 659"/>
                <a:gd name="T94" fmla="*/ 614 w 657"/>
                <a:gd name="T95" fmla="*/ 387 h 659"/>
                <a:gd name="T96" fmla="*/ 619 w 657"/>
                <a:gd name="T97" fmla="*/ 330 h 659"/>
                <a:gd name="T98" fmla="*/ 607 w 657"/>
                <a:gd name="T99" fmla="*/ 242 h 659"/>
                <a:gd name="T100" fmla="*/ 569 w 657"/>
                <a:gd name="T101" fmla="*/ 167 h 659"/>
                <a:gd name="T102" fmla="*/ 513 w 657"/>
                <a:gd name="T103" fmla="*/ 105 h 659"/>
                <a:gd name="T104" fmla="*/ 442 w 657"/>
                <a:gd name="T105" fmla="*/ 61 h 659"/>
                <a:gd name="T106" fmla="*/ 359 w 657"/>
                <a:gd name="T107" fmla="*/ 39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7" h="659">
                  <a:moveTo>
                    <a:pt x="329" y="659"/>
                  </a:moveTo>
                  <a:lnTo>
                    <a:pt x="329" y="659"/>
                  </a:lnTo>
                  <a:lnTo>
                    <a:pt x="312" y="657"/>
                  </a:lnTo>
                  <a:lnTo>
                    <a:pt x="295" y="656"/>
                  </a:lnTo>
                  <a:lnTo>
                    <a:pt x="278" y="655"/>
                  </a:lnTo>
                  <a:lnTo>
                    <a:pt x="262" y="652"/>
                  </a:lnTo>
                  <a:lnTo>
                    <a:pt x="246" y="648"/>
                  </a:lnTo>
                  <a:lnTo>
                    <a:pt x="231" y="644"/>
                  </a:lnTo>
                  <a:lnTo>
                    <a:pt x="200" y="632"/>
                  </a:lnTo>
                  <a:lnTo>
                    <a:pt x="172" y="618"/>
                  </a:lnTo>
                  <a:lnTo>
                    <a:pt x="145" y="602"/>
                  </a:lnTo>
                  <a:lnTo>
                    <a:pt x="119" y="583"/>
                  </a:lnTo>
                  <a:lnTo>
                    <a:pt x="97" y="562"/>
                  </a:lnTo>
                  <a:lnTo>
                    <a:pt x="75" y="538"/>
                  </a:lnTo>
                  <a:lnTo>
                    <a:pt x="56" y="514"/>
                  </a:lnTo>
                  <a:lnTo>
                    <a:pt x="39" y="485"/>
                  </a:lnTo>
                  <a:lnTo>
                    <a:pt x="25" y="457"/>
                  </a:lnTo>
                  <a:lnTo>
                    <a:pt x="15" y="426"/>
                  </a:lnTo>
                  <a:lnTo>
                    <a:pt x="9" y="411"/>
                  </a:lnTo>
                  <a:lnTo>
                    <a:pt x="7" y="395"/>
                  </a:lnTo>
                  <a:lnTo>
                    <a:pt x="4" y="379"/>
                  </a:lnTo>
                  <a:lnTo>
                    <a:pt x="1" y="363"/>
                  </a:lnTo>
                  <a:lnTo>
                    <a:pt x="0" y="346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0" y="312"/>
                  </a:lnTo>
                  <a:lnTo>
                    <a:pt x="1" y="296"/>
                  </a:lnTo>
                  <a:lnTo>
                    <a:pt x="4" y="280"/>
                  </a:lnTo>
                  <a:lnTo>
                    <a:pt x="7" y="262"/>
                  </a:lnTo>
                  <a:lnTo>
                    <a:pt x="9" y="248"/>
                  </a:lnTo>
                  <a:lnTo>
                    <a:pt x="15" y="231"/>
                  </a:lnTo>
                  <a:lnTo>
                    <a:pt x="25" y="202"/>
                  </a:lnTo>
                  <a:lnTo>
                    <a:pt x="39" y="172"/>
                  </a:lnTo>
                  <a:lnTo>
                    <a:pt x="56" y="145"/>
                  </a:lnTo>
                  <a:lnTo>
                    <a:pt x="75" y="120"/>
                  </a:lnTo>
                  <a:lnTo>
                    <a:pt x="97" y="97"/>
                  </a:lnTo>
                  <a:lnTo>
                    <a:pt x="119" y="76"/>
                  </a:lnTo>
                  <a:lnTo>
                    <a:pt x="145" y="57"/>
                  </a:lnTo>
                  <a:lnTo>
                    <a:pt x="172" y="41"/>
                  </a:lnTo>
                  <a:lnTo>
                    <a:pt x="200" y="26"/>
                  </a:lnTo>
                  <a:lnTo>
                    <a:pt x="231" y="15"/>
                  </a:lnTo>
                  <a:lnTo>
                    <a:pt x="246" y="11"/>
                  </a:lnTo>
                  <a:lnTo>
                    <a:pt x="262" y="7"/>
                  </a:lnTo>
                  <a:lnTo>
                    <a:pt x="278" y="4"/>
                  </a:lnTo>
                  <a:lnTo>
                    <a:pt x="295" y="2"/>
                  </a:lnTo>
                  <a:lnTo>
                    <a:pt x="312" y="0"/>
                  </a:lnTo>
                  <a:lnTo>
                    <a:pt x="329" y="0"/>
                  </a:lnTo>
                  <a:lnTo>
                    <a:pt x="329" y="0"/>
                  </a:lnTo>
                  <a:lnTo>
                    <a:pt x="345" y="0"/>
                  </a:lnTo>
                  <a:lnTo>
                    <a:pt x="363" y="2"/>
                  </a:lnTo>
                  <a:lnTo>
                    <a:pt x="379" y="4"/>
                  </a:lnTo>
                  <a:lnTo>
                    <a:pt x="395" y="7"/>
                  </a:lnTo>
                  <a:lnTo>
                    <a:pt x="411" y="11"/>
                  </a:lnTo>
                  <a:lnTo>
                    <a:pt x="426" y="15"/>
                  </a:lnTo>
                  <a:lnTo>
                    <a:pt x="457" y="26"/>
                  </a:lnTo>
                  <a:lnTo>
                    <a:pt x="485" y="41"/>
                  </a:lnTo>
                  <a:lnTo>
                    <a:pt x="512" y="57"/>
                  </a:lnTo>
                  <a:lnTo>
                    <a:pt x="537" y="76"/>
                  </a:lnTo>
                  <a:lnTo>
                    <a:pt x="561" y="97"/>
                  </a:lnTo>
                  <a:lnTo>
                    <a:pt x="582" y="120"/>
                  </a:lnTo>
                  <a:lnTo>
                    <a:pt x="600" y="145"/>
                  </a:lnTo>
                  <a:lnTo>
                    <a:pt x="618" y="172"/>
                  </a:lnTo>
                  <a:lnTo>
                    <a:pt x="631" y="202"/>
                  </a:lnTo>
                  <a:lnTo>
                    <a:pt x="642" y="231"/>
                  </a:lnTo>
                  <a:lnTo>
                    <a:pt x="647" y="248"/>
                  </a:lnTo>
                  <a:lnTo>
                    <a:pt x="650" y="262"/>
                  </a:lnTo>
                  <a:lnTo>
                    <a:pt x="653" y="280"/>
                  </a:lnTo>
                  <a:lnTo>
                    <a:pt x="655" y="296"/>
                  </a:lnTo>
                  <a:lnTo>
                    <a:pt x="657" y="312"/>
                  </a:lnTo>
                  <a:lnTo>
                    <a:pt x="657" y="330"/>
                  </a:lnTo>
                  <a:lnTo>
                    <a:pt x="657" y="330"/>
                  </a:lnTo>
                  <a:lnTo>
                    <a:pt x="657" y="346"/>
                  </a:lnTo>
                  <a:lnTo>
                    <a:pt x="655" y="363"/>
                  </a:lnTo>
                  <a:lnTo>
                    <a:pt x="653" y="379"/>
                  </a:lnTo>
                  <a:lnTo>
                    <a:pt x="650" y="395"/>
                  </a:lnTo>
                  <a:lnTo>
                    <a:pt x="647" y="411"/>
                  </a:lnTo>
                  <a:lnTo>
                    <a:pt x="642" y="426"/>
                  </a:lnTo>
                  <a:lnTo>
                    <a:pt x="631" y="457"/>
                  </a:lnTo>
                  <a:lnTo>
                    <a:pt x="618" y="485"/>
                  </a:lnTo>
                  <a:lnTo>
                    <a:pt x="600" y="514"/>
                  </a:lnTo>
                  <a:lnTo>
                    <a:pt x="582" y="538"/>
                  </a:lnTo>
                  <a:lnTo>
                    <a:pt x="561" y="562"/>
                  </a:lnTo>
                  <a:lnTo>
                    <a:pt x="537" y="583"/>
                  </a:lnTo>
                  <a:lnTo>
                    <a:pt x="512" y="602"/>
                  </a:lnTo>
                  <a:lnTo>
                    <a:pt x="485" y="618"/>
                  </a:lnTo>
                  <a:lnTo>
                    <a:pt x="457" y="632"/>
                  </a:lnTo>
                  <a:lnTo>
                    <a:pt x="426" y="644"/>
                  </a:lnTo>
                  <a:lnTo>
                    <a:pt x="411" y="648"/>
                  </a:lnTo>
                  <a:lnTo>
                    <a:pt x="395" y="652"/>
                  </a:lnTo>
                  <a:lnTo>
                    <a:pt x="379" y="655"/>
                  </a:lnTo>
                  <a:lnTo>
                    <a:pt x="363" y="656"/>
                  </a:lnTo>
                  <a:lnTo>
                    <a:pt x="345" y="657"/>
                  </a:lnTo>
                  <a:lnTo>
                    <a:pt x="329" y="659"/>
                  </a:lnTo>
                  <a:lnTo>
                    <a:pt x="329" y="659"/>
                  </a:lnTo>
                  <a:close/>
                  <a:moveTo>
                    <a:pt x="329" y="38"/>
                  </a:moveTo>
                  <a:lnTo>
                    <a:pt x="329" y="38"/>
                  </a:lnTo>
                  <a:lnTo>
                    <a:pt x="298" y="39"/>
                  </a:lnTo>
                  <a:lnTo>
                    <a:pt x="270" y="43"/>
                  </a:lnTo>
                  <a:lnTo>
                    <a:pt x="242" y="51"/>
                  </a:lnTo>
                  <a:lnTo>
                    <a:pt x="215" y="61"/>
                  </a:lnTo>
                  <a:lnTo>
                    <a:pt x="189" y="73"/>
                  </a:lnTo>
                  <a:lnTo>
                    <a:pt x="165" y="88"/>
                  </a:lnTo>
                  <a:lnTo>
                    <a:pt x="144" y="105"/>
                  </a:lnTo>
                  <a:lnTo>
                    <a:pt x="122" y="124"/>
                  </a:lnTo>
                  <a:lnTo>
                    <a:pt x="103" y="144"/>
                  </a:lnTo>
                  <a:lnTo>
                    <a:pt x="87" y="167"/>
                  </a:lnTo>
                  <a:lnTo>
                    <a:pt x="72" y="191"/>
                  </a:lnTo>
                  <a:lnTo>
                    <a:pt x="60" y="215"/>
                  </a:lnTo>
                  <a:lnTo>
                    <a:pt x="51" y="242"/>
                  </a:lnTo>
                  <a:lnTo>
                    <a:pt x="43" y="270"/>
                  </a:lnTo>
                  <a:lnTo>
                    <a:pt x="39" y="300"/>
                  </a:lnTo>
                  <a:lnTo>
                    <a:pt x="38" y="330"/>
                  </a:lnTo>
                  <a:lnTo>
                    <a:pt x="38" y="330"/>
                  </a:lnTo>
                  <a:lnTo>
                    <a:pt x="39" y="359"/>
                  </a:lnTo>
                  <a:lnTo>
                    <a:pt x="43" y="387"/>
                  </a:lnTo>
                  <a:lnTo>
                    <a:pt x="51" y="415"/>
                  </a:lnTo>
                  <a:lnTo>
                    <a:pt x="60" y="442"/>
                  </a:lnTo>
                  <a:lnTo>
                    <a:pt x="72" y="468"/>
                  </a:lnTo>
                  <a:lnTo>
                    <a:pt x="87" y="492"/>
                  </a:lnTo>
                  <a:lnTo>
                    <a:pt x="103" y="515"/>
                  </a:lnTo>
                  <a:lnTo>
                    <a:pt x="122" y="535"/>
                  </a:lnTo>
                  <a:lnTo>
                    <a:pt x="144" y="554"/>
                  </a:lnTo>
                  <a:lnTo>
                    <a:pt x="165" y="570"/>
                  </a:lnTo>
                  <a:lnTo>
                    <a:pt x="189" y="585"/>
                  </a:lnTo>
                  <a:lnTo>
                    <a:pt x="215" y="597"/>
                  </a:lnTo>
                  <a:lnTo>
                    <a:pt x="242" y="608"/>
                  </a:lnTo>
                  <a:lnTo>
                    <a:pt x="270" y="614"/>
                  </a:lnTo>
                  <a:lnTo>
                    <a:pt x="298" y="618"/>
                  </a:lnTo>
                  <a:lnTo>
                    <a:pt x="329" y="621"/>
                  </a:lnTo>
                  <a:lnTo>
                    <a:pt x="329" y="621"/>
                  </a:lnTo>
                  <a:lnTo>
                    <a:pt x="359" y="618"/>
                  </a:lnTo>
                  <a:lnTo>
                    <a:pt x="387" y="614"/>
                  </a:lnTo>
                  <a:lnTo>
                    <a:pt x="415" y="608"/>
                  </a:lnTo>
                  <a:lnTo>
                    <a:pt x="442" y="597"/>
                  </a:lnTo>
                  <a:lnTo>
                    <a:pt x="467" y="585"/>
                  </a:lnTo>
                  <a:lnTo>
                    <a:pt x="492" y="570"/>
                  </a:lnTo>
                  <a:lnTo>
                    <a:pt x="513" y="554"/>
                  </a:lnTo>
                  <a:lnTo>
                    <a:pt x="535" y="535"/>
                  </a:lnTo>
                  <a:lnTo>
                    <a:pt x="553" y="515"/>
                  </a:lnTo>
                  <a:lnTo>
                    <a:pt x="569" y="492"/>
                  </a:lnTo>
                  <a:lnTo>
                    <a:pt x="584" y="468"/>
                  </a:lnTo>
                  <a:lnTo>
                    <a:pt x="596" y="442"/>
                  </a:lnTo>
                  <a:lnTo>
                    <a:pt x="607" y="415"/>
                  </a:lnTo>
                  <a:lnTo>
                    <a:pt x="614" y="387"/>
                  </a:lnTo>
                  <a:lnTo>
                    <a:pt x="618" y="359"/>
                  </a:lnTo>
                  <a:lnTo>
                    <a:pt x="619" y="330"/>
                  </a:lnTo>
                  <a:lnTo>
                    <a:pt x="619" y="330"/>
                  </a:lnTo>
                  <a:lnTo>
                    <a:pt x="618" y="300"/>
                  </a:lnTo>
                  <a:lnTo>
                    <a:pt x="614" y="270"/>
                  </a:lnTo>
                  <a:lnTo>
                    <a:pt x="607" y="242"/>
                  </a:lnTo>
                  <a:lnTo>
                    <a:pt x="596" y="215"/>
                  </a:lnTo>
                  <a:lnTo>
                    <a:pt x="584" y="191"/>
                  </a:lnTo>
                  <a:lnTo>
                    <a:pt x="569" y="167"/>
                  </a:lnTo>
                  <a:lnTo>
                    <a:pt x="553" y="144"/>
                  </a:lnTo>
                  <a:lnTo>
                    <a:pt x="535" y="124"/>
                  </a:lnTo>
                  <a:lnTo>
                    <a:pt x="513" y="105"/>
                  </a:lnTo>
                  <a:lnTo>
                    <a:pt x="492" y="88"/>
                  </a:lnTo>
                  <a:lnTo>
                    <a:pt x="467" y="73"/>
                  </a:lnTo>
                  <a:lnTo>
                    <a:pt x="442" y="61"/>
                  </a:lnTo>
                  <a:lnTo>
                    <a:pt x="415" y="51"/>
                  </a:lnTo>
                  <a:lnTo>
                    <a:pt x="387" y="43"/>
                  </a:lnTo>
                  <a:lnTo>
                    <a:pt x="359" y="39"/>
                  </a:lnTo>
                  <a:lnTo>
                    <a:pt x="329" y="38"/>
                  </a:lnTo>
                  <a:lnTo>
                    <a:pt x="329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216">
              <a:extLst>
                <a:ext uri="{FF2B5EF4-FFF2-40B4-BE49-F238E27FC236}">
                  <a16:creationId xmlns:a16="http://schemas.microsoft.com/office/drawing/2014/main" xmlns="" id="{25E49130-E93C-4ABF-9479-9EC1F367E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8538" y="5140325"/>
              <a:ext cx="42863" cy="44450"/>
            </a:xfrm>
            <a:custGeom>
              <a:avLst/>
              <a:gdLst>
                <a:gd name="T0" fmla="*/ 28 w 55"/>
                <a:gd name="T1" fmla="*/ 55 h 55"/>
                <a:gd name="T2" fmla="*/ 28 w 55"/>
                <a:gd name="T3" fmla="*/ 55 h 55"/>
                <a:gd name="T4" fmla="*/ 33 w 55"/>
                <a:gd name="T5" fmla="*/ 54 h 55"/>
                <a:gd name="T6" fmla="*/ 37 w 55"/>
                <a:gd name="T7" fmla="*/ 52 h 55"/>
                <a:gd name="T8" fmla="*/ 43 w 55"/>
                <a:gd name="T9" fmla="*/ 50 h 55"/>
                <a:gd name="T10" fmla="*/ 47 w 55"/>
                <a:gd name="T11" fmla="*/ 47 h 55"/>
                <a:gd name="T12" fmla="*/ 50 w 55"/>
                <a:gd name="T13" fmla="*/ 43 h 55"/>
                <a:gd name="T14" fmla="*/ 52 w 55"/>
                <a:gd name="T15" fmla="*/ 38 h 55"/>
                <a:gd name="T16" fmla="*/ 54 w 55"/>
                <a:gd name="T17" fmla="*/ 32 h 55"/>
                <a:gd name="T18" fmla="*/ 55 w 55"/>
                <a:gd name="T19" fmla="*/ 27 h 55"/>
                <a:gd name="T20" fmla="*/ 55 w 55"/>
                <a:gd name="T21" fmla="*/ 27 h 55"/>
                <a:gd name="T22" fmla="*/ 54 w 55"/>
                <a:gd name="T23" fmla="*/ 21 h 55"/>
                <a:gd name="T24" fmla="*/ 52 w 55"/>
                <a:gd name="T25" fmla="*/ 17 h 55"/>
                <a:gd name="T26" fmla="*/ 50 w 55"/>
                <a:gd name="T27" fmla="*/ 12 h 55"/>
                <a:gd name="T28" fmla="*/ 47 w 55"/>
                <a:gd name="T29" fmla="*/ 8 h 55"/>
                <a:gd name="T30" fmla="*/ 43 w 55"/>
                <a:gd name="T31" fmla="*/ 5 h 55"/>
                <a:gd name="T32" fmla="*/ 37 w 55"/>
                <a:gd name="T33" fmla="*/ 3 h 55"/>
                <a:gd name="T34" fmla="*/ 33 w 55"/>
                <a:gd name="T35" fmla="*/ 1 h 55"/>
                <a:gd name="T36" fmla="*/ 28 w 55"/>
                <a:gd name="T37" fmla="*/ 0 h 55"/>
                <a:gd name="T38" fmla="*/ 28 w 55"/>
                <a:gd name="T39" fmla="*/ 0 h 55"/>
                <a:gd name="T40" fmla="*/ 21 w 55"/>
                <a:gd name="T41" fmla="*/ 1 h 55"/>
                <a:gd name="T42" fmla="*/ 17 w 55"/>
                <a:gd name="T43" fmla="*/ 3 h 55"/>
                <a:gd name="T44" fmla="*/ 12 w 55"/>
                <a:gd name="T45" fmla="*/ 5 h 55"/>
                <a:gd name="T46" fmla="*/ 8 w 55"/>
                <a:gd name="T47" fmla="*/ 8 h 55"/>
                <a:gd name="T48" fmla="*/ 5 w 55"/>
                <a:gd name="T49" fmla="*/ 12 h 55"/>
                <a:gd name="T50" fmla="*/ 3 w 55"/>
                <a:gd name="T51" fmla="*/ 17 h 55"/>
                <a:gd name="T52" fmla="*/ 1 w 55"/>
                <a:gd name="T53" fmla="*/ 21 h 55"/>
                <a:gd name="T54" fmla="*/ 0 w 55"/>
                <a:gd name="T55" fmla="*/ 27 h 55"/>
                <a:gd name="T56" fmla="*/ 0 w 55"/>
                <a:gd name="T57" fmla="*/ 27 h 55"/>
                <a:gd name="T58" fmla="*/ 1 w 55"/>
                <a:gd name="T59" fmla="*/ 32 h 55"/>
                <a:gd name="T60" fmla="*/ 3 w 55"/>
                <a:gd name="T61" fmla="*/ 38 h 55"/>
                <a:gd name="T62" fmla="*/ 5 w 55"/>
                <a:gd name="T63" fmla="*/ 43 h 55"/>
                <a:gd name="T64" fmla="*/ 8 w 55"/>
                <a:gd name="T65" fmla="*/ 47 h 55"/>
                <a:gd name="T66" fmla="*/ 12 w 55"/>
                <a:gd name="T67" fmla="*/ 50 h 55"/>
                <a:gd name="T68" fmla="*/ 17 w 55"/>
                <a:gd name="T69" fmla="*/ 52 h 55"/>
                <a:gd name="T70" fmla="*/ 21 w 55"/>
                <a:gd name="T71" fmla="*/ 54 h 55"/>
                <a:gd name="T72" fmla="*/ 28 w 55"/>
                <a:gd name="T73" fmla="*/ 55 h 55"/>
                <a:gd name="T74" fmla="*/ 28 w 55"/>
                <a:gd name="T7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" h="55">
                  <a:moveTo>
                    <a:pt x="28" y="55"/>
                  </a:moveTo>
                  <a:lnTo>
                    <a:pt x="28" y="55"/>
                  </a:lnTo>
                  <a:lnTo>
                    <a:pt x="33" y="54"/>
                  </a:lnTo>
                  <a:lnTo>
                    <a:pt x="37" y="52"/>
                  </a:lnTo>
                  <a:lnTo>
                    <a:pt x="43" y="50"/>
                  </a:lnTo>
                  <a:lnTo>
                    <a:pt x="47" y="47"/>
                  </a:lnTo>
                  <a:lnTo>
                    <a:pt x="50" y="43"/>
                  </a:lnTo>
                  <a:lnTo>
                    <a:pt x="52" y="38"/>
                  </a:lnTo>
                  <a:lnTo>
                    <a:pt x="54" y="32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54" y="21"/>
                  </a:lnTo>
                  <a:lnTo>
                    <a:pt x="52" y="17"/>
                  </a:lnTo>
                  <a:lnTo>
                    <a:pt x="50" y="12"/>
                  </a:lnTo>
                  <a:lnTo>
                    <a:pt x="47" y="8"/>
                  </a:lnTo>
                  <a:lnTo>
                    <a:pt x="43" y="5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1" y="1"/>
                  </a:lnTo>
                  <a:lnTo>
                    <a:pt x="17" y="3"/>
                  </a:lnTo>
                  <a:lnTo>
                    <a:pt x="12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3" y="17"/>
                  </a:lnTo>
                  <a:lnTo>
                    <a:pt x="1" y="21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32"/>
                  </a:lnTo>
                  <a:lnTo>
                    <a:pt x="3" y="38"/>
                  </a:lnTo>
                  <a:lnTo>
                    <a:pt x="5" y="43"/>
                  </a:lnTo>
                  <a:lnTo>
                    <a:pt x="8" y="47"/>
                  </a:lnTo>
                  <a:lnTo>
                    <a:pt x="12" y="50"/>
                  </a:lnTo>
                  <a:lnTo>
                    <a:pt x="17" y="52"/>
                  </a:lnTo>
                  <a:lnTo>
                    <a:pt x="21" y="54"/>
                  </a:lnTo>
                  <a:lnTo>
                    <a:pt x="28" y="55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217">
              <a:extLst>
                <a:ext uri="{FF2B5EF4-FFF2-40B4-BE49-F238E27FC236}">
                  <a16:creationId xmlns:a16="http://schemas.microsoft.com/office/drawing/2014/main" xmlns="" id="{0609E5D4-3C40-4542-AC9E-456652DE7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7263" y="5207000"/>
              <a:ext cx="125413" cy="174625"/>
            </a:xfrm>
            <a:custGeom>
              <a:avLst/>
              <a:gdLst>
                <a:gd name="T0" fmla="*/ 95 w 157"/>
                <a:gd name="T1" fmla="*/ 187 h 221"/>
                <a:gd name="T2" fmla="*/ 95 w 157"/>
                <a:gd name="T3" fmla="*/ 18 h 221"/>
                <a:gd name="T4" fmla="*/ 95 w 157"/>
                <a:gd name="T5" fmla="*/ 18 h 221"/>
                <a:gd name="T6" fmla="*/ 94 w 157"/>
                <a:gd name="T7" fmla="*/ 11 h 221"/>
                <a:gd name="T8" fmla="*/ 90 w 157"/>
                <a:gd name="T9" fmla="*/ 6 h 221"/>
                <a:gd name="T10" fmla="*/ 84 w 157"/>
                <a:gd name="T11" fmla="*/ 2 h 221"/>
                <a:gd name="T12" fmla="*/ 79 w 157"/>
                <a:gd name="T13" fmla="*/ 0 h 221"/>
                <a:gd name="T14" fmla="*/ 9 w 157"/>
                <a:gd name="T15" fmla="*/ 0 h 221"/>
                <a:gd name="T16" fmla="*/ 9 w 157"/>
                <a:gd name="T17" fmla="*/ 34 h 221"/>
                <a:gd name="T18" fmla="*/ 62 w 157"/>
                <a:gd name="T19" fmla="*/ 34 h 221"/>
                <a:gd name="T20" fmla="*/ 62 w 157"/>
                <a:gd name="T21" fmla="*/ 187 h 221"/>
                <a:gd name="T22" fmla="*/ 0 w 157"/>
                <a:gd name="T23" fmla="*/ 187 h 221"/>
                <a:gd name="T24" fmla="*/ 0 w 157"/>
                <a:gd name="T25" fmla="*/ 221 h 221"/>
                <a:gd name="T26" fmla="*/ 157 w 157"/>
                <a:gd name="T27" fmla="*/ 221 h 221"/>
                <a:gd name="T28" fmla="*/ 157 w 157"/>
                <a:gd name="T29" fmla="*/ 187 h 221"/>
                <a:gd name="T30" fmla="*/ 95 w 157"/>
                <a:gd name="T31" fmla="*/ 18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221">
                  <a:moveTo>
                    <a:pt x="95" y="187"/>
                  </a:moveTo>
                  <a:lnTo>
                    <a:pt x="95" y="18"/>
                  </a:lnTo>
                  <a:lnTo>
                    <a:pt x="95" y="18"/>
                  </a:lnTo>
                  <a:lnTo>
                    <a:pt x="94" y="11"/>
                  </a:lnTo>
                  <a:lnTo>
                    <a:pt x="90" y="6"/>
                  </a:lnTo>
                  <a:lnTo>
                    <a:pt x="84" y="2"/>
                  </a:lnTo>
                  <a:lnTo>
                    <a:pt x="79" y="0"/>
                  </a:lnTo>
                  <a:lnTo>
                    <a:pt x="9" y="0"/>
                  </a:lnTo>
                  <a:lnTo>
                    <a:pt x="9" y="34"/>
                  </a:lnTo>
                  <a:lnTo>
                    <a:pt x="62" y="34"/>
                  </a:lnTo>
                  <a:lnTo>
                    <a:pt x="62" y="187"/>
                  </a:lnTo>
                  <a:lnTo>
                    <a:pt x="0" y="187"/>
                  </a:lnTo>
                  <a:lnTo>
                    <a:pt x="0" y="221"/>
                  </a:lnTo>
                  <a:lnTo>
                    <a:pt x="157" y="221"/>
                  </a:lnTo>
                  <a:lnTo>
                    <a:pt x="157" y="187"/>
                  </a:lnTo>
                  <a:lnTo>
                    <a:pt x="95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FC924A6-0076-424C-8F21-A3E66B8BFD70}"/>
              </a:ext>
            </a:extLst>
          </p:cNvPr>
          <p:cNvSpPr txBox="1"/>
          <p:nvPr/>
        </p:nvSpPr>
        <p:spPr>
          <a:xfrm>
            <a:off x="1511458" y="4468551"/>
            <a:ext cx="5599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9"/>
              </a:rPr>
              <a:t>IRIS guide to registration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Section 4 and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0"/>
              </a:rPr>
              <a:t>OMS documents page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1824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>
                <a:ea typeface="맑은 고딕"/>
                <a:cs typeface="Arial"/>
              </a:rPr>
              <a:t>Look up your </a:t>
            </a:r>
            <a:r>
              <a:rPr lang="en-US" altLang="ko-KR" dirty="0" err="1">
                <a:ea typeface="맑은 고딕"/>
                <a:cs typeface="Arial"/>
              </a:rPr>
              <a:t>organisation</a:t>
            </a:r>
            <a:endParaRPr lang="ko-KR" alt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F2201FC-C601-4460-808C-D5F39B969810}"/>
              </a:ext>
            </a:extLst>
          </p:cNvPr>
          <p:cNvGrpSpPr/>
          <p:nvPr/>
        </p:nvGrpSpPr>
        <p:grpSpPr>
          <a:xfrm>
            <a:off x="4067944" y="1349477"/>
            <a:ext cx="4869194" cy="2424939"/>
            <a:chOff x="4067944" y="1248476"/>
            <a:chExt cx="4869194" cy="2424939"/>
          </a:xfrm>
        </p:grpSpPr>
        <p:sp>
          <p:nvSpPr>
            <p:cNvPr id="55" name="TextBox 54"/>
            <p:cNvSpPr txBox="1"/>
            <p:nvPr/>
          </p:nvSpPr>
          <p:spPr>
            <a:xfrm>
              <a:off x="4067944" y="1248476"/>
              <a:ext cx="4860000" cy="76944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altLang="ko-KR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맑은 고딕"/>
                  <a:cs typeface="Arial"/>
                  <a:hlinkClick r:id="rId3"/>
                </a:rPr>
                <a:t>EMA Account Management Portal</a:t>
              </a:r>
              <a:r>
                <a:rPr kumimoji="0" lang="en-US" altLang="ko-KR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맑은 고딕"/>
                  <a:cs typeface="Arial"/>
                </a:rPr>
                <a:t> </a:t>
              </a:r>
              <a:r>
                <a:rPr kumimoji="0" lang="en-US" altLang="ko-KR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맑은 고딕"/>
                  <a:cs typeface="Arial"/>
                </a:rPr>
                <a:t>(IAM)</a:t>
              </a:r>
              <a:r>
                <a:rPr kumimoji="0" lang="en-US" altLang="ko-K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맑은 고딕"/>
                  <a:cs typeface="Arial"/>
                </a:rPr>
                <a:t/>
              </a:r>
              <a:br>
                <a:rPr kumimoji="0" lang="en-US" altLang="ko-K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맑은 고딕"/>
                  <a:cs typeface="Arial"/>
                </a:rPr>
              </a:br>
              <a:r>
                <a:rPr kumimoji="0" lang="en-US" altLang="ko-KR" sz="1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맑은 고딕"/>
                  <a:cs typeface="Arial"/>
                </a:rPr>
                <a:t>Search for your organisation during your user access request process</a:t>
              </a:r>
              <a:endParaRPr kumimoji="0" lang="ko-KR" altLang="en-US" sz="16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Arial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67944" y="2183946"/>
              <a:ext cx="4860000" cy="98488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 startAt="2"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맑은 고딕"/>
                  <a:cs typeface="Calibri"/>
                  <a:hlinkClick r:id="rId4"/>
                </a:rPr>
                <a:t>IRIS portal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맑은 고딕"/>
                  <a:cs typeface="Calibri"/>
                </a:rPr>
                <a:t/>
              </a:r>
              <a:b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맑은 고딕"/>
                  <a:cs typeface="Calibri"/>
                </a:rPr>
              </a:br>
              <a:r>
                <a:rPr kumimoji="0" lang="en-GB" altLang="ko-KR" sz="1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맑은 고딕"/>
                  <a:cs typeface="Arial"/>
                </a:rPr>
                <a:t>Search for your organisation on front-end to the list of organisations and their locations (same data as in OMS/SPOR)</a:t>
              </a:r>
              <a:endParaRPr kumimoji="0" lang="ko-KR" altLang="en-US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Arial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5434F75C-0494-4B8C-AB88-F9AD2A402DB4}"/>
                </a:ext>
              </a:extLst>
            </p:cNvPr>
            <p:cNvSpPr txBox="1"/>
            <p:nvPr/>
          </p:nvSpPr>
          <p:spPr>
            <a:xfrm>
              <a:off x="4077138" y="3119417"/>
              <a:ext cx="4860000" cy="55399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 startAt="3"/>
                <a:tabLst/>
                <a:defRPr/>
              </a:pPr>
              <a:r>
                <a:rPr kumimoji="0" lang="en-US" altLang="ko-KR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맑은 고딕"/>
                  <a:cs typeface="Arial"/>
                  <a:hlinkClick r:id="rId4"/>
                </a:rPr>
                <a:t>SPOR Portal</a:t>
              </a:r>
              <a:r>
                <a:rPr kumimoji="0" lang="en-US" altLang="ko-KR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맑은 고딕"/>
                  <a:cs typeface="Arial"/>
                </a:rPr>
                <a:t> </a:t>
              </a:r>
              <a:r>
                <a:rPr kumimoji="0" lang="en-US" altLang="ko-KR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맑은 고딕"/>
                  <a:cs typeface="Arial"/>
                </a:rPr>
                <a:t>(OMS)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맑은 고딕"/>
                  <a:cs typeface="Calibri"/>
                </a:rPr>
                <a:t/>
              </a:r>
              <a:b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맑은 고딕"/>
                  <a:cs typeface="Calibri"/>
                </a:rPr>
              </a:br>
              <a:r>
                <a:rPr kumimoji="0" lang="en-GB" altLang="ko-KR" sz="1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맑은 고딕"/>
                  <a:cs typeface="Arial"/>
                </a:rPr>
                <a:t>Search for your organisation in the OMS portal</a:t>
              </a:r>
              <a:endParaRPr kumimoji="0" lang="en-US" altLang="ko-KR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Arial"/>
              </a:endParaRPr>
            </a:p>
          </p:txBody>
        </p:sp>
      </p:grp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xmlns="" id="{2DA3F76E-2D3C-4400-A91C-63513D0980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8636"/>
            <a:ext cx="3842703" cy="2626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6066E9E-00C4-41A6-ABD3-05F64D71B36C}"/>
              </a:ext>
            </a:extLst>
          </p:cNvPr>
          <p:cNvSpPr txBox="1"/>
          <p:nvPr/>
        </p:nvSpPr>
        <p:spPr>
          <a:xfrm>
            <a:off x="4077138" y="893892"/>
            <a:ext cx="432048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Choose one of the following options: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2467BE2D-502A-49B8-BAD9-FBCBED9726C8}"/>
              </a:ext>
            </a:extLst>
          </p:cNvPr>
          <p:cNvGrpSpPr>
            <a:grpSpLocks noChangeAspect="1"/>
          </p:cNvGrpSpPr>
          <p:nvPr/>
        </p:nvGrpSpPr>
        <p:grpSpPr>
          <a:xfrm>
            <a:off x="1395691" y="4525464"/>
            <a:ext cx="180734" cy="180734"/>
            <a:chOff x="5835651" y="5011738"/>
            <a:chExt cx="522288" cy="522288"/>
          </a:xfrm>
        </p:grpSpPr>
        <p:sp>
          <p:nvSpPr>
            <p:cNvPr id="18" name="Freeform 54">
              <a:extLst>
                <a:ext uri="{FF2B5EF4-FFF2-40B4-BE49-F238E27FC236}">
                  <a16:creationId xmlns:a16="http://schemas.microsoft.com/office/drawing/2014/main" xmlns="" id="{B7577A3C-B6CD-4C4B-A1B2-34CC93EF3C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35651" y="5011738"/>
              <a:ext cx="522288" cy="522288"/>
            </a:xfrm>
            <a:custGeom>
              <a:avLst/>
              <a:gdLst>
                <a:gd name="T0" fmla="*/ 312 w 657"/>
                <a:gd name="T1" fmla="*/ 657 h 659"/>
                <a:gd name="T2" fmla="*/ 262 w 657"/>
                <a:gd name="T3" fmla="*/ 652 h 659"/>
                <a:gd name="T4" fmla="*/ 200 w 657"/>
                <a:gd name="T5" fmla="*/ 632 h 659"/>
                <a:gd name="T6" fmla="*/ 119 w 657"/>
                <a:gd name="T7" fmla="*/ 583 h 659"/>
                <a:gd name="T8" fmla="*/ 56 w 657"/>
                <a:gd name="T9" fmla="*/ 514 h 659"/>
                <a:gd name="T10" fmla="*/ 15 w 657"/>
                <a:gd name="T11" fmla="*/ 426 h 659"/>
                <a:gd name="T12" fmla="*/ 4 w 657"/>
                <a:gd name="T13" fmla="*/ 379 h 659"/>
                <a:gd name="T14" fmla="*/ 0 w 657"/>
                <a:gd name="T15" fmla="*/ 330 h 659"/>
                <a:gd name="T16" fmla="*/ 1 w 657"/>
                <a:gd name="T17" fmla="*/ 296 h 659"/>
                <a:gd name="T18" fmla="*/ 9 w 657"/>
                <a:gd name="T19" fmla="*/ 248 h 659"/>
                <a:gd name="T20" fmla="*/ 39 w 657"/>
                <a:gd name="T21" fmla="*/ 172 h 659"/>
                <a:gd name="T22" fmla="*/ 97 w 657"/>
                <a:gd name="T23" fmla="*/ 97 h 659"/>
                <a:gd name="T24" fmla="*/ 172 w 657"/>
                <a:gd name="T25" fmla="*/ 41 h 659"/>
                <a:gd name="T26" fmla="*/ 246 w 657"/>
                <a:gd name="T27" fmla="*/ 11 h 659"/>
                <a:gd name="T28" fmla="*/ 295 w 657"/>
                <a:gd name="T29" fmla="*/ 2 h 659"/>
                <a:gd name="T30" fmla="*/ 329 w 657"/>
                <a:gd name="T31" fmla="*/ 0 h 659"/>
                <a:gd name="T32" fmla="*/ 379 w 657"/>
                <a:gd name="T33" fmla="*/ 4 h 659"/>
                <a:gd name="T34" fmla="*/ 426 w 657"/>
                <a:gd name="T35" fmla="*/ 15 h 659"/>
                <a:gd name="T36" fmla="*/ 512 w 657"/>
                <a:gd name="T37" fmla="*/ 57 h 659"/>
                <a:gd name="T38" fmla="*/ 582 w 657"/>
                <a:gd name="T39" fmla="*/ 120 h 659"/>
                <a:gd name="T40" fmla="*/ 631 w 657"/>
                <a:gd name="T41" fmla="*/ 202 h 659"/>
                <a:gd name="T42" fmla="*/ 650 w 657"/>
                <a:gd name="T43" fmla="*/ 262 h 659"/>
                <a:gd name="T44" fmla="*/ 657 w 657"/>
                <a:gd name="T45" fmla="*/ 312 h 659"/>
                <a:gd name="T46" fmla="*/ 657 w 657"/>
                <a:gd name="T47" fmla="*/ 346 h 659"/>
                <a:gd name="T48" fmla="*/ 650 w 657"/>
                <a:gd name="T49" fmla="*/ 395 h 659"/>
                <a:gd name="T50" fmla="*/ 631 w 657"/>
                <a:gd name="T51" fmla="*/ 457 h 659"/>
                <a:gd name="T52" fmla="*/ 582 w 657"/>
                <a:gd name="T53" fmla="*/ 538 h 659"/>
                <a:gd name="T54" fmla="*/ 512 w 657"/>
                <a:gd name="T55" fmla="*/ 602 h 659"/>
                <a:gd name="T56" fmla="*/ 426 w 657"/>
                <a:gd name="T57" fmla="*/ 644 h 659"/>
                <a:gd name="T58" fmla="*/ 379 w 657"/>
                <a:gd name="T59" fmla="*/ 655 h 659"/>
                <a:gd name="T60" fmla="*/ 329 w 657"/>
                <a:gd name="T61" fmla="*/ 659 h 659"/>
                <a:gd name="T62" fmla="*/ 329 w 657"/>
                <a:gd name="T63" fmla="*/ 38 h 659"/>
                <a:gd name="T64" fmla="*/ 242 w 657"/>
                <a:gd name="T65" fmla="*/ 51 h 659"/>
                <a:gd name="T66" fmla="*/ 165 w 657"/>
                <a:gd name="T67" fmla="*/ 88 h 659"/>
                <a:gd name="T68" fmla="*/ 103 w 657"/>
                <a:gd name="T69" fmla="*/ 144 h 659"/>
                <a:gd name="T70" fmla="*/ 60 w 657"/>
                <a:gd name="T71" fmla="*/ 215 h 659"/>
                <a:gd name="T72" fmla="*/ 39 w 657"/>
                <a:gd name="T73" fmla="*/ 300 h 659"/>
                <a:gd name="T74" fmla="*/ 39 w 657"/>
                <a:gd name="T75" fmla="*/ 359 h 659"/>
                <a:gd name="T76" fmla="*/ 60 w 657"/>
                <a:gd name="T77" fmla="*/ 442 h 659"/>
                <a:gd name="T78" fmla="*/ 103 w 657"/>
                <a:gd name="T79" fmla="*/ 515 h 659"/>
                <a:gd name="T80" fmla="*/ 165 w 657"/>
                <a:gd name="T81" fmla="*/ 570 h 659"/>
                <a:gd name="T82" fmla="*/ 242 w 657"/>
                <a:gd name="T83" fmla="*/ 608 h 659"/>
                <a:gd name="T84" fmla="*/ 329 w 657"/>
                <a:gd name="T85" fmla="*/ 621 h 659"/>
                <a:gd name="T86" fmla="*/ 387 w 657"/>
                <a:gd name="T87" fmla="*/ 614 h 659"/>
                <a:gd name="T88" fmla="*/ 467 w 657"/>
                <a:gd name="T89" fmla="*/ 585 h 659"/>
                <a:gd name="T90" fmla="*/ 535 w 657"/>
                <a:gd name="T91" fmla="*/ 535 h 659"/>
                <a:gd name="T92" fmla="*/ 584 w 657"/>
                <a:gd name="T93" fmla="*/ 468 h 659"/>
                <a:gd name="T94" fmla="*/ 614 w 657"/>
                <a:gd name="T95" fmla="*/ 387 h 659"/>
                <a:gd name="T96" fmla="*/ 619 w 657"/>
                <a:gd name="T97" fmla="*/ 330 h 659"/>
                <a:gd name="T98" fmla="*/ 607 w 657"/>
                <a:gd name="T99" fmla="*/ 242 h 659"/>
                <a:gd name="T100" fmla="*/ 569 w 657"/>
                <a:gd name="T101" fmla="*/ 167 h 659"/>
                <a:gd name="T102" fmla="*/ 513 w 657"/>
                <a:gd name="T103" fmla="*/ 105 h 659"/>
                <a:gd name="T104" fmla="*/ 442 w 657"/>
                <a:gd name="T105" fmla="*/ 61 h 659"/>
                <a:gd name="T106" fmla="*/ 359 w 657"/>
                <a:gd name="T107" fmla="*/ 39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7" h="659">
                  <a:moveTo>
                    <a:pt x="329" y="659"/>
                  </a:moveTo>
                  <a:lnTo>
                    <a:pt x="329" y="659"/>
                  </a:lnTo>
                  <a:lnTo>
                    <a:pt x="312" y="657"/>
                  </a:lnTo>
                  <a:lnTo>
                    <a:pt x="295" y="656"/>
                  </a:lnTo>
                  <a:lnTo>
                    <a:pt x="278" y="655"/>
                  </a:lnTo>
                  <a:lnTo>
                    <a:pt x="262" y="652"/>
                  </a:lnTo>
                  <a:lnTo>
                    <a:pt x="246" y="648"/>
                  </a:lnTo>
                  <a:lnTo>
                    <a:pt x="231" y="644"/>
                  </a:lnTo>
                  <a:lnTo>
                    <a:pt x="200" y="632"/>
                  </a:lnTo>
                  <a:lnTo>
                    <a:pt x="172" y="618"/>
                  </a:lnTo>
                  <a:lnTo>
                    <a:pt x="145" y="602"/>
                  </a:lnTo>
                  <a:lnTo>
                    <a:pt x="119" y="583"/>
                  </a:lnTo>
                  <a:lnTo>
                    <a:pt x="97" y="562"/>
                  </a:lnTo>
                  <a:lnTo>
                    <a:pt x="75" y="538"/>
                  </a:lnTo>
                  <a:lnTo>
                    <a:pt x="56" y="514"/>
                  </a:lnTo>
                  <a:lnTo>
                    <a:pt x="39" y="485"/>
                  </a:lnTo>
                  <a:lnTo>
                    <a:pt x="25" y="457"/>
                  </a:lnTo>
                  <a:lnTo>
                    <a:pt x="15" y="426"/>
                  </a:lnTo>
                  <a:lnTo>
                    <a:pt x="9" y="411"/>
                  </a:lnTo>
                  <a:lnTo>
                    <a:pt x="7" y="395"/>
                  </a:lnTo>
                  <a:lnTo>
                    <a:pt x="4" y="379"/>
                  </a:lnTo>
                  <a:lnTo>
                    <a:pt x="1" y="363"/>
                  </a:lnTo>
                  <a:lnTo>
                    <a:pt x="0" y="346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0" y="312"/>
                  </a:lnTo>
                  <a:lnTo>
                    <a:pt x="1" y="296"/>
                  </a:lnTo>
                  <a:lnTo>
                    <a:pt x="4" y="280"/>
                  </a:lnTo>
                  <a:lnTo>
                    <a:pt x="7" y="262"/>
                  </a:lnTo>
                  <a:lnTo>
                    <a:pt x="9" y="248"/>
                  </a:lnTo>
                  <a:lnTo>
                    <a:pt x="15" y="231"/>
                  </a:lnTo>
                  <a:lnTo>
                    <a:pt x="25" y="202"/>
                  </a:lnTo>
                  <a:lnTo>
                    <a:pt x="39" y="172"/>
                  </a:lnTo>
                  <a:lnTo>
                    <a:pt x="56" y="145"/>
                  </a:lnTo>
                  <a:lnTo>
                    <a:pt x="75" y="120"/>
                  </a:lnTo>
                  <a:lnTo>
                    <a:pt x="97" y="97"/>
                  </a:lnTo>
                  <a:lnTo>
                    <a:pt x="119" y="76"/>
                  </a:lnTo>
                  <a:lnTo>
                    <a:pt x="145" y="57"/>
                  </a:lnTo>
                  <a:lnTo>
                    <a:pt x="172" y="41"/>
                  </a:lnTo>
                  <a:lnTo>
                    <a:pt x="200" y="26"/>
                  </a:lnTo>
                  <a:lnTo>
                    <a:pt x="231" y="15"/>
                  </a:lnTo>
                  <a:lnTo>
                    <a:pt x="246" y="11"/>
                  </a:lnTo>
                  <a:lnTo>
                    <a:pt x="262" y="7"/>
                  </a:lnTo>
                  <a:lnTo>
                    <a:pt x="278" y="4"/>
                  </a:lnTo>
                  <a:lnTo>
                    <a:pt x="295" y="2"/>
                  </a:lnTo>
                  <a:lnTo>
                    <a:pt x="312" y="0"/>
                  </a:lnTo>
                  <a:lnTo>
                    <a:pt x="329" y="0"/>
                  </a:lnTo>
                  <a:lnTo>
                    <a:pt x="329" y="0"/>
                  </a:lnTo>
                  <a:lnTo>
                    <a:pt x="345" y="0"/>
                  </a:lnTo>
                  <a:lnTo>
                    <a:pt x="363" y="2"/>
                  </a:lnTo>
                  <a:lnTo>
                    <a:pt x="379" y="4"/>
                  </a:lnTo>
                  <a:lnTo>
                    <a:pt x="395" y="7"/>
                  </a:lnTo>
                  <a:lnTo>
                    <a:pt x="411" y="11"/>
                  </a:lnTo>
                  <a:lnTo>
                    <a:pt x="426" y="15"/>
                  </a:lnTo>
                  <a:lnTo>
                    <a:pt x="457" y="26"/>
                  </a:lnTo>
                  <a:lnTo>
                    <a:pt x="485" y="41"/>
                  </a:lnTo>
                  <a:lnTo>
                    <a:pt x="512" y="57"/>
                  </a:lnTo>
                  <a:lnTo>
                    <a:pt x="537" y="76"/>
                  </a:lnTo>
                  <a:lnTo>
                    <a:pt x="561" y="97"/>
                  </a:lnTo>
                  <a:lnTo>
                    <a:pt x="582" y="120"/>
                  </a:lnTo>
                  <a:lnTo>
                    <a:pt x="600" y="145"/>
                  </a:lnTo>
                  <a:lnTo>
                    <a:pt x="618" y="172"/>
                  </a:lnTo>
                  <a:lnTo>
                    <a:pt x="631" y="202"/>
                  </a:lnTo>
                  <a:lnTo>
                    <a:pt x="642" y="231"/>
                  </a:lnTo>
                  <a:lnTo>
                    <a:pt x="647" y="248"/>
                  </a:lnTo>
                  <a:lnTo>
                    <a:pt x="650" y="262"/>
                  </a:lnTo>
                  <a:lnTo>
                    <a:pt x="653" y="280"/>
                  </a:lnTo>
                  <a:lnTo>
                    <a:pt x="655" y="296"/>
                  </a:lnTo>
                  <a:lnTo>
                    <a:pt x="657" y="312"/>
                  </a:lnTo>
                  <a:lnTo>
                    <a:pt x="657" y="330"/>
                  </a:lnTo>
                  <a:lnTo>
                    <a:pt x="657" y="330"/>
                  </a:lnTo>
                  <a:lnTo>
                    <a:pt x="657" y="346"/>
                  </a:lnTo>
                  <a:lnTo>
                    <a:pt x="655" y="363"/>
                  </a:lnTo>
                  <a:lnTo>
                    <a:pt x="653" y="379"/>
                  </a:lnTo>
                  <a:lnTo>
                    <a:pt x="650" y="395"/>
                  </a:lnTo>
                  <a:lnTo>
                    <a:pt x="647" y="411"/>
                  </a:lnTo>
                  <a:lnTo>
                    <a:pt x="642" y="426"/>
                  </a:lnTo>
                  <a:lnTo>
                    <a:pt x="631" y="457"/>
                  </a:lnTo>
                  <a:lnTo>
                    <a:pt x="618" y="485"/>
                  </a:lnTo>
                  <a:lnTo>
                    <a:pt x="600" y="514"/>
                  </a:lnTo>
                  <a:lnTo>
                    <a:pt x="582" y="538"/>
                  </a:lnTo>
                  <a:lnTo>
                    <a:pt x="561" y="562"/>
                  </a:lnTo>
                  <a:lnTo>
                    <a:pt x="537" y="583"/>
                  </a:lnTo>
                  <a:lnTo>
                    <a:pt x="512" y="602"/>
                  </a:lnTo>
                  <a:lnTo>
                    <a:pt x="485" y="618"/>
                  </a:lnTo>
                  <a:lnTo>
                    <a:pt x="457" y="632"/>
                  </a:lnTo>
                  <a:lnTo>
                    <a:pt x="426" y="644"/>
                  </a:lnTo>
                  <a:lnTo>
                    <a:pt x="411" y="648"/>
                  </a:lnTo>
                  <a:lnTo>
                    <a:pt x="395" y="652"/>
                  </a:lnTo>
                  <a:lnTo>
                    <a:pt x="379" y="655"/>
                  </a:lnTo>
                  <a:lnTo>
                    <a:pt x="363" y="656"/>
                  </a:lnTo>
                  <a:lnTo>
                    <a:pt x="345" y="657"/>
                  </a:lnTo>
                  <a:lnTo>
                    <a:pt x="329" y="659"/>
                  </a:lnTo>
                  <a:lnTo>
                    <a:pt x="329" y="659"/>
                  </a:lnTo>
                  <a:close/>
                  <a:moveTo>
                    <a:pt x="329" y="38"/>
                  </a:moveTo>
                  <a:lnTo>
                    <a:pt x="329" y="38"/>
                  </a:lnTo>
                  <a:lnTo>
                    <a:pt x="298" y="39"/>
                  </a:lnTo>
                  <a:lnTo>
                    <a:pt x="270" y="43"/>
                  </a:lnTo>
                  <a:lnTo>
                    <a:pt x="242" y="51"/>
                  </a:lnTo>
                  <a:lnTo>
                    <a:pt x="215" y="61"/>
                  </a:lnTo>
                  <a:lnTo>
                    <a:pt x="189" y="73"/>
                  </a:lnTo>
                  <a:lnTo>
                    <a:pt x="165" y="88"/>
                  </a:lnTo>
                  <a:lnTo>
                    <a:pt x="144" y="105"/>
                  </a:lnTo>
                  <a:lnTo>
                    <a:pt x="122" y="124"/>
                  </a:lnTo>
                  <a:lnTo>
                    <a:pt x="103" y="144"/>
                  </a:lnTo>
                  <a:lnTo>
                    <a:pt x="87" y="167"/>
                  </a:lnTo>
                  <a:lnTo>
                    <a:pt x="72" y="191"/>
                  </a:lnTo>
                  <a:lnTo>
                    <a:pt x="60" y="215"/>
                  </a:lnTo>
                  <a:lnTo>
                    <a:pt x="51" y="242"/>
                  </a:lnTo>
                  <a:lnTo>
                    <a:pt x="43" y="270"/>
                  </a:lnTo>
                  <a:lnTo>
                    <a:pt x="39" y="300"/>
                  </a:lnTo>
                  <a:lnTo>
                    <a:pt x="38" y="330"/>
                  </a:lnTo>
                  <a:lnTo>
                    <a:pt x="38" y="330"/>
                  </a:lnTo>
                  <a:lnTo>
                    <a:pt x="39" y="359"/>
                  </a:lnTo>
                  <a:lnTo>
                    <a:pt x="43" y="387"/>
                  </a:lnTo>
                  <a:lnTo>
                    <a:pt x="51" y="415"/>
                  </a:lnTo>
                  <a:lnTo>
                    <a:pt x="60" y="442"/>
                  </a:lnTo>
                  <a:lnTo>
                    <a:pt x="72" y="468"/>
                  </a:lnTo>
                  <a:lnTo>
                    <a:pt x="87" y="492"/>
                  </a:lnTo>
                  <a:lnTo>
                    <a:pt x="103" y="515"/>
                  </a:lnTo>
                  <a:lnTo>
                    <a:pt x="122" y="535"/>
                  </a:lnTo>
                  <a:lnTo>
                    <a:pt x="144" y="554"/>
                  </a:lnTo>
                  <a:lnTo>
                    <a:pt x="165" y="570"/>
                  </a:lnTo>
                  <a:lnTo>
                    <a:pt x="189" y="585"/>
                  </a:lnTo>
                  <a:lnTo>
                    <a:pt x="215" y="597"/>
                  </a:lnTo>
                  <a:lnTo>
                    <a:pt x="242" y="608"/>
                  </a:lnTo>
                  <a:lnTo>
                    <a:pt x="270" y="614"/>
                  </a:lnTo>
                  <a:lnTo>
                    <a:pt x="298" y="618"/>
                  </a:lnTo>
                  <a:lnTo>
                    <a:pt x="329" y="621"/>
                  </a:lnTo>
                  <a:lnTo>
                    <a:pt x="329" y="621"/>
                  </a:lnTo>
                  <a:lnTo>
                    <a:pt x="359" y="618"/>
                  </a:lnTo>
                  <a:lnTo>
                    <a:pt x="387" y="614"/>
                  </a:lnTo>
                  <a:lnTo>
                    <a:pt x="415" y="608"/>
                  </a:lnTo>
                  <a:lnTo>
                    <a:pt x="442" y="597"/>
                  </a:lnTo>
                  <a:lnTo>
                    <a:pt x="467" y="585"/>
                  </a:lnTo>
                  <a:lnTo>
                    <a:pt x="492" y="570"/>
                  </a:lnTo>
                  <a:lnTo>
                    <a:pt x="513" y="554"/>
                  </a:lnTo>
                  <a:lnTo>
                    <a:pt x="535" y="535"/>
                  </a:lnTo>
                  <a:lnTo>
                    <a:pt x="553" y="515"/>
                  </a:lnTo>
                  <a:lnTo>
                    <a:pt x="569" y="492"/>
                  </a:lnTo>
                  <a:lnTo>
                    <a:pt x="584" y="468"/>
                  </a:lnTo>
                  <a:lnTo>
                    <a:pt x="596" y="442"/>
                  </a:lnTo>
                  <a:lnTo>
                    <a:pt x="607" y="415"/>
                  </a:lnTo>
                  <a:lnTo>
                    <a:pt x="614" y="387"/>
                  </a:lnTo>
                  <a:lnTo>
                    <a:pt x="618" y="359"/>
                  </a:lnTo>
                  <a:lnTo>
                    <a:pt x="619" y="330"/>
                  </a:lnTo>
                  <a:lnTo>
                    <a:pt x="619" y="330"/>
                  </a:lnTo>
                  <a:lnTo>
                    <a:pt x="618" y="300"/>
                  </a:lnTo>
                  <a:lnTo>
                    <a:pt x="614" y="270"/>
                  </a:lnTo>
                  <a:lnTo>
                    <a:pt x="607" y="242"/>
                  </a:lnTo>
                  <a:lnTo>
                    <a:pt x="596" y="215"/>
                  </a:lnTo>
                  <a:lnTo>
                    <a:pt x="584" y="191"/>
                  </a:lnTo>
                  <a:lnTo>
                    <a:pt x="569" y="167"/>
                  </a:lnTo>
                  <a:lnTo>
                    <a:pt x="553" y="144"/>
                  </a:lnTo>
                  <a:lnTo>
                    <a:pt x="535" y="124"/>
                  </a:lnTo>
                  <a:lnTo>
                    <a:pt x="513" y="105"/>
                  </a:lnTo>
                  <a:lnTo>
                    <a:pt x="492" y="88"/>
                  </a:lnTo>
                  <a:lnTo>
                    <a:pt x="467" y="73"/>
                  </a:lnTo>
                  <a:lnTo>
                    <a:pt x="442" y="61"/>
                  </a:lnTo>
                  <a:lnTo>
                    <a:pt x="415" y="51"/>
                  </a:lnTo>
                  <a:lnTo>
                    <a:pt x="387" y="43"/>
                  </a:lnTo>
                  <a:lnTo>
                    <a:pt x="359" y="39"/>
                  </a:lnTo>
                  <a:lnTo>
                    <a:pt x="329" y="38"/>
                  </a:lnTo>
                  <a:lnTo>
                    <a:pt x="329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216">
              <a:extLst>
                <a:ext uri="{FF2B5EF4-FFF2-40B4-BE49-F238E27FC236}">
                  <a16:creationId xmlns:a16="http://schemas.microsoft.com/office/drawing/2014/main" xmlns="" id="{694F4092-4219-4377-AE47-006D64498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8538" y="5140325"/>
              <a:ext cx="42863" cy="44450"/>
            </a:xfrm>
            <a:custGeom>
              <a:avLst/>
              <a:gdLst>
                <a:gd name="T0" fmla="*/ 28 w 55"/>
                <a:gd name="T1" fmla="*/ 55 h 55"/>
                <a:gd name="T2" fmla="*/ 28 w 55"/>
                <a:gd name="T3" fmla="*/ 55 h 55"/>
                <a:gd name="T4" fmla="*/ 33 w 55"/>
                <a:gd name="T5" fmla="*/ 54 h 55"/>
                <a:gd name="T6" fmla="*/ 37 w 55"/>
                <a:gd name="T7" fmla="*/ 52 h 55"/>
                <a:gd name="T8" fmla="*/ 43 w 55"/>
                <a:gd name="T9" fmla="*/ 50 h 55"/>
                <a:gd name="T10" fmla="*/ 47 w 55"/>
                <a:gd name="T11" fmla="*/ 47 h 55"/>
                <a:gd name="T12" fmla="*/ 50 w 55"/>
                <a:gd name="T13" fmla="*/ 43 h 55"/>
                <a:gd name="T14" fmla="*/ 52 w 55"/>
                <a:gd name="T15" fmla="*/ 38 h 55"/>
                <a:gd name="T16" fmla="*/ 54 w 55"/>
                <a:gd name="T17" fmla="*/ 32 h 55"/>
                <a:gd name="T18" fmla="*/ 55 w 55"/>
                <a:gd name="T19" fmla="*/ 27 h 55"/>
                <a:gd name="T20" fmla="*/ 55 w 55"/>
                <a:gd name="T21" fmla="*/ 27 h 55"/>
                <a:gd name="T22" fmla="*/ 54 w 55"/>
                <a:gd name="T23" fmla="*/ 21 h 55"/>
                <a:gd name="T24" fmla="*/ 52 w 55"/>
                <a:gd name="T25" fmla="*/ 17 h 55"/>
                <a:gd name="T26" fmla="*/ 50 w 55"/>
                <a:gd name="T27" fmla="*/ 12 h 55"/>
                <a:gd name="T28" fmla="*/ 47 w 55"/>
                <a:gd name="T29" fmla="*/ 8 h 55"/>
                <a:gd name="T30" fmla="*/ 43 w 55"/>
                <a:gd name="T31" fmla="*/ 5 h 55"/>
                <a:gd name="T32" fmla="*/ 37 w 55"/>
                <a:gd name="T33" fmla="*/ 3 h 55"/>
                <a:gd name="T34" fmla="*/ 33 w 55"/>
                <a:gd name="T35" fmla="*/ 1 h 55"/>
                <a:gd name="T36" fmla="*/ 28 w 55"/>
                <a:gd name="T37" fmla="*/ 0 h 55"/>
                <a:gd name="T38" fmla="*/ 28 w 55"/>
                <a:gd name="T39" fmla="*/ 0 h 55"/>
                <a:gd name="T40" fmla="*/ 21 w 55"/>
                <a:gd name="T41" fmla="*/ 1 h 55"/>
                <a:gd name="T42" fmla="*/ 17 w 55"/>
                <a:gd name="T43" fmla="*/ 3 h 55"/>
                <a:gd name="T44" fmla="*/ 12 w 55"/>
                <a:gd name="T45" fmla="*/ 5 h 55"/>
                <a:gd name="T46" fmla="*/ 8 w 55"/>
                <a:gd name="T47" fmla="*/ 8 h 55"/>
                <a:gd name="T48" fmla="*/ 5 w 55"/>
                <a:gd name="T49" fmla="*/ 12 h 55"/>
                <a:gd name="T50" fmla="*/ 3 w 55"/>
                <a:gd name="T51" fmla="*/ 17 h 55"/>
                <a:gd name="T52" fmla="*/ 1 w 55"/>
                <a:gd name="T53" fmla="*/ 21 h 55"/>
                <a:gd name="T54" fmla="*/ 0 w 55"/>
                <a:gd name="T55" fmla="*/ 27 h 55"/>
                <a:gd name="T56" fmla="*/ 0 w 55"/>
                <a:gd name="T57" fmla="*/ 27 h 55"/>
                <a:gd name="T58" fmla="*/ 1 w 55"/>
                <a:gd name="T59" fmla="*/ 32 h 55"/>
                <a:gd name="T60" fmla="*/ 3 w 55"/>
                <a:gd name="T61" fmla="*/ 38 h 55"/>
                <a:gd name="T62" fmla="*/ 5 w 55"/>
                <a:gd name="T63" fmla="*/ 43 h 55"/>
                <a:gd name="T64" fmla="*/ 8 w 55"/>
                <a:gd name="T65" fmla="*/ 47 h 55"/>
                <a:gd name="T66" fmla="*/ 12 w 55"/>
                <a:gd name="T67" fmla="*/ 50 h 55"/>
                <a:gd name="T68" fmla="*/ 17 w 55"/>
                <a:gd name="T69" fmla="*/ 52 h 55"/>
                <a:gd name="T70" fmla="*/ 21 w 55"/>
                <a:gd name="T71" fmla="*/ 54 h 55"/>
                <a:gd name="T72" fmla="*/ 28 w 55"/>
                <a:gd name="T73" fmla="*/ 55 h 55"/>
                <a:gd name="T74" fmla="*/ 28 w 55"/>
                <a:gd name="T7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" h="55">
                  <a:moveTo>
                    <a:pt x="28" y="55"/>
                  </a:moveTo>
                  <a:lnTo>
                    <a:pt x="28" y="55"/>
                  </a:lnTo>
                  <a:lnTo>
                    <a:pt x="33" y="54"/>
                  </a:lnTo>
                  <a:lnTo>
                    <a:pt x="37" y="52"/>
                  </a:lnTo>
                  <a:lnTo>
                    <a:pt x="43" y="50"/>
                  </a:lnTo>
                  <a:lnTo>
                    <a:pt x="47" y="47"/>
                  </a:lnTo>
                  <a:lnTo>
                    <a:pt x="50" y="43"/>
                  </a:lnTo>
                  <a:lnTo>
                    <a:pt x="52" y="38"/>
                  </a:lnTo>
                  <a:lnTo>
                    <a:pt x="54" y="32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54" y="21"/>
                  </a:lnTo>
                  <a:lnTo>
                    <a:pt x="52" y="17"/>
                  </a:lnTo>
                  <a:lnTo>
                    <a:pt x="50" y="12"/>
                  </a:lnTo>
                  <a:lnTo>
                    <a:pt x="47" y="8"/>
                  </a:lnTo>
                  <a:lnTo>
                    <a:pt x="43" y="5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1" y="1"/>
                  </a:lnTo>
                  <a:lnTo>
                    <a:pt x="17" y="3"/>
                  </a:lnTo>
                  <a:lnTo>
                    <a:pt x="12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3" y="17"/>
                  </a:lnTo>
                  <a:lnTo>
                    <a:pt x="1" y="21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32"/>
                  </a:lnTo>
                  <a:lnTo>
                    <a:pt x="3" y="38"/>
                  </a:lnTo>
                  <a:lnTo>
                    <a:pt x="5" y="43"/>
                  </a:lnTo>
                  <a:lnTo>
                    <a:pt x="8" y="47"/>
                  </a:lnTo>
                  <a:lnTo>
                    <a:pt x="12" y="50"/>
                  </a:lnTo>
                  <a:lnTo>
                    <a:pt x="17" y="52"/>
                  </a:lnTo>
                  <a:lnTo>
                    <a:pt x="21" y="54"/>
                  </a:lnTo>
                  <a:lnTo>
                    <a:pt x="28" y="55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217">
              <a:extLst>
                <a:ext uri="{FF2B5EF4-FFF2-40B4-BE49-F238E27FC236}">
                  <a16:creationId xmlns:a16="http://schemas.microsoft.com/office/drawing/2014/main" xmlns="" id="{32C3C715-6CB0-497A-9431-AFBB1068A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7263" y="5207000"/>
              <a:ext cx="125413" cy="174625"/>
            </a:xfrm>
            <a:custGeom>
              <a:avLst/>
              <a:gdLst>
                <a:gd name="T0" fmla="*/ 95 w 157"/>
                <a:gd name="T1" fmla="*/ 187 h 221"/>
                <a:gd name="T2" fmla="*/ 95 w 157"/>
                <a:gd name="T3" fmla="*/ 18 h 221"/>
                <a:gd name="T4" fmla="*/ 95 w 157"/>
                <a:gd name="T5" fmla="*/ 18 h 221"/>
                <a:gd name="T6" fmla="*/ 94 w 157"/>
                <a:gd name="T7" fmla="*/ 11 h 221"/>
                <a:gd name="T8" fmla="*/ 90 w 157"/>
                <a:gd name="T9" fmla="*/ 6 h 221"/>
                <a:gd name="T10" fmla="*/ 84 w 157"/>
                <a:gd name="T11" fmla="*/ 2 h 221"/>
                <a:gd name="T12" fmla="*/ 79 w 157"/>
                <a:gd name="T13" fmla="*/ 0 h 221"/>
                <a:gd name="T14" fmla="*/ 9 w 157"/>
                <a:gd name="T15" fmla="*/ 0 h 221"/>
                <a:gd name="T16" fmla="*/ 9 w 157"/>
                <a:gd name="T17" fmla="*/ 34 h 221"/>
                <a:gd name="T18" fmla="*/ 62 w 157"/>
                <a:gd name="T19" fmla="*/ 34 h 221"/>
                <a:gd name="T20" fmla="*/ 62 w 157"/>
                <a:gd name="T21" fmla="*/ 187 h 221"/>
                <a:gd name="T22" fmla="*/ 0 w 157"/>
                <a:gd name="T23" fmla="*/ 187 h 221"/>
                <a:gd name="T24" fmla="*/ 0 w 157"/>
                <a:gd name="T25" fmla="*/ 221 h 221"/>
                <a:gd name="T26" fmla="*/ 157 w 157"/>
                <a:gd name="T27" fmla="*/ 221 h 221"/>
                <a:gd name="T28" fmla="*/ 157 w 157"/>
                <a:gd name="T29" fmla="*/ 187 h 221"/>
                <a:gd name="T30" fmla="*/ 95 w 157"/>
                <a:gd name="T31" fmla="*/ 18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221">
                  <a:moveTo>
                    <a:pt x="95" y="187"/>
                  </a:moveTo>
                  <a:lnTo>
                    <a:pt x="95" y="18"/>
                  </a:lnTo>
                  <a:lnTo>
                    <a:pt x="95" y="18"/>
                  </a:lnTo>
                  <a:lnTo>
                    <a:pt x="94" y="11"/>
                  </a:lnTo>
                  <a:lnTo>
                    <a:pt x="90" y="6"/>
                  </a:lnTo>
                  <a:lnTo>
                    <a:pt x="84" y="2"/>
                  </a:lnTo>
                  <a:lnTo>
                    <a:pt x="79" y="0"/>
                  </a:lnTo>
                  <a:lnTo>
                    <a:pt x="9" y="0"/>
                  </a:lnTo>
                  <a:lnTo>
                    <a:pt x="9" y="34"/>
                  </a:lnTo>
                  <a:lnTo>
                    <a:pt x="62" y="34"/>
                  </a:lnTo>
                  <a:lnTo>
                    <a:pt x="62" y="187"/>
                  </a:lnTo>
                  <a:lnTo>
                    <a:pt x="0" y="187"/>
                  </a:lnTo>
                  <a:lnTo>
                    <a:pt x="0" y="221"/>
                  </a:lnTo>
                  <a:lnTo>
                    <a:pt x="157" y="221"/>
                  </a:lnTo>
                  <a:lnTo>
                    <a:pt x="157" y="187"/>
                  </a:lnTo>
                  <a:lnTo>
                    <a:pt x="95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3B0A461-6598-4F07-87D0-9D4548628908}"/>
              </a:ext>
            </a:extLst>
          </p:cNvPr>
          <p:cNvSpPr txBox="1"/>
          <p:nvPr/>
        </p:nvSpPr>
        <p:spPr>
          <a:xfrm>
            <a:off x="1511458" y="4468551"/>
            <a:ext cx="5599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IRIS guide to registration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Section 4 (Organisation registration in OMS)</a:t>
            </a:r>
          </a:p>
        </p:txBody>
      </p:sp>
      <p:sp>
        <p:nvSpPr>
          <p:cNvPr id="22" name="Rectangle 21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xmlns="" id="{2749AB0C-9797-41B4-8C8C-C2CCA57270F5}"/>
              </a:ext>
            </a:extLst>
          </p:cNvPr>
          <p:cNvSpPr/>
          <p:nvPr/>
        </p:nvSpPr>
        <p:spPr>
          <a:xfrm>
            <a:off x="92116" y="4337050"/>
            <a:ext cx="1188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Click here to go back</a:t>
            </a: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5" name="Rectangle 24">
            <a:hlinkClick r:id="rId8" action="ppaction://hlinksldjump"/>
            <a:extLst>
              <a:ext uri="{FF2B5EF4-FFF2-40B4-BE49-F238E27FC236}">
                <a16:creationId xmlns:a16="http://schemas.microsoft.com/office/drawing/2014/main" xmlns="" id="{797D02D7-7B65-4BFE-8020-C8DF7EACED2F}"/>
              </a:ext>
            </a:extLst>
          </p:cNvPr>
          <p:cNvSpPr/>
          <p:nvPr/>
        </p:nvSpPr>
        <p:spPr>
          <a:xfrm>
            <a:off x="7863884" y="4337050"/>
            <a:ext cx="1188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Click here if your organisation is registered</a:t>
            </a: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6" name="Rectangle 25">
            <a:hlinkClick r:id="rId9" action="ppaction://hlinksldjump"/>
            <a:extLst>
              <a:ext uri="{FF2B5EF4-FFF2-40B4-BE49-F238E27FC236}">
                <a16:creationId xmlns:a16="http://schemas.microsoft.com/office/drawing/2014/main" xmlns="" id="{31E1E27C-4415-4A7E-9AF6-051980DFAE8A}"/>
              </a:ext>
            </a:extLst>
          </p:cNvPr>
          <p:cNvSpPr/>
          <p:nvPr/>
        </p:nvSpPr>
        <p:spPr>
          <a:xfrm>
            <a:off x="6560309" y="4337050"/>
            <a:ext cx="1188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Click here to register/update organisation</a:t>
            </a: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487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/>
          <p:cNvSpPr/>
          <p:nvPr/>
        </p:nvSpPr>
        <p:spPr>
          <a:xfrm flipH="1">
            <a:off x="4334511" y="1873688"/>
            <a:ext cx="322655" cy="30203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0" name="Rectangle 16"/>
          <p:cNvSpPr/>
          <p:nvPr/>
        </p:nvSpPr>
        <p:spPr>
          <a:xfrm rot="18900000" flipH="1">
            <a:off x="4373615" y="2662692"/>
            <a:ext cx="244448" cy="4382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1" name="Parallelogram 15"/>
          <p:cNvSpPr/>
          <p:nvPr/>
        </p:nvSpPr>
        <p:spPr>
          <a:xfrm rot="5400000" flipH="1">
            <a:off x="4822519" y="975591"/>
            <a:ext cx="354753" cy="384007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2" name="Round Same Side Corner Rectangle 6"/>
          <p:cNvSpPr>
            <a:spLocks noChangeAspect="1"/>
          </p:cNvSpPr>
          <p:nvPr/>
        </p:nvSpPr>
        <p:spPr>
          <a:xfrm rot="18900000" flipH="1">
            <a:off x="4945173" y="3519541"/>
            <a:ext cx="109444" cy="438775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70014" y="905909"/>
            <a:ext cx="8173985" cy="31162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맑은 고딕"/>
                <a:cs typeface="Arial"/>
              </a:rPr>
              <a:t>Login to the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맑은 고딕"/>
                <a:cs typeface="Arial"/>
                <a:hlinkClick r:id="rId3"/>
              </a:rPr>
              <a:t>EMA Account Management Portal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맑은 고딕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altLang="ko-K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맑은 고딕"/>
                <a:cs typeface="Arial"/>
              </a:rPr>
              <a:t>Request  necessary role and affiliation</a:t>
            </a:r>
            <a:endParaRPr lang="en-GB" altLang="ko-KR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맑은 고딕"/>
              <a:cs typeface="Arial"/>
            </a:endParaRPr>
          </a:p>
          <a:p>
            <a:pPr marL="719455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As a first step ensure that at least one person in the organisation you are affiliating with already has an “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IRIS Industry User Admin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” role, as this person will approve your user access requests (not EMA)</a:t>
            </a:r>
            <a:endParaRPr lang="en-GB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Calibri"/>
            </a:endParaRPr>
          </a:p>
          <a:p>
            <a:pPr marL="719455" lvl="1" indent="-171450" algn="l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Only the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first request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 for the “User Admin” role  is evaluated and granted by EMA.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lt"/>
                <a:cs typeface="Calibri"/>
              </a:rPr>
              <a:t> For this</a:t>
            </a:r>
            <a:r>
              <a:rPr lang="en-GB" sz="1400" dirty="0">
                <a:latin typeface="Calibri"/>
                <a:ea typeface="+mn-lt"/>
                <a:cs typeface="Calibri"/>
              </a:rPr>
              <a:t>,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lt"/>
                <a:cs typeface="Calibri"/>
              </a:rPr>
              <a:t> </a:t>
            </a:r>
            <a:r>
              <a:rPr lang="en-GB" sz="1400" dirty="0">
                <a:latin typeface="Calibri"/>
                <a:ea typeface="+mn-lt"/>
                <a:cs typeface="Calibri"/>
              </a:rPr>
              <a:t>request the “User Admin” role in </a:t>
            </a:r>
            <a:r>
              <a:rPr lang="en-GB" sz="1400" dirty="0">
                <a:latin typeface="Calibri"/>
                <a:ea typeface="+mn-lt"/>
                <a:cs typeface="Calibri"/>
                <a:hlinkClick r:id="rId4"/>
              </a:rPr>
              <a:t>EMA Account Management portal</a:t>
            </a:r>
            <a:r>
              <a:rPr lang="en-GB" sz="1400" dirty="0">
                <a:latin typeface="Calibri"/>
                <a:ea typeface="+mn-lt"/>
                <a:cs typeface="Calibri"/>
              </a:rPr>
              <a:t> 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lt"/>
                <a:cs typeface="Calibri"/>
              </a:rPr>
              <a:t>and attach the required documentation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 </a:t>
            </a:r>
            <a:endParaRPr lang="en-GB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Calibri"/>
            </a:endParaRPr>
          </a:p>
          <a:p>
            <a:pPr marL="719455" lvl="1" indent="-171450" algn="l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To create, submit, edit and withdraw an application, you need a "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Manager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" role.</a:t>
            </a:r>
            <a:r>
              <a:rPr lang="en-GB" sz="1400" dirty="0">
                <a:latin typeface="Calibri"/>
                <a:cs typeface="Calibri"/>
              </a:rPr>
              <a:t> 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 The "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Contributor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" role only allows editing an existing application</a:t>
            </a:r>
            <a:endParaRPr lang="en-GB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Calibri"/>
            </a:endParaRPr>
          </a:p>
          <a:p>
            <a:pPr marL="719455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lt"/>
                <a:cs typeface="Calibri"/>
              </a:rPr>
              <a:t>One person can hold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lt"/>
                <a:cs typeface="Calibri"/>
              </a:rPr>
              <a:t>both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lt"/>
                <a:cs typeface="Calibri"/>
              </a:rPr>
              <a:t> “User Admin” and “Manager” roles</a:t>
            </a:r>
            <a:endParaRPr lang="en-GB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lt"/>
              <a:cs typeface="Calibri"/>
            </a:endParaRPr>
          </a:p>
          <a:p>
            <a:pPr marL="719455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lt"/>
                <a:cs typeface="Calibri"/>
              </a:rPr>
              <a:t>“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lt"/>
                <a:cs typeface="Calibri"/>
              </a:rPr>
              <a:t>IRIS Individual User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lt"/>
                <a:cs typeface="Calibri"/>
              </a:rPr>
              <a:t>” role allows to create and submit applications as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an individua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 (not on behalf of an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organisation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). The system approves this role automatically</a:t>
            </a:r>
            <a:endParaRPr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맑은 고딕"/>
                <a:cs typeface="Arial"/>
              </a:rPr>
              <a:t>Receive notification confirming role approval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맑은 고딕" panose="020B0503020000020004" pitchFamily="34" charset="-127"/>
              <a:cs typeface="Arial" pitchFamily="34" charset="0"/>
            </a:endParaRPr>
          </a:p>
        </p:txBody>
      </p:sp>
      <p:pic>
        <p:nvPicPr>
          <p:cNvPr id="10" name="Picture 9" descr="A close up of graphics&#10;&#10;Description automatically generated">
            <a:extLst>
              <a:ext uri="{FF2B5EF4-FFF2-40B4-BE49-F238E27FC236}">
                <a16:creationId xmlns:a16="http://schemas.microsoft.com/office/drawing/2014/main" xmlns="" id="{0DA5F6A7-1242-4087-BEF9-9461C10708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3585"/>
            <a:ext cx="1602486" cy="17351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DF9DA9A-F096-4394-A647-9B1170E4A49A}"/>
              </a:ext>
            </a:extLst>
          </p:cNvPr>
          <p:cNvSpPr txBox="1"/>
          <p:nvPr/>
        </p:nvSpPr>
        <p:spPr>
          <a:xfrm>
            <a:off x="1511458" y="4468551"/>
            <a:ext cx="4976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IRIS guide to registration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Section 5 (Access to IRIS)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080C20F-DE62-4B88-991D-B46406C28616}"/>
              </a:ext>
            </a:extLst>
          </p:cNvPr>
          <p:cNvGrpSpPr>
            <a:grpSpLocks noChangeAspect="1"/>
          </p:cNvGrpSpPr>
          <p:nvPr/>
        </p:nvGrpSpPr>
        <p:grpSpPr>
          <a:xfrm>
            <a:off x="1395691" y="4525464"/>
            <a:ext cx="180734" cy="180734"/>
            <a:chOff x="5835651" y="5011738"/>
            <a:chExt cx="522288" cy="522288"/>
          </a:xfrm>
        </p:grpSpPr>
        <p:sp>
          <p:nvSpPr>
            <p:cNvPr id="18" name="Freeform 54">
              <a:extLst>
                <a:ext uri="{FF2B5EF4-FFF2-40B4-BE49-F238E27FC236}">
                  <a16:creationId xmlns:a16="http://schemas.microsoft.com/office/drawing/2014/main" xmlns="" id="{3F824A24-4016-41D7-865E-06341A2A32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35651" y="5011738"/>
              <a:ext cx="522288" cy="522288"/>
            </a:xfrm>
            <a:custGeom>
              <a:avLst/>
              <a:gdLst>
                <a:gd name="T0" fmla="*/ 312 w 657"/>
                <a:gd name="T1" fmla="*/ 657 h 659"/>
                <a:gd name="T2" fmla="*/ 262 w 657"/>
                <a:gd name="T3" fmla="*/ 652 h 659"/>
                <a:gd name="T4" fmla="*/ 200 w 657"/>
                <a:gd name="T5" fmla="*/ 632 h 659"/>
                <a:gd name="T6" fmla="*/ 119 w 657"/>
                <a:gd name="T7" fmla="*/ 583 h 659"/>
                <a:gd name="T8" fmla="*/ 56 w 657"/>
                <a:gd name="T9" fmla="*/ 514 h 659"/>
                <a:gd name="T10" fmla="*/ 15 w 657"/>
                <a:gd name="T11" fmla="*/ 426 h 659"/>
                <a:gd name="T12" fmla="*/ 4 w 657"/>
                <a:gd name="T13" fmla="*/ 379 h 659"/>
                <a:gd name="T14" fmla="*/ 0 w 657"/>
                <a:gd name="T15" fmla="*/ 330 h 659"/>
                <a:gd name="T16" fmla="*/ 1 w 657"/>
                <a:gd name="T17" fmla="*/ 296 h 659"/>
                <a:gd name="T18" fmla="*/ 9 w 657"/>
                <a:gd name="T19" fmla="*/ 248 h 659"/>
                <a:gd name="T20" fmla="*/ 39 w 657"/>
                <a:gd name="T21" fmla="*/ 172 h 659"/>
                <a:gd name="T22" fmla="*/ 97 w 657"/>
                <a:gd name="T23" fmla="*/ 97 h 659"/>
                <a:gd name="T24" fmla="*/ 172 w 657"/>
                <a:gd name="T25" fmla="*/ 41 h 659"/>
                <a:gd name="T26" fmla="*/ 246 w 657"/>
                <a:gd name="T27" fmla="*/ 11 h 659"/>
                <a:gd name="T28" fmla="*/ 295 w 657"/>
                <a:gd name="T29" fmla="*/ 2 h 659"/>
                <a:gd name="T30" fmla="*/ 329 w 657"/>
                <a:gd name="T31" fmla="*/ 0 h 659"/>
                <a:gd name="T32" fmla="*/ 379 w 657"/>
                <a:gd name="T33" fmla="*/ 4 h 659"/>
                <a:gd name="T34" fmla="*/ 426 w 657"/>
                <a:gd name="T35" fmla="*/ 15 h 659"/>
                <a:gd name="T36" fmla="*/ 512 w 657"/>
                <a:gd name="T37" fmla="*/ 57 h 659"/>
                <a:gd name="T38" fmla="*/ 582 w 657"/>
                <a:gd name="T39" fmla="*/ 120 h 659"/>
                <a:gd name="T40" fmla="*/ 631 w 657"/>
                <a:gd name="T41" fmla="*/ 202 h 659"/>
                <a:gd name="T42" fmla="*/ 650 w 657"/>
                <a:gd name="T43" fmla="*/ 262 h 659"/>
                <a:gd name="T44" fmla="*/ 657 w 657"/>
                <a:gd name="T45" fmla="*/ 312 h 659"/>
                <a:gd name="T46" fmla="*/ 657 w 657"/>
                <a:gd name="T47" fmla="*/ 346 h 659"/>
                <a:gd name="T48" fmla="*/ 650 w 657"/>
                <a:gd name="T49" fmla="*/ 395 h 659"/>
                <a:gd name="T50" fmla="*/ 631 w 657"/>
                <a:gd name="T51" fmla="*/ 457 h 659"/>
                <a:gd name="T52" fmla="*/ 582 w 657"/>
                <a:gd name="T53" fmla="*/ 538 h 659"/>
                <a:gd name="T54" fmla="*/ 512 w 657"/>
                <a:gd name="T55" fmla="*/ 602 h 659"/>
                <a:gd name="T56" fmla="*/ 426 w 657"/>
                <a:gd name="T57" fmla="*/ 644 h 659"/>
                <a:gd name="T58" fmla="*/ 379 w 657"/>
                <a:gd name="T59" fmla="*/ 655 h 659"/>
                <a:gd name="T60" fmla="*/ 329 w 657"/>
                <a:gd name="T61" fmla="*/ 659 h 659"/>
                <a:gd name="T62" fmla="*/ 329 w 657"/>
                <a:gd name="T63" fmla="*/ 38 h 659"/>
                <a:gd name="T64" fmla="*/ 242 w 657"/>
                <a:gd name="T65" fmla="*/ 51 h 659"/>
                <a:gd name="T66" fmla="*/ 165 w 657"/>
                <a:gd name="T67" fmla="*/ 88 h 659"/>
                <a:gd name="T68" fmla="*/ 103 w 657"/>
                <a:gd name="T69" fmla="*/ 144 h 659"/>
                <a:gd name="T70" fmla="*/ 60 w 657"/>
                <a:gd name="T71" fmla="*/ 215 h 659"/>
                <a:gd name="T72" fmla="*/ 39 w 657"/>
                <a:gd name="T73" fmla="*/ 300 h 659"/>
                <a:gd name="T74" fmla="*/ 39 w 657"/>
                <a:gd name="T75" fmla="*/ 359 h 659"/>
                <a:gd name="T76" fmla="*/ 60 w 657"/>
                <a:gd name="T77" fmla="*/ 442 h 659"/>
                <a:gd name="T78" fmla="*/ 103 w 657"/>
                <a:gd name="T79" fmla="*/ 515 h 659"/>
                <a:gd name="T80" fmla="*/ 165 w 657"/>
                <a:gd name="T81" fmla="*/ 570 h 659"/>
                <a:gd name="T82" fmla="*/ 242 w 657"/>
                <a:gd name="T83" fmla="*/ 608 h 659"/>
                <a:gd name="T84" fmla="*/ 329 w 657"/>
                <a:gd name="T85" fmla="*/ 621 h 659"/>
                <a:gd name="T86" fmla="*/ 387 w 657"/>
                <a:gd name="T87" fmla="*/ 614 h 659"/>
                <a:gd name="T88" fmla="*/ 467 w 657"/>
                <a:gd name="T89" fmla="*/ 585 h 659"/>
                <a:gd name="T90" fmla="*/ 535 w 657"/>
                <a:gd name="T91" fmla="*/ 535 h 659"/>
                <a:gd name="T92" fmla="*/ 584 w 657"/>
                <a:gd name="T93" fmla="*/ 468 h 659"/>
                <a:gd name="T94" fmla="*/ 614 w 657"/>
                <a:gd name="T95" fmla="*/ 387 h 659"/>
                <a:gd name="T96" fmla="*/ 619 w 657"/>
                <a:gd name="T97" fmla="*/ 330 h 659"/>
                <a:gd name="T98" fmla="*/ 607 w 657"/>
                <a:gd name="T99" fmla="*/ 242 h 659"/>
                <a:gd name="T100" fmla="*/ 569 w 657"/>
                <a:gd name="T101" fmla="*/ 167 h 659"/>
                <a:gd name="T102" fmla="*/ 513 w 657"/>
                <a:gd name="T103" fmla="*/ 105 h 659"/>
                <a:gd name="T104" fmla="*/ 442 w 657"/>
                <a:gd name="T105" fmla="*/ 61 h 659"/>
                <a:gd name="T106" fmla="*/ 359 w 657"/>
                <a:gd name="T107" fmla="*/ 39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7" h="659">
                  <a:moveTo>
                    <a:pt x="329" y="659"/>
                  </a:moveTo>
                  <a:lnTo>
                    <a:pt x="329" y="659"/>
                  </a:lnTo>
                  <a:lnTo>
                    <a:pt x="312" y="657"/>
                  </a:lnTo>
                  <a:lnTo>
                    <a:pt x="295" y="656"/>
                  </a:lnTo>
                  <a:lnTo>
                    <a:pt x="278" y="655"/>
                  </a:lnTo>
                  <a:lnTo>
                    <a:pt x="262" y="652"/>
                  </a:lnTo>
                  <a:lnTo>
                    <a:pt x="246" y="648"/>
                  </a:lnTo>
                  <a:lnTo>
                    <a:pt x="231" y="644"/>
                  </a:lnTo>
                  <a:lnTo>
                    <a:pt x="200" y="632"/>
                  </a:lnTo>
                  <a:lnTo>
                    <a:pt x="172" y="618"/>
                  </a:lnTo>
                  <a:lnTo>
                    <a:pt x="145" y="602"/>
                  </a:lnTo>
                  <a:lnTo>
                    <a:pt x="119" y="583"/>
                  </a:lnTo>
                  <a:lnTo>
                    <a:pt x="97" y="562"/>
                  </a:lnTo>
                  <a:lnTo>
                    <a:pt x="75" y="538"/>
                  </a:lnTo>
                  <a:lnTo>
                    <a:pt x="56" y="514"/>
                  </a:lnTo>
                  <a:lnTo>
                    <a:pt x="39" y="485"/>
                  </a:lnTo>
                  <a:lnTo>
                    <a:pt x="25" y="457"/>
                  </a:lnTo>
                  <a:lnTo>
                    <a:pt x="15" y="426"/>
                  </a:lnTo>
                  <a:lnTo>
                    <a:pt x="9" y="411"/>
                  </a:lnTo>
                  <a:lnTo>
                    <a:pt x="7" y="395"/>
                  </a:lnTo>
                  <a:lnTo>
                    <a:pt x="4" y="379"/>
                  </a:lnTo>
                  <a:lnTo>
                    <a:pt x="1" y="363"/>
                  </a:lnTo>
                  <a:lnTo>
                    <a:pt x="0" y="346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0" y="312"/>
                  </a:lnTo>
                  <a:lnTo>
                    <a:pt x="1" y="296"/>
                  </a:lnTo>
                  <a:lnTo>
                    <a:pt x="4" y="280"/>
                  </a:lnTo>
                  <a:lnTo>
                    <a:pt x="7" y="262"/>
                  </a:lnTo>
                  <a:lnTo>
                    <a:pt x="9" y="248"/>
                  </a:lnTo>
                  <a:lnTo>
                    <a:pt x="15" y="231"/>
                  </a:lnTo>
                  <a:lnTo>
                    <a:pt x="25" y="202"/>
                  </a:lnTo>
                  <a:lnTo>
                    <a:pt x="39" y="172"/>
                  </a:lnTo>
                  <a:lnTo>
                    <a:pt x="56" y="145"/>
                  </a:lnTo>
                  <a:lnTo>
                    <a:pt x="75" y="120"/>
                  </a:lnTo>
                  <a:lnTo>
                    <a:pt x="97" y="97"/>
                  </a:lnTo>
                  <a:lnTo>
                    <a:pt x="119" y="76"/>
                  </a:lnTo>
                  <a:lnTo>
                    <a:pt x="145" y="57"/>
                  </a:lnTo>
                  <a:lnTo>
                    <a:pt x="172" y="41"/>
                  </a:lnTo>
                  <a:lnTo>
                    <a:pt x="200" y="26"/>
                  </a:lnTo>
                  <a:lnTo>
                    <a:pt x="231" y="15"/>
                  </a:lnTo>
                  <a:lnTo>
                    <a:pt x="246" y="11"/>
                  </a:lnTo>
                  <a:lnTo>
                    <a:pt x="262" y="7"/>
                  </a:lnTo>
                  <a:lnTo>
                    <a:pt x="278" y="4"/>
                  </a:lnTo>
                  <a:lnTo>
                    <a:pt x="295" y="2"/>
                  </a:lnTo>
                  <a:lnTo>
                    <a:pt x="312" y="0"/>
                  </a:lnTo>
                  <a:lnTo>
                    <a:pt x="329" y="0"/>
                  </a:lnTo>
                  <a:lnTo>
                    <a:pt x="329" y="0"/>
                  </a:lnTo>
                  <a:lnTo>
                    <a:pt x="345" y="0"/>
                  </a:lnTo>
                  <a:lnTo>
                    <a:pt x="363" y="2"/>
                  </a:lnTo>
                  <a:lnTo>
                    <a:pt x="379" y="4"/>
                  </a:lnTo>
                  <a:lnTo>
                    <a:pt x="395" y="7"/>
                  </a:lnTo>
                  <a:lnTo>
                    <a:pt x="411" y="11"/>
                  </a:lnTo>
                  <a:lnTo>
                    <a:pt x="426" y="15"/>
                  </a:lnTo>
                  <a:lnTo>
                    <a:pt x="457" y="26"/>
                  </a:lnTo>
                  <a:lnTo>
                    <a:pt x="485" y="41"/>
                  </a:lnTo>
                  <a:lnTo>
                    <a:pt x="512" y="57"/>
                  </a:lnTo>
                  <a:lnTo>
                    <a:pt x="537" y="76"/>
                  </a:lnTo>
                  <a:lnTo>
                    <a:pt x="561" y="97"/>
                  </a:lnTo>
                  <a:lnTo>
                    <a:pt x="582" y="120"/>
                  </a:lnTo>
                  <a:lnTo>
                    <a:pt x="600" y="145"/>
                  </a:lnTo>
                  <a:lnTo>
                    <a:pt x="618" y="172"/>
                  </a:lnTo>
                  <a:lnTo>
                    <a:pt x="631" y="202"/>
                  </a:lnTo>
                  <a:lnTo>
                    <a:pt x="642" y="231"/>
                  </a:lnTo>
                  <a:lnTo>
                    <a:pt x="647" y="248"/>
                  </a:lnTo>
                  <a:lnTo>
                    <a:pt x="650" y="262"/>
                  </a:lnTo>
                  <a:lnTo>
                    <a:pt x="653" y="280"/>
                  </a:lnTo>
                  <a:lnTo>
                    <a:pt x="655" y="296"/>
                  </a:lnTo>
                  <a:lnTo>
                    <a:pt x="657" y="312"/>
                  </a:lnTo>
                  <a:lnTo>
                    <a:pt x="657" y="330"/>
                  </a:lnTo>
                  <a:lnTo>
                    <a:pt x="657" y="330"/>
                  </a:lnTo>
                  <a:lnTo>
                    <a:pt x="657" y="346"/>
                  </a:lnTo>
                  <a:lnTo>
                    <a:pt x="655" y="363"/>
                  </a:lnTo>
                  <a:lnTo>
                    <a:pt x="653" y="379"/>
                  </a:lnTo>
                  <a:lnTo>
                    <a:pt x="650" y="395"/>
                  </a:lnTo>
                  <a:lnTo>
                    <a:pt x="647" y="411"/>
                  </a:lnTo>
                  <a:lnTo>
                    <a:pt x="642" y="426"/>
                  </a:lnTo>
                  <a:lnTo>
                    <a:pt x="631" y="457"/>
                  </a:lnTo>
                  <a:lnTo>
                    <a:pt x="618" y="485"/>
                  </a:lnTo>
                  <a:lnTo>
                    <a:pt x="600" y="514"/>
                  </a:lnTo>
                  <a:lnTo>
                    <a:pt x="582" y="538"/>
                  </a:lnTo>
                  <a:lnTo>
                    <a:pt x="561" y="562"/>
                  </a:lnTo>
                  <a:lnTo>
                    <a:pt x="537" y="583"/>
                  </a:lnTo>
                  <a:lnTo>
                    <a:pt x="512" y="602"/>
                  </a:lnTo>
                  <a:lnTo>
                    <a:pt x="485" y="618"/>
                  </a:lnTo>
                  <a:lnTo>
                    <a:pt x="457" y="632"/>
                  </a:lnTo>
                  <a:lnTo>
                    <a:pt x="426" y="644"/>
                  </a:lnTo>
                  <a:lnTo>
                    <a:pt x="411" y="648"/>
                  </a:lnTo>
                  <a:lnTo>
                    <a:pt x="395" y="652"/>
                  </a:lnTo>
                  <a:lnTo>
                    <a:pt x="379" y="655"/>
                  </a:lnTo>
                  <a:lnTo>
                    <a:pt x="363" y="656"/>
                  </a:lnTo>
                  <a:lnTo>
                    <a:pt x="345" y="657"/>
                  </a:lnTo>
                  <a:lnTo>
                    <a:pt x="329" y="659"/>
                  </a:lnTo>
                  <a:lnTo>
                    <a:pt x="329" y="659"/>
                  </a:lnTo>
                  <a:close/>
                  <a:moveTo>
                    <a:pt x="329" y="38"/>
                  </a:moveTo>
                  <a:lnTo>
                    <a:pt x="329" y="38"/>
                  </a:lnTo>
                  <a:lnTo>
                    <a:pt x="298" y="39"/>
                  </a:lnTo>
                  <a:lnTo>
                    <a:pt x="270" y="43"/>
                  </a:lnTo>
                  <a:lnTo>
                    <a:pt x="242" y="51"/>
                  </a:lnTo>
                  <a:lnTo>
                    <a:pt x="215" y="61"/>
                  </a:lnTo>
                  <a:lnTo>
                    <a:pt x="189" y="73"/>
                  </a:lnTo>
                  <a:lnTo>
                    <a:pt x="165" y="88"/>
                  </a:lnTo>
                  <a:lnTo>
                    <a:pt x="144" y="105"/>
                  </a:lnTo>
                  <a:lnTo>
                    <a:pt x="122" y="124"/>
                  </a:lnTo>
                  <a:lnTo>
                    <a:pt x="103" y="144"/>
                  </a:lnTo>
                  <a:lnTo>
                    <a:pt x="87" y="167"/>
                  </a:lnTo>
                  <a:lnTo>
                    <a:pt x="72" y="191"/>
                  </a:lnTo>
                  <a:lnTo>
                    <a:pt x="60" y="215"/>
                  </a:lnTo>
                  <a:lnTo>
                    <a:pt x="51" y="242"/>
                  </a:lnTo>
                  <a:lnTo>
                    <a:pt x="43" y="270"/>
                  </a:lnTo>
                  <a:lnTo>
                    <a:pt x="39" y="300"/>
                  </a:lnTo>
                  <a:lnTo>
                    <a:pt x="38" y="330"/>
                  </a:lnTo>
                  <a:lnTo>
                    <a:pt x="38" y="330"/>
                  </a:lnTo>
                  <a:lnTo>
                    <a:pt x="39" y="359"/>
                  </a:lnTo>
                  <a:lnTo>
                    <a:pt x="43" y="387"/>
                  </a:lnTo>
                  <a:lnTo>
                    <a:pt x="51" y="415"/>
                  </a:lnTo>
                  <a:lnTo>
                    <a:pt x="60" y="442"/>
                  </a:lnTo>
                  <a:lnTo>
                    <a:pt x="72" y="468"/>
                  </a:lnTo>
                  <a:lnTo>
                    <a:pt x="87" y="492"/>
                  </a:lnTo>
                  <a:lnTo>
                    <a:pt x="103" y="515"/>
                  </a:lnTo>
                  <a:lnTo>
                    <a:pt x="122" y="535"/>
                  </a:lnTo>
                  <a:lnTo>
                    <a:pt x="144" y="554"/>
                  </a:lnTo>
                  <a:lnTo>
                    <a:pt x="165" y="570"/>
                  </a:lnTo>
                  <a:lnTo>
                    <a:pt x="189" y="585"/>
                  </a:lnTo>
                  <a:lnTo>
                    <a:pt x="215" y="597"/>
                  </a:lnTo>
                  <a:lnTo>
                    <a:pt x="242" y="608"/>
                  </a:lnTo>
                  <a:lnTo>
                    <a:pt x="270" y="614"/>
                  </a:lnTo>
                  <a:lnTo>
                    <a:pt x="298" y="618"/>
                  </a:lnTo>
                  <a:lnTo>
                    <a:pt x="329" y="621"/>
                  </a:lnTo>
                  <a:lnTo>
                    <a:pt x="329" y="621"/>
                  </a:lnTo>
                  <a:lnTo>
                    <a:pt x="359" y="618"/>
                  </a:lnTo>
                  <a:lnTo>
                    <a:pt x="387" y="614"/>
                  </a:lnTo>
                  <a:lnTo>
                    <a:pt x="415" y="608"/>
                  </a:lnTo>
                  <a:lnTo>
                    <a:pt x="442" y="597"/>
                  </a:lnTo>
                  <a:lnTo>
                    <a:pt x="467" y="585"/>
                  </a:lnTo>
                  <a:lnTo>
                    <a:pt x="492" y="570"/>
                  </a:lnTo>
                  <a:lnTo>
                    <a:pt x="513" y="554"/>
                  </a:lnTo>
                  <a:lnTo>
                    <a:pt x="535" y="535"/>
                  </a:lnTo>
                  <a:lnTo>
                    <a:pt x="553" y="515"/>
                  </a:lnTo>
                  <a:lnTo>
                    <a:pt x="569" y="492"/>
                  </a:lnTo>
                  <a:lnTo>
                    <a:pt x="584" y="468"/>
                  </a:lnTo>
                  <a:lnTo>
                    <a:pt x="596" y="442"/>
                  </a:lnTo>
                  <a:lnTo>
                    <a:pt x="607" y="415"/>
                  </a:lnTo>
                  <a:lnTo>
                    <a:pt x="614" y="387"/>
                  </a:lnTo>
                  <a:lnTo>
                    <a:pt x="618" y="359"/>
                  </a:lnTo>
                  <a:lnTo>
                    <a:pt x="619" y="330"/>
                  </a:lnTo>
                  <a:lnTo>
                    <a:pt x="619" y="330"/>
                  </a:lnTo>
                  <a:lnTo>
                    <a:pt x="618" y="300"/>
                  </a:lnTo>
                  <a:lnTo>
                    <a:pt x="614" y="270"/>
                  </a:lnTo>
                  <a:lnTo>
                    <a:pt x="607" y="242"/>
                  </a:lnTo>
                  <a:lnTo>
                    <a:pt x="596" y="215"/>
                  </a:lnTo>
                  <a:lnTo>
                    <a:pt x="584" y="191"/>
                  </a:lnTo>
                  <a:lnTo>
                    <a:pt x="569" y="167"/>
                  </a:lnTo>
                  <a:lnTo>
                    <a:pt x="553" y="144"/>
                  </a:lnTo>
                  <a:lnTo>
                    <a:pt x="535" y="124"/>
                  </a:lnTo>
                  <a:lnTo>
                    <a:pt x="513" y="105"/>
                  </a:lnTo>
                  <a:lnTo>
                    <a:pt x="492" y="88"/>
                  </a:lnTo>
                  <a:lnTo>
                    <a:pt x="467" y="73"/>
                  </a:lnTo>
                  <a:lnTo>
                    <a:pt x="442" y="61"/>
                  </a:lnTo>
                  <a:lnTo>
                    <a:pt x="415" y="51"/>
                  </a:lnTo>
                  <a:lnTo>
                    <a:pt x="387" y="43"/>
                  </a:lnTo>
                  <a:lnTo>
                    <a:pt x="359" y="39"/>
                  </a:lnTo>
                  <a:lnTo>
                    <a:pt x="329" y="38"/>
                  </a:lnTo>
                  <a:lnTo>
                    <a:pt x="329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16">
              <a:extLst>
                <a:ext uri="{FF2B5EF4-FFF2-40B4-BE49-F238E27FC236}">
                  <a16:creationId xmlns:a16="http://schemas.microsoft.com/office/drawing/2014/main" xmlns="" id="{0D30D6BE-F951-4E4A-ABD5-80589D17E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8538" y="5140325"/>
              <a:ext cx="42863" cy="44450"/>
            </a:xfrm>
            <a:custGeom>
              <a:avLst/>
              <a:gdLst>
                <a:gd name="T0" fmla="*/ 28 w 55"/>
                <a:gd name="T1" fmla="*/ 55 h 55"/>
                <a:gd name="T2" fmla="*/ 28 w 55"/>
                <a:gd name="T3" fmla="*/ 55 h 55"/>
                <a:gd name="T4" fmla="*/ 33 w 55"/>
                <a:gd name="T5" fmla="*/ 54 h 55"/>
                <a:gd name="T6" fmla="*/ 37 w 55"/>
                <a:gd name="T7" fmla="*/ 52 h 55"/>
                <a:gd name="T8" fmla="*/ 43 w 55"/>
                <a:gd name="T9" fmla="*/ 50 h 55"/>
                <a:gd name="T10" fmla="*/ 47 w 55"/>
                <a:gd name="T11" fmla="*/ 47 h 55"/>
                <a:gd name="T12" fmla="*/ 50 w 55"/>
                <a:gd name="T13" fmla="*/ 43 h 55"/>
                <a:gd name="T14" fmla="*/ 52 w 55"/>
                <a:gd name="T15" fmla="*/ 38 h 55"/>
                <a:gd name="T16" fmla="*/ 54 w 55"/>
                <a:gd name="T17" fmla="*/ 32 h 55"/>
                <a:gd name="T18" fmla="*/ 55 w 55"/>
                <a:gd name="T19" fmla="*/ 27 h 55"/>
                <a:gd name="T20" fmla="*/ 55 w 55"/>
                <a:gd name="T21" fmla="*/ 27 h 55"/>
                <a:gd name="T22" fmla="*/ 54 w 55"/>
                <a:gd name="T23" fmla="*/ 21 h 55"/>
                <a:gd name="T24" fmla="*/ 52 w 55"/>
                <a:gd name="T25" fmla="*/ 17 h 55"/>
                <a:gd name="T26" fmla="*/ 50 w 55"/>
                <a:gd name="T27" fmla="*/ 12 h 55"/>
                <a:gd name="T28" fmla="*/ 47 w 55"/>
                <a:gd name="T29" fmla="*/ 8 h 55"/>
                <a:gd name="T30" fmla="*/ 43 w 55"/>
                <a:gd name="T31" fmla="*/ 5 h 55"/>
                <a:gd name="T32" fmla="*/ 37 w 55"/>
                <a:gd name="T33" fmla="*/ 3 h 55"/>
                <a:gd name="T34" fmla="*/ 33 w 55"/>
                <a:gd name="T35" fmla="*/ 1 h 55"/>
                <a:gd name="T36" fmla="*/ 28 w 55"/>
                <a:gd name="T37" fmla="*/ 0 h 55"/>
                <a:gd name="T38" fmla="*/ 28 w 55"/>
                <a:gd name="T39" fmla="*/ 0 h 55"/>
                <a:gd name="T40" fmla="*/ 21 w 55"/>
                <a:gd name="T41" fmla="*/ 1 h 55"/>
                <a:gd name="T42" fmla="*/ 17 w 55"/>
                <a:gd name="T43" fmla="*/ 3 h 55"/>
                <a:gd name="T44" fmla="*/ 12 w 55"/>
                <a:gd name="T45" fmla="*/ 5 h 55"/>
                <a:gd name="T46" fmla="*/ 8 w 55"/>
                <a:gd name="T47" fmla="*/ 8 h 55"/>
                <a:gd name="T48" fmla="*/ 5 w 55"/>
                <a:gd name="T49" fmla="*/ 12 h 55"/>
                <a:gd name="T50" fmla="*/ 3 w 55"/>
                <a:gd name="T51" fmla="*/ 17 h 55"/>
                <a:gd name="T52" fmla="*/ 1 w 55"/>
                <a:gd name="T53" fmla="*/ 21 h 55"/>
                <a:gd name="T54" fmla="*/ 0 w 55"/>
                <a:gd name="T55" fmla="*/ 27 h 55"/>
                <a:gd name="T56" fmla="*/ 0 w 55"/>
                <a:gd name="T57" fmla="*/ 27 h 55"/>
                <a:gd name="T58" fmla="*/ 1 w 55"/>
                <a:gd name="T59" fmla="*/ 32 h 55"/>
                <a:gd name="T60" fmla="*/ 3 w 55"/>
                <a:gd name="T61" fmla="*/ 38 h 55"/>
                <a:gd name="T62" fmla="*/ 5 w 55"/>
                <a:gd name="T63" fmla="*/ 43 h 55"/>
                <a:gd name="T64" fmla="*/ 8 w 55"/>
                <a:gd name="T65" fmla="*/ 47 h 55"/>
                <a:gd name="T66" fmla="*/ 12 w 55"/>
                <a:gd name="T67" fmla="*/ 50 h 55"/>
                <a:gd name="T68" fmla="*/ 17 w 55"/>
                <a:gd name="T69" fmla="*/ 52 h 55"/>
                <a:gd name="T70" fmla="*/ 21 w 55"/>
                <a:gd name="T71" fmla="*/ 54 h 55"/>
                <a:gd name="T72" fmla="*/ 28 w 55"/>
                <a:gd name="T73" fmla="*/ 55 h 55"/>
                <a:gd name="T74" fmla="*/ 28 w 55"/>
                <a:gd name="T7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" h="55">
                  <a:moveTo>
                    <a:pt x="28" y="55"/>
                  </a:moveTo>
                  <a:lnTo>
                    <a:pt x="28" y="55"/>
                  </a:lnTo>
                  <a:lnTo>
                    <a:pt x="33" y="54"/>
                  </a:lnTo>
                  <a:lnTo>
                    <a:pt x="37" y="52"/>
                  </a:lnTo>
                  <a:lnTo>
                    <a:pt x="43" y="50"/>
                  </a:lnTo>
                  <a:lnTo>
                    <a:pt x="47" y="47"/>
                  </a:lnTo>
                  <a:lnTo>
                    <a:pt x="50" y="43"/>
                  </a:lnTo>
                  <a:lnTo>
                    <a:pt x="52" y="38"/>
                  </a:lnTo>
                  <a:lnTo>
                    <a:pt x="54" y="32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54" y="21"/>
                  </a:lnTo>
                  <a:lnTo>
                    <a:pt x="52" y="17"/>
                  </a:lnTo>
                  <a:lnTo>
                    <a:pt x="50" y="12"/>
                  </a:lnTo>
                  <a:lnTo>
                    <a:pt x="47" y="8"/>
                  </a:lnTo>
                  <a:lnTo>
                    <a:pt x="43" y="5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1" y="1"/>
                  </a:lnTo>
                  <a:lnTo>
                    <a:pt x="17" y="3"/>
                  </a:lnTo>
                  <a:lnTo>
                    <a:pt x="12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3" y="17"/>
                  </a:lnTo>
                  <a:lnTo>
                    <a:pt x="1" y="21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32"/>
                  </a:lnTo>
                  <a:lnTo>
                    <a:pt x="3" y="38"/>
                  </a:lnTo>
                  <a:lnTo>
                    <a:pt x="5" y="43"/>
                  </a:lnTo>
                  <a:lnTo>
                    <a:pt x="8" y="47"/>
                  </a:lnTo>
                  <a:lnTo>
                    <a:pt x="12" y="50"/>
                  </a:lnTo>
                  <a:lnTo>
                    <a:pt x="17" y="52"/>
                  </a:lnTo>
                  <a:lnTo>
                    <a:pt x="21" y="54"/>
                  </a:lnTo>
                  <a:lnTo>
                    <a:pt x="28" y="55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217">
              <a:extLst>
                <a:ext uri="{FF2B5EF4-FFF2-40B4-BE49-F238E27FC236}">
                  <a16:creationId xmlns:a16="http://schemas.microsoft.com/office/drawing/2014/main" xmlns="" id="{96CA0874-34F8-40A4-952C-143435547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7263" y="5207000"/>
              <a:ext cx="125413" cy="174625"/>
            </a:xfrm>
            <a:custGeom>
              <a:avLst/>
              <a:gdLst>
                <a:gd name="T0" fmla="*/ 95 w 157"/>
                <a:gd name="T1" fmla="*/ 187 h 221"/>
                <a:gd name="T2" fmla="*/ 95 w 157"/>
                <a:gd name="T3" fmla="*/ 18 h 221"/>
                <a:gd name="T4" fmla="*/ 95 w 157"/>
                <a:gd name="T5" fmla="*/ 18 h 221"/>
                <a:gd name="T6" fmla="*/ 94 w 157"/>
                <a:gd name="T7" fmla="*/ 11 h 221"/>
                <a:gd name="T8" fmla="*/ 90 w 157"/>
                <a:gd name="T9" fmla="*/ 6 h 221"/>
                <a:gd name="T10" fmla="*/ 84 w 157"/>
                <a:gd name="T11" fmla="*/ 2 h 221"/>
                <a:gd name="T12" fmla="*/ 79 w 157"/>
                <a:gd name="T13" fmla="*/ 0 h 221"/>
                <a:gd name="T14" fmla="*/ 9 w 157"/>
                <a:gd name="T15" fmla="*/ 0 h 221"/>
                <a:gd name="T16" fmla="*/ 9 w 157"/>
                <a:gd name="T17" fmla="*/ 34 h 221"/>
                <a:gd name="T18" fmla="*/ 62 w 157"/>
                <a:gd name="T19" fmla="*/ 34 h 221"/>
                <a:gd name="T20" fmla="*/ 62 w 157"/>
                <a:gd name="T21" fmla="*/ 187 h 221"/>
                <a:gd name="T22" fmla="*/ 0 w 157"/>
                <a:gd name="T23" fmla="*/ 187 h 221"/>
                <a:gd name="T24" fmla="*/ 0 w 157"/>
                <a:gd name="T25" fmla="*/ 221 h 221"/>
                <a:gd name="T26" fmla="*/ 157 w 157"/>
                <a:gd name="T27" fmla="*/ 221 h 221"/>
                <a:gd name="T28" fmla="*/ 157 w 157"/>
                <a:gd name="T29" fmla="*/ 187 h 221"/>
                <a:gd name="T30" fmla="*/ 95 w 157"/>
                <a:gd name="T31" fmla="*/ 18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221">
                  <a:moveTo>
                    <a:pt x="95" y="187"/>
                  </a:moveTo>
                  <a:lnTo>
                    <a:pt x="95" y="18"/>
                  </a:lnTo>
                  <a:lnTo>
                    <a:pt x="95" y="18"/>
                  </a:lnTo>
                  <a:lnTo>
                    <a:pt x="94" y="11"/>
                  </a:lnTo>
                  <a:lnTo>
                    <a:pt x="90" y="6"/>
                  </a:lnTo>
                  <a:lnTo>
                    <a:pt x="84" y="2"/>
                  </a:lnTo>
                  <a:lnTo>
                    <a:pt x="79" y="0"/>
                  </a:lnTo>
                  <a:lnTo>
                    <a:pt x="9" y="0"/>
                  </a:lnTo>
                  <a:lnTo>
                    <a:pt x="9" y="34"/>
                  </a:lnTo>
                  <a:lnTo>
                    <a:pt x="62" y="34"/>
                  </a:lnTo>
                  <a:lnTo>
                    <a:pt x="62" y="187"/>
                  </a:lnTo>
                  <a:lnTo>
                    <a:pt x="0" y="187"/>
                  </a:lnTo>
                  <a:lnTo>
                    <a:pt x="0" y="221"/>
                  </a:lnTo>
                  <a:lnTo>
                    <a:pt x="157" y="221"/>
                  </a:lnTo>
                  <a:lnTo>
                    <a:pt x="157" y="187"/>
                  </a:lnTo>
                  <a:lnTo>
                    <a:pt x="95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Rectangle 25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xmlns="" id="{05368747-0F3A-48BA-9DAC-2350D79B07CB}"/>
              </a:ext>
            </a:extLst>
          </p:cNvPr>
          <p:cNvSpPr/>
          <p:nvPr/>
        </p:nvSpPr>
        <p:spPr>
          <a:xfrm>
            <a:off x="92116" y="4337050"/>
            <a:ext cx="1188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Click here to go back</a:t>
            </a: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1" name="Rectangle 30">
            <a:hlinkClick r:id="rId8" action="ppaction://hlinksldjump"/>
            <a:extLst>
              <a:ext uri="{FF2B5EF4-FFF2-40B4-BE49-F238E27FC236}">
                <a16:creationId xmlns:a16="http://schemas.microsoft.com/office/drawing/2014/main" xmlns="" id="{2C3A15D5-87E0-49A0-A145-009C6A162C0A}"/>
              </a:ext>
            </a:extLst>
          </p:cNvPr>
          <p:cNvSpPr/>
          <p:nvPr/>
        </p:nvSpPr>
        <p:spPr>
          <a:xfrm>
            <a:off x="7863884" y="4337050"/>
            <a:ext cx="1188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Click here for the next step</a:t>
            </a: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2" name="Text Placeholder 1">
            <a:extLst>
              <a:ext uri="{FF2B5EF4-FFF2-40B4-BE49-F238E27FC236}">
                <a16:creationId xmlns:a16="http://schemas.microsoft.com/office/drawing/2014/main" xmlns="" id="{EF8BE775-3EE2-46FA-9FDA-E5F7EA46CBF8}"/>
              </a:ext>
            </a:extLst>
          </p:cNvPr>
          <p:cNvSpPr txBox="1">
            <a:spLocks/>
          </p:cNvSpPr>
          <p:nvPr/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Arial"/>
              </a:rPr>
              <a:t>User access request to IRIS</a:t>
            </a:r>
            <a:endParaRPr kumimoji="0" lang="ko-KR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034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/>
          <p:cNvSpPr/>
          <p:nvPr/>
        </p:nvSpPr>
        <p:spPr>
          <a:xfrm flipH="1">
            <a:off x="4334511" y="1873688"/>
            <a:ext cx="322655" cy="30203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0" name="Rectangle 16"/>
          <p:cNvSpPr/>
          <p:nvPr/>
        </p:nvSpPr>
        <p:spPr>
          <a:xfrm rot="18900000" flipH="1">
            <a:off x="4373615" y="2662692"/>
            <a:ext cx="244448" cy="4382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1" name="Parallelogram 15"/>
          <p:cNvSpPr/>
          <p:nvPr/>
        </p:nvSpPr>
        <p:spPr>
          <a:xfrm rot="5400000" flipH="1">
            <a:off x="4822519" y="975591"/>
            <a:ext cx="354753" cy="384007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2" name="Round Same Side Corner Rectangle 6"/>
          <p:cNvSpPr>
            <a:spLocks noChangeAspect="1"/>
          </p:cNvSpPr>
          <p:nvPr/>
        </p:nvSpPr>
        <p:spPr>
          <a:xfrm rot="18900000" flipH="1">
            <a:off x="4945173" y="3519541"/>
            <a:ext cx="109444" cy="438775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6" name="Rectangle 2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05368747-0F3A-48BA-9DAC-2350D79B07CB}"/>
              </a:ext>
            </a:extLst>
          </p:cNvPr>
          <p:cNvSpPr/>
          <p:nvPr/>
        </p:nvSpPr>
        <p:spPr>
          <a:xfrm>
            <a:off x="92116" y="4337050"/>
            <a:ext cx="1188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Click here to go back</a:t>
            </a: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2" name="Text Placeholder 1">
            <a:extLst>
              <a:ext uri="{FF2B5EF4-FFF2-40B4-BE49-F238E27FC236}">
                <a16:creationId xmlns:a16="http://schemas.microsoft.com/office/drawing/2014/main" xmlns="" id="{EF8BE775-3EE2-46FA-9FDA-E5F7EA46CBF8}"/>
              </a:ext>
            </a:extLst>
          </p:cNvPr>
          <p:cNvSpPr txBox="1">
            <a:spLocks/>
          </p:cNvSpPr>
          <p:nvPr/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rPr>
              <a:t>Start using IRIS</a:t>
            </a:r>
            <a:endParaRPr kumimoji="0" lang="ko-KR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0E219A5-AA40-4047-BDD1-7FA996B8545D}"/>
              </a:ext>
            </a:extLst>
          </p:cNvPr>
          <p:cNvSpPr txBox="1"/>
          <p:nvPr/>
        </p:nvSpPr>
        <p:spPr>
          <a:xfrm>
            <a:off x="306778" y="895471"/>
            <a:ext cx="8530445" cy="32624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After notification that your IRIS user access role has been approved, wait for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 min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allow time for the synchronisation process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 to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IRIS website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click '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Sign In'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then blue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‘EMA Account’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button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Microsoft sign-in window enter your EMA username followed by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“@id.ema.europa.eu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 (e.g.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jones_a@id.ema.europa.eu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next window make sure that your EMA Account username is followed by the suffix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‘@id.ema.europa.eu’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then enter your EMA account password. 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GB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Arial"/>
              </a:rPr>
              <a:t>You are now ready to use the platform!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Arial"/>
              </a:rPr>
              <a:t>If your submission requires a</a:t>
            </a:r>
            <a:r>
              <a:rPr kumimoji="0" lang="en-GB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Arial"/>
              </a:rPr>
              <a:t> RPI</a:t>
            </a:r>
            <a:r>
              <a:rPr kumimoji="0" lang="en-GB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Arial"/>
              </a:rPr>
              <a:t> or </a:t>
            </a:r>
            <a:r>
              <a:rPr kumimoji="0" lang="en-GB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Arial"/>
              </a:rPr>
              <a:t>EMA customer account number </a:t>
            </a:r>
            <a:r>
              <a:rPr kumimoji="0" lang="en-GB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Arial"/>
              </a:rPr>
              <a:t>click on </a:t>
            </a:r>
            <a:r>
              <a:rPr kumimoji="0" lang="en-GB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Arial"/>
              </a:rPr>
              <a:t>appropriate buttons </a:t>
            </a:r>
            <a:r>
              <a:rPr kumimoji="0" lang="en-GB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Arial"/>
              </a:rPr>
              <a:t>for guidance.</a:t>
            </a:r>
            <a:endParaRPr kumimoji="0" lang="en-GB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3"/>
              <a:tabLst/>
              <a:defRPr/>
            </a:pP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맑은 고딕"/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97BAF313-04CB-4463-B549-9CE9570CA412}"/>
              </a:ext>
            </a:extLst>
          </p:cNvPr>
          <p:cNvGrpSpPr>
            <a:grpSpLocks noChangeAspect="1"/>
          </p:cNvGrpSpPr>
          <p:nvPr/>
        </p:nvGrpSpPr>
        <p:grpSpPr>
          <a:xfrm>
            <a:off x="1395691" y="4525464"/>
            <a:ext cx="180734" cy="180734"/>
            <a:chOff x="5835651" y="5011738"/>
            <a:chExt cx="522288" cy="522288"/>
          </a:xfrm>
        </p:grpSpPr>
        <p:sp>
          <p:nvSpPr>
            <p:cNvPr id="29" name="Freeform 54">
              <a:extLst>
                <a:ext uri="{FF2B5EF4-FFF2-40B4-BE49-F238E27FC236}">
                  <a16:creationId xmlns:a16="http://schemas.microsoft.com/office/drawing/2014/main" xmlns="" id="{CE8B6C40-CAD9-488C-9444-7B3AF74FB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35651" y="5011738"/>
              <a:ext cx="522288" cy="522288"/>
            </a:xfrm>
            <a:custGeom>
              <a:avLst/>
              <a:gdLst>
                <a:gd name="T0" fmla="*/ 312 w 657"/>
                <a:gd name="T1" fmla="*/ 657 h 659"/>
                <a:gd name="T2" fmla="*/ 262 w 657"/>
                <a:gd name="T3" fmla="*/ 652 h 659"/>
                <a:gd name="T4" fmla="*/ 200 w 657"/>
                <a:gd name="T5" fmla="*/ 632 h 659"/>
                <a:gd name="T6" fmla="*/ 119 w 657"/>
                <a:gd name="T7" fmla="*/ 583 h 659"/>
                <a:gd name="T8" fmla="*/ 56 w 657"/>
                <a:gd name="T9" fmla="*/ 514 h 659"/>
                <a:gd name="T10" fmla="*/ 15 w 657"/>
                <a:gd name="T11" fmla="*/ 426 h 659"/>
                <a:gd name="T12" fmla="*/ 4 w 657"/>
                <a:gd name="T13" fmla="*/ 379 h 659"/>
                <a:gd name="T14" fmla="*/ 0 w 657"/>
                <a:gd name="T15" fmla="*/ 330 h 659"/>
                <a:gd name="T16" fmla="*/ 1 w 657"/>
                <a:gd name="T17" fmla="*/ 296 h 659"/>
                <a:gd name="T18" fmla="*/ 9 w 657"/>
                <a:gd name="T19" fmla="*/ 248 h 659"/>
                <a:gd name="T20" fmla="*/ 39 w 657"/>
                <a:gd name="T21" fmla="*/ 172 h 659"/>
                <a:gd name="T22" fmla="*/ 97 w 657"/>
                <a:gd name="T23" fmla="*/ 97 h 659"/>
                <a:gd name="T24" fmla="*/ 172 w 657"/>
                <a:gd name="T25" fmla="*/ 41 h 659"/>
                <a:gd name="T26" fmla="*/ 246 w 657"/>
                <a:gd name="T27" fmla="*/ 11 h 659"/>
                <a:gd name="T28" fmla="*/ 295 w 657"/>
                <a:gd name="T29" fmla="*/ 2 h 659"/>
                <a:gd name="T30" fmla="*/ 329 w 657"/>
                <a:gd name="T31" fmla="*/ 0 h 659"/>
                <a:gd name="T32" fmla="*/ 379 w 657"/>
                <a:gd name="T33" fmla="*/ 4 h 659"/>
                <a:gd name="T34" fmla="*/ 426 w 657"/>
                <a:gd name="T35" fmla="*/ 15 h 659"/>
                <a:gd name="T36" fmla="*/ 512 w 657"/>
                <a:gd name="T37" fmla="*/ 57 h 659"/>
                <a:gd name="T38" fmla="*/ 582 w 657"/>
                <a:gd name="T39" fmla="*/ 120 h 659"/>
                <a:gd name="T40" fmla="*/ 631 w 657"/>
                <a:gd name="T41" fmla="*/ 202 h 659"/>
                <a:gd name="T42" fmla="*/ 650 w 657"/>
                <a:gd name="T43" fmla="*/ 262 h 659"/>
                <a:gd name="T44" fmla="*/ 657 w 657"/>
                <a:gd name="T45" fmla="*/ 312 h 659"/>
                <a:gd name="T46" fmla="*/ 657 w 657"/>
                <a:gd name="T47" fmla="*/ 346 h 659"/>
                <a:gd name="T48" fmla="*/ 650 w 657"/>
                <a:gd name="T49" fmla="*/ 395 h 659"/>
                <a:gd name="T50" fmla="*/ 631 w 657"/>
                <a:gd name="T51" fmla="*/ 457 h 659"/>
                <a:gd name="T52" fmla="*/ 582 w 657"/>
                <a:gd name="T53" fmla="*/ 538 h 659"/>
                <a:gd name="T54" fmla="*/ 512 w 657"/>
                <a:gd name="T55" fmla="*/ 602 h 659"/>
                <a:gd name="T56" fmla="*/ 426 w 657"/>
                <a:gd name="T57" fmla="*/ 644 h 659"/>
                <a:gd name="T58" fmla="*/ 379 w 657"/>
                <a:gd name="T59" fmla="*/ 655 h 659"/>
                <a:gd name="T60" fmla="*/ 329 w 657"/>
                <a:gd name="T61" fmla="*/ 659 h 659"/>
                <a:gd name="T62" fmla="*/ 329 w 657"/>
                <a:gd name="T63" fmla="*/ 38 h 659"/>
                <a:gd name="T64" fmla="*/ 242 w 657"/>
                <a:gd name="T65" fmla="*/ 51 h 659"/>
                <a:gd name="T66" fmla="*/ 165 w 657"/>
                <a:gd name="T67" fmla="*/ 88 h 659"/>
                <a:gd name="T68" fmla="*/ 103 w 657"/>
                <a:gd name="T69" fmla="*/ 144 h 659"/>
                <a:gd name="T70" fmla="*/ 60 w 657"/>
                <a:gd name="T71" fmla="*/ 215 h 659"/>
                <a:gd name="T72" fmla="*/ 39 w 657"/>
                <a:gd name="T73" fmla="*/ 300 h 659"/>
                <a:gd name="T74" fmla="*/ 39 w 657"/>
                <a:gd name="T75" fmla="*/ 359 h 659"/>
                <a:gd name="T76" fmla="*/ 60 w 657"/>
                <a:gd name="T77" fmla="*/ 442 h 659"/>
                <a:gd name="T78" fmla="*/ 103 w 657"/>
                <a:gd name="T79" fmla="*/ 515 h 659"/>
                <a:gd name="T80" fmla="*/ 165 w 657"/>
                <a:gd name="T81" fmla="*/ 570 h 659"/>
                <a:gd name="T82" fmla="*/ 242 w 657"/>
                <a:gd name="T83" fmla="*/ 608 h 659"/>
                <a:gd name="T84" fmla="*/ 329 w 657"/>
                <a:gd name="T85" fmla="*/ 621 h 659"/>
                <a:gd name="T86" fmla="*/ 387 w 657"/>
                <a:gd name="T87" fmla="*/ 614 h 659"/>
                <a:gd name="T88" fmla="*/ 467 w 657"/>
                <a:gd name="T89" fmla="*/ 585 h 659"/>
                <a:gd name="T90" fmla="*/ 535 w 657"/>
                <a:gd name="T91" fmla="*/ 535 h 659"/>
                <a:gd name="T92" fmla="*/ 584 w 657"/>
                <a:gd name="T93" fmla="*/ 468 h 659"/>
                <a:gd name="T94" fmla="*/ 614 w 657"/>
                <a:gd name="T95" fmla="*/ 387 h 659"/>
                <a:gd name="T96" fmla="*/ 619 w 657"/>
                <a:gd name="T97" fmla="*/ 330 h 659"/>
                <a:gd name="T98" fmla="*/ 607 w 657"/>
                <a:gd name="T99" fmla="*/ 242 h 659"/>
                <a:gd name="T100" fmla="*/ 569 w 657"/>
                <a:gd name="T101" fmla="*/ 167 h 659"/>
                <a:gd name="T102" fmla="*/ 513 w 657"/>
                <a:gd name="T103" fmla="*/ 105 h 659"/>
                <a:gd name="T104" fmla="*/ 442 w 657"/>
                <a:gd name="T105" fmla="*/ 61 h 659"/>
                <a:gd name="T106" fmla="*/ 359 w 657"/>
                <a:gd name="T107" fmla="*/ 39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7" h="659">
                  <a:moveTo>
                    <a:pt x="329" y="659"/>
                  </a:moveTo>
                  <a:lnTo>
                    <a:pt x="329" y="659"/>
                  </a:lnTo>
                  <a:lnTo>
                    <a:pt x="312" y="657"/>
                  </a:lnTo>
                  <a:lnTo>
                    <a:pt x="295" y="656"/>
                  </a:lnTo>
                  <a:lnTo>
                    <a:pt x="278" y="655"/>
                  </a:lnTo>
                  <a:lnTo>
                    <a:pt x="262" y="652"/>
                  </a:lnTo>
                  <a:lnTo>
                    <a:pt x="246" y="648"/>
                  </a:lnTo>
                  <a:lnTo>
                    <a:pt x="231" y="644"/>
                  </a:lnTo>
                  <a:lnTo>
                    <a:pt x="200" y="632"/>
                  </a:lnTo>
                  <a:lnTo>
                    <a:pt x="172" y="618"/>
                  </a:lnTo>
                  <a:lnTo>
                    <a:pt x="145" y="602"/>
                  </a:lnTo>
                  <a:lnTo>
                    <a:pt x="119" y="583"/>
                  </a:lnTo>
                  <a:lnTo>
                    <a:pt x="97" y="562"/>
                  </a:lnTo>
                  <a:lnTo>
                    <a:pt x="75" y="538"/>
                  </a:lnTo>
                  <a:lnTo>
                    <a:pt x="56" y="514"/>
                  </a:lnTo>
                  <a:lnTo>
                    <a:pt x="39" y="485"/>
                  </a:lnTo>
                  <a:lnTo>
                    <a:pt x="25" y="457"/>
                  </a:lnTo>
                  <a:lnTo>
                    <a:pt x="15" y="426"/>
                  </a:lnTo>
                  <a:lnTo>
                    <a:pt x="9" y="411"/>
                  </a:lnTo>
                  <a:lnTo>
                    <a:pt x="7" y="395"/>
                  </a:lnTo>
                  <a:lnTo>
                    <a:pt x="4" y="379"/>
                  </a:lnTo>
                  <a:lnTo>
                    <a:pt x="1" y="363"/>
                  </a:lnTo>
                  <a:lnTo>
                    <a:pt x="0" y="346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0" y="312"/>
                  </a:lnTo>
                  <a:lnTo>
                    <a:pt x="1" y="296"/>
                  </a:lnTo>
                  <a:lnTo>
                    <a:pt x="4" y="280"/>
                  </a:lnTo>
                  <a:lnTo>
                    <a:pt x="7" y="262"/>
                  </a:lnTo>
                  <a:lnTo>
                    <a:pt x="9" y="248"/>
                  </a:lnTo>
                  <a:lnTo>
                    <a:pt x="15" y="231"/>
                  </a:lnTo>
                  <a:lnTo>
                    <a:pt x="25" y="202"/>
                  </a:lnTo>
                  <a:lnTo>
                    <a:pt x="39" y="172"/>
                  </a:lnTo>
                  <a:lnTo>
                    <a:pt x="56" y="145"/>
                  </a:lnTo>
                  <a:lnTo>
                    <a:pt x="75" y="120"/>
                  </a:lnTo>
                  <a:lnTo>
                    <a:pt x="97" y="97"/>
                  </a:lnTo>
                  <a:lnTo>
                    <a:pt x="119" y="76"/>
                  </a:lnTo>
                  <a:lnTo>
                    <a:pt x="145" y="57"/>
                  </a:lnTo>
                  <a:lnTo>
                    <a:pt x="172" y="41"/>
                  </a:lnTo>
                  <a:lnTo>
                    <a:pt x="200" y="26"/>
                  </a:lnTo>
                  <a:lnTo>
                    <a:pt x="231" y="15"/>
                  </a:lnTo>
                  <a:lnTo>
                    <a:pt x="246" y="11"/>
                  </a:lnTo>
                  <a:lnTo>
                    <a:pt x="262" y="7"/>
                  </a:lnTo>
                  <a:lnTo>
                    <a:pt x="278" y="4"/>
                  </a:lnTo>
                  <a:lnTo>
                    <a:pt x="295" y="2"/>
                  </a:lnTo>
                  <a:lnTo>
                    <a:pt x="312" y="0"/>
                  </a:lnTo>
                  <a:lnTo>
                    <a:pt x="329" y="0"/>
                  </a:lnTo>
                  <a:lnTo>
                    <a:pt x="329" y="0"/>
                  </a:lnTo>
                  <a:lnTo>
                    <a:pt x="345" y="0"/>
                  </a:lnTo>
                  <a:lnTo>
                    <a:pt x="363" y="2"/>
                  </a:lnTo>
                  <a:lnTo>
                    <a:pt x="379" y="4"/>
                  </a:lnTo>
                  <a:lnTo>
                    <a:pt x="395" y="7"/>
                  </a:lnTo>
                  <a:lnTo>
                    <a:pt x="411" y="11"/>
                  </a:lnTo>
                  <a:lnTo>
                    <a:pt x="426" y="15"/>
                  </a:lnTo>
                  <a:lnTo>
                    <a:pt x="457" y="26"/>
                  </a:lnTo>
                  <a:lnTo>
                    <a:pt x="485" y="41"/>
                  </a:lnTo>
                  <a:lnTo>
                    <a:pt x="512" y="57"/>
                  </a:lnTo>
                  <a:lnTo>
                    <a:pt x="537" y="76"/>
                  </a:lnTo>
                  <a:lnTo>
                    <a:pt x="561" y="97"/>
                  </a:lnTo>
                  <a:lnTo>
                    <a:pt x="582" y="120"/>
                  </a:lnTo>
                  <a:lnTo>
                    <a:pt x="600" y="145"/>
                  </a:lnTo>
                  <a:lnTo>
                    <a:pt x="618" y="172"/>
                  </a:lnTo>
                  <a:lnTo>
                    <a:pt x="631" y="202"/>
                  </a:lnTo>
                  <a:lnTo>
                    <a:pt x="642" y="231"/>
                  </a:lnTo>
                  <a:lnTo>
                    <a:pt x="647" y="248"/>
                  </a:lnTo>
                  <a:lnTo>
                    <a:pt x="650" y="262"/>
                  </a:lnTo>
                  <a:lnTo>
                    <a:pt x="653" y="280"/>
                  </a:lnTo>
                  <a:lnTo>
                    <a:pt x="655" y="296"/>
                  </a:lnTo>
                  <a:lnTo>
                    <a:pt x="657" y="312"/>
                  </a:lnTo>
                  <a:lnTo>
                    <a:pt x="657" y="330"/>
                  </a:lnTo>
                  <a:lnTo>
                    <a:pt x="657" y="330"/>
                  </a:lnTo>
                  <a:lnTo>
                    <a:pt x="657" y="346"/>
                  </a:lnTo>
                  <a:lnTo>
                    <a:pt x="655" y="363"/>
                  </a:lnTo>
                  <a:lnTo>
                    <a:pt x="653" y="379"/>
                  </a:lnTo>
                  <a:lnTo>
                    <a:pt x="650" y="395"/>
                  </a:lnTo>
                  <a:lnTo>
                    <a:pt x="647" y="411"/>
                  </a:lnTo>
                  <a:lnTo>
                    <a:pt x="642" y="426"/>
                  </a:lnTo>
                  <a:lnTo>
                    <a:pt x="631" y="457"/>
                  </a:lnTo>
                  <a:lnTo>
                    <a:pt x="618" y="485"/>
                  </a:lnTo>
                  <a:lnTo>
                    <a:pt x="600" y="514"/>
                  </a:lnTo>
                  <a:lnTo>
                    <a:pt x="582" y="538"/>
                  </a:lnTo>
                  <a:lnTo>
                    <a:pt x="561" y="562"/>
                  </a:lnTo>
                  <a:lnTo>
                    <a:pt x="537" y="583"/>
                  </a:lnTo>
                  <a:lnTo>
                    <a:pt x="512" y="602"/>
                  </a:lnTo>
                  <a:lnTo>
                    <a:pt x="485" y="618"/>
                  </a:lnTo>
                  <a:lnTo>
                    <a:pt x="457" y="632"/>
                  </a:lnTo>
                  <a:lnTo>
                    <a:pt x="426" y="644"/>
                  </a:lnTo>
                  <a:lnTo>
                    <a:pt x="411" y="648"/>
                  </a:lnTo>
                  <a:lnTo>
                    <a:pt x="395" y="652"/>
                  </a:lnTo>
                  <a:lnTo>
                    <a:pt x="379" y="655"/>
                  </a:lnTo>
                  <a:lnTo>
                    <a:pt x="363" y="656"/>
                  </a:lnTo>
                  <a:lnTo>
                    <a:pt x="345" y="657"/>
                  </a:lnTo>
                  <a:lnTo>
                    <a:pt x="329" y="659"/>
                  </a:lnTo>
                  <a:lnTo>
                    <a:pt x="329" y="659"/>
                  </a:lnTo>
                  <a:close/>
                  <a:moveTo>
                    <a:pt x="329" y="38"/>
                  </a:moveTo>
                  <a:lnTo>
                    <a:pt x="329" y="38"/>
                  </a:lnTo>
                  <a:lnTo>
                    <a:pt x="298" y="39"/>
                  </a:lnTo>
                  <a:lnTo>
                    <a:pt x="270" y="43"/>
                  </a:lnTo>
                  <a:lnTo>
                    <a:pt x="242" y="51"/>
                  </a:lnTo>
                  <a:lnTo>
                    <a:pt x="215" y="61"/>
                  </a:lnTo>
                  <a:lnTo>
                    <a:pt x="189" y="73"/>
                  </a:lnTo>
                  <a:lnTo>
                    <a:pt x="165" y="88"/>
                  </a:lnTo>
                  <a:lnTo>
                    <a:pt x="144" y="105"/>
                  </a:lnTo>
                  <a:lnTo>
                    <a:pt x="122" y="124"/>
                  </a:lnTo>
                  <a:lnTo>
                    <a:pt x="103" y="144"/>
                  </a:lnTo>
                  <a:lnTo>
                    <a:pt x="87" y="167"/>
                  </a:lnTo>
                  <a:lnTo>
                    <a:pt x="72" y="191"/>
                  </a:lnTo>
                  <a:lnTo>
                    <a:pt x="60" y="215"/>
                  </a:lnTo>
                  <a:lnTo>
                    <a:pt x="51" y="242"/>
                  </a:lnTo>
                  <a:lnTo>
                    <a:pt x="43" y="270"/>
                  </a:lnTo>
                  <a:lnTo>
                    <a:pt x="39" y="300"/>
                  </a:lnTo>
                  <a:lnTo>
                    <a:pt x="38" y="330"/>
                  </a:lnTo>
                  <a:lnTo>
                    <a:pt x="38" y="330"/>
                  </a:lnTo>
                  <a:lnTo>
                    <a:pt x="39" y="359"/>
                  </a:lnTo>
                  <a:lnTo>
                    <a:pt x="43" y="387"/>
                  </a:lnTo>
                  <a:lnTo>
                    <a:pt x="51" y="415"/>
                  </a:lnTo>
                  <a:lnTo>
                    <a:pt x="60" y="442"/>
                  </a:lnTo>
                  <a:lnTo>
                    <a:pt x="72" y="468"/>
                  </a:lnTo>
                  <a:lnTo>
                    <a:pt x="87" y="492"/>
                  </a:lnTo>
                  <a:lnTo>
                    <a:pt x="103" y="515"/>
                  </a:lnTo>
                  <a:lnTo>
                    <a:pt x="122" y="535"/>
                  </a:lnTo>
                  <a:lnTo>
                    <a:pt x="144" y="554"/>
                  </a:lnTo>
                  <a:lnTo>
                    <a:pt x="165" y="570"/>
                  </a:lnTo>
                  <a:lnTo>
                    <a:pt x="189" y="585"/>
                  </a:lnTo>
                  <a:lnTo>
                    <a:pt x="215" y="597"/>
                  </a:lnTo>
                  <a:lnTo>
                    <a:pt x="242" y="608"/>
                  </a:lnTo>
                  <a:lnTo>
                    <a:pt x="270" y="614"/>
                  </a:lnTo>
                  <a:lnTo>
                    <a:pt x="298" y="618"/>
                  </a:lnTo>
                  <a:lnTo>
                    <a:pt x="329" y="621"/>
                  </a:lnTo>
                  <a:lnTo>
                    <a:pt x="329" y="621"/>
                  </a:lnTo>
                  <a:lnTo>
                    <a:pt x="359" y="618"/>
                  </a:lnTo>
                  <a:lnTo>
                    <a:pt x="387" y="614"/>
                  </a:lnTo>
                  <a:lnTo>
                    <a:pt x="415" y="608"/>
                  </a:lnTo>
                  <a:lnTo>
                    <a:pt x="442" y="597"/>
                  </a:lnTo>
                  <a:lnTo>
                    <a:pt x="467" y="585"/>
                  </a:lnTo>
                  <a:lnTo>
                    <a:pt x="492" y="570"/>
                  </a:lnTo>
                  <a:lnTo>
                    <a:pt x="513" y="554"/>
                  </a:lnTo>
                  <a:lnTo>
                    <a:pt x="535" y="535"/>
                  </a:lnTo>
                  <a:lnTo>
                    <a:pt x="553" y="515"/>
                  </a:lnTo>
                  <a:lnTo>
                    <a:pt x="569" y="492"/>
                  </a:lnTo>
                  <a:lnTo>
                    <a:pt x="584" y="468"/>
                  </a:lnTo>
                  <a:lnTo>
                    <a:pt x="596" y="442"/>
                  </a:lnTo>
                  <a:lnTo>
                    <a:pt x="607" y="415"/>
                  </a:lnTo>
                  <a:lnTo>
                    <a:pt x="614" y="387"/>
                  </a:lnTo>
                  <a:lnTo>
                    <a:pt x="618" y="359"/>
                  </a:lnTo>
                  <a:lnTo>
                    <a:pt x="619" y="330"/>
                  </a:lnTo>
                  <a:lnTo>
                    <a:pt x="619" y="330"/>
                  </a:lnTo>
                  <a:lnTo>
                    <a:pt x="618" y="300"/>
                  </a:lnTo>
                  <a:lnTo>
                    <a:pt x="614" y="270"/>
                  </a:lnTo>
                  <a:lnTo>
                    <a:pt x="607" y="242"/>
                  </a:lnTo>
                  <a:lnTo>
                    <a:pt x="596" y="215"/>
                  </a:lnTo>
                  <a:lnTo>
                    <a:pt x="584" y="191"/>
                  </a:lnTo>
                  <a:lnTo>
                    <a:pt x="569" y="167"/>
                  </a:lnTo>
                  <a:lnTo>
                    <a:pt x="553" y="144"/>
                  </a:lnTo>
                  <a:lnTo>
                    <a:pt x="535" y="124"/>
                  </a:lnTo>
                  <a:lnTo>
                    <a:pt x="513" y="105"/>
                  </a:lnTo>
                  <a:lnTo>
                    <a:pt x="492" y="88"/>
                  </a:lnTo>
                  <a:lnTo>
                    <a:pt x="467" y="73"/>
                  </a:lnTo>
                  <a:lnTo>
                    <a:pt x="442" y="61"/>
                  </a:lnTo>
                  <a:lnTo>
                    <a:pt x="415" y="51"/>
                  </a:lnTo>
                  <a:lnTo>
                    <a:pt x="387" y="43"/>
                  </a:lnTo>
                  <a:lnTo>
                    <a:pt x="359" y="39"/>
                  </a:lnTo>
                  <a:lnTo>
                    <a:pt x="329" y="38"/>
                  </a:lnTo>
                  <a:lnTo>
                    <a:pt x="329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xmlns="" id="{F48D5EBA-C7B9-40FC-839C-C9B3326E7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8538" y="5140325"/>
              <a:ext cx="42863" cy="44450"/>
            </a:xfrm>
            <a:custGeom>
              <a:avLst/>
              <a:gdLst>
                <a:gd name="T0" fmla="*/ 28 w 55"/>
                <a:gd name="T1" fmla="*/ 55 h 55"/>
                <a:gd name="T2" fmla="*/ 28 w 55"/>
                <a:gd name="T3" fmla="*/ 55 h 55"/>
                <a:gd name="T4" fmla="*/ 33 w 55"/>
                <a:gd name="T5" fmla="*/ 54 h 55"/>
                <a:gd name="T6" fmla="*/ 37 w 55"/>
                <a:gd name="T7" fmla="*/ 52 h 55"/>
                <a:gd name="T8" fmla="*/ 43 w 55"/>
                <a:gd name="T9" fmla="*/ 50 h 55"/>
                <a:gd name="T10" fmla="*/ 47 w 55"/>
                <a:gd name="T11" fmla="*/ 47 h 55"/>
                <a:gd name="T12" fmla="*/ 50 w 55"/>
                <a:gd name="T13" fmla="*/ 43 h 55"/>
                <a:gd name="T14" fmla="*/ 52 w 55"/>
                <a:gd name="T15" fmla="*/ 38 h 55"/>
                <a:gd name="T16" fmla="*/ 54 w 55"/>
                <a:gd name="T17" fmla="*/ 32 h 55"/>
                <a:gd name="T18" fmla="*/ 55 w 55"/>
                <a:gd name="T19" fmla="*/ 27 h 55"/>
                <a:gd name="T20" fmla="*/ 55 w 55"/>
                <a:gd name="T21" fmla="*/ 27 h 55"/>
                <a:gd name="T22" fmla="*/ 54 w 55"/>
                <a:gd name="T23" fmla="*/ 21 h 55"/>
                <a:gd name="T24" fmla="*/ 52 w 55"/>
                <a:gd name="T25" fmla="*/ 17 h 55"/>
                <a:gd name="T26" fmla="*/ 50 w 55"/>
                <a:gd name="T27" fmla="*/ 12 h 55"/>
                <a:gd name="T28" fmla="*/ 47 w 55"/>
                <a:gd name="T29" fmla="*/ 8 h 55"/>
                <a:gd name="T30" fmla="*/ 43 w 55"/>
                <a:gd name="T31" fmla="*/ 5 h 55"/>
                <a:gd name="T32" fmla="*/ 37 w 55"/>
                <a:gd name="T33" fmla="*/ 3 h 55"/>
                <a:gd name="T34" fmla="*/ 33 w 55"/>
                <a:gd name="T35" fmla="*/ 1 h 55"/>
                <a:gd name="T36" fmla="*/ 28 w 55"/>
                <a:gd name="T37" fmla="*/ 0 h 55"/>
                <a:gd name="T38" fmla="*/ 28 w 55"/>
                <a:gd name="T39" fmla="*/ 0 h 55"/>
                <a:gd name="T40" fmla="*/ 21 w 55"/>
                <a:gd name="T41" fmla="*/ 1 h 55"/>
                <a:gd name="T42" fmla="*/ 17 w 55"/>
                <a:gd name="T43" fmla="*/ 3 h 55"/>
                <a:gd name="T44" fmla="*/ 12 w 55"/>
                <a:gd name="T45" fmla="*/ 5 h 55"/>
                <a:gd name="T46" fmla="*/ 8 w 55"/>
                <a:gd name="T47" fmla="*/ 8 h 55"/>
                <a:gd name="T48" fmla="*/ 5 w 55"/>
                <a:gd name="T49" fmla="*/ 12 h 55"/>
                <a:gd name="T50" fmla="*/ 3 w 55"/>
                <a:gd name="T51" fmla="*/ 17 h 55"/>
                <a:gd name="T52" fmla="*/ 1 w 55"/>
                <a:gd name="T53" fmla="*/ 21 h 55"/>
                <a:gd name="T54" fmla="*/ 0 w 55"/>
                <a:gd name="T55" fmla="*/ 27 h 55"/>
                <a:gd name="T56" fmla="*/ 0 w 55"/>
                <a:gd name="T57" fmla="*/ 27 h 55"/>
                <a:gd name="T58" fmla="*/ 1 w 55"/>
                <a:gd name="T59" fmla="*/ 32 h 55"/>
                <a:gd name="T60" fmla="*/ 3 w 55"/>
                <a:gd name="T61" fmla="*/ 38 h 55"/>
                <a:gd name="T62" fmla="*/ 5 w 55"/>
                <a:gd name="T63" fmla="*/ 43 h 55"/>
                <a:gd name="T64" fmla="*/ 8 w 55"/>
                <a:gd name="T65" fmla="*/ 47 h 55"/>
                <a:gd name="T66" fmla="*/ 12 w 55"/>
                <a:gd name="T67" fmla="*/ 50 h 55"/>
                <a:gd name="T68" fmla="*/ 17 w 55"/>
                <a:gd name="T69" fmla="*/ 52 h 55"/>
                <a:gd name="T70" fmla="*/ 21 w 55"/>
                <a:gd name="T71" fmla="*/ 54 h 55"/>
                <a:gd name="T72" fmla="*/ 28 w 55"/>
                <a:gd name="T73" fmla="*/ 55 h 55"/>
                <a:gd name="T74" fmla="*/ 28 w 55"/>
                <a:gd name="T7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" h="55">
                  <a:moveTo>
                    <a:pt x="28" y="55"/>
                  </a:moveTo>
                  <a:lnTo>
                    <a:pt x="28" y="55"/>
                  </a:lnTo>
                  <a:lnTo>
                    <a:pt x="33" y="54"/>
                  </a:lnTo>
                  <a:lnTo>
                    <a:pt x="37" y="52"/>
                  </a:lnTo>
                  <a:lnTo>
                    <a:pt x="43" y="50"/>
                  </a:lnTo>
                  <a:lnTo>
                    <a:pt x="47" y="47"/>
                  </a:lnTo>
                  <a:lnTo>
                    <a:pt x="50" y="43"/>
                  </a:lnTo>
                  <a:lnTo>
                    <a:pt x="52" y="38"/>
                  </a:lnTo>
                  <a:lnTo>
                    <a:pt x="54" y="32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54" y="21"/>
                  </a:lnTo>
                  <a:lnTo>
                    <a:pt x="52" y="17"/>
                  </a:lnTo>
                  <a:lnTo>
                    <a:pt x="50" y="12"/>
                  </a:lnTo>
                  <a:lnTo>
                    <a:pt x="47" y="8"/>
                  </a:lnTo>
                  <a:lnTo>
                    <a:pt x="43" y="5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1" y="1"/>
                  </a:lnTo>
                  <a:lnTo>
                    <a:pt x="17" y="3"/>
                  </a:lnTo>
                  <a:lnTo>
                    <a:pt x="12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3" y="17"/>
                  </a:lnTo>
                  <a:lnTo>
                    <a:pt x="1" y="21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32"/>
                  </a:lnTo>
                  <a:lnTo>
                    <a:pt x="3" y="38"/>
                  </a:lnTo>
                  <a:lnTo>
                    <a:pt x="5" y="43"/>
                  </a:lnTo>
                  <a:lnTo>
                    <a:pt x="8" y="47"/>
                  </a:lnTo>
                  <a:lnTo>
                    <a:pt x="12" y="50"/>
                  </a:lnTo>
                  <a:lnTo>
                    <a:pt x="17" y="52"/>
                  </a:lnTo>
                  <a:lnTo>
                    <a:pt x="21" y="54"/>
                  </a:lnTo>
                  <a:lnTo>
                    <a:pt x="28" y="55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217">
              <a:extLst>
                <a:ext uri="{FF2B5EF4-FFF2-40B4-BE49-F238E27FC236}">
                  <a16:creationId xmlns:a16="http://schemas.microsoft.com/office/drawing/2014/main" xmlns="" id="{EDC65036-1889-4DEF-9F39-4E85CA129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7263" y="5207000"/>
              <a:ext cx="125413" cy="174625"/>
            </a:xfrm>
            <a:custGeom>
              <a:avLst/>
              <a:gdLst>
                <a:gd name="T0" fmla="*/ 95 w 157"/>
                <a:gd name="T1" fmla="*/ 187 h 221"/>
                <a:gd name="T2" fmla="*/ 95 w 157"/>
                <a:gd name="T3" fmla="*/ 18 h 221"/>
                <a:gd name="T4" fmla="*/ 95 w 157"/>
                <a:gd name="T5" fmla="*/ 18 h 221"/>
                <a:gd name="T6" fmla="*/ 94 w 157"/>
                <a:gd name="T7" fmla="*/ 11 h 221"/>
                <a:gd name="T8" fmla="*/ 90 w 157"/>
                <a:gd name="T9" fmla="*/ 6 h 221"/>
                <a:gd name="T10" fmla="*/ 84 w 157"/>
                <a:gd name="T11" fmla="*/ 2 h 221"/>
                <a:gd name="T12" fmla="*/ 79 w 157"/>
                <a:gd name="T13" fmla="*/ 0 h 221"/>
                <a:gd name="T14" fmla="*/ 9 w 157"/>
                <a:gd name="T15" fmla="*/ 0 h 221"/>
                <a:gd name="T16" fmla="*/ 9 w 157"/>
                <a:gd name="T17" fmla="*/ 34 h 221"/>
                <a:gd name="T18" fmla="*/ 62 w 157"/>
                <a:gd name="T19" fmla="*/ 34 h 221"/>
                <a:gd name="T20" fmla="*/ 62 w 157"/>
                <a:gd name="T21" fmla="*/ 187 h 221"/>
                <a:gd name="T22" fmla="*/ 0 w 157"/>
                <a:gd name="T23" fmla="*/ 187 h 221"/>
                <a:gd name="T24" fmla="*/ 0 w 157"/>
                <a:gd name="T25" fmla="*/ 221 h 221"/>
                <a:gd name="T26" fmla="*/ 157 w 157"/>
                <a:gd name="T27" fmla="*/ 221 h 221"/>
                <a:gd name="T28" fmla="*/ 157 w 157"/>
                <a:gd name="T29" fmla="*/ 187 h 221"/>
                <a:gd name="T30" fmla="*/ 95 w 157"/>
                <a:gd name="T31" fmla="*/ 18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221">
                  <a:moveTo>
                    <a:pt x="95" y="187"/>
                  </a:moveTo>
                  <a:lnTo>
                    <a:pt x="95" y="18"/>
                  </a:lnTo>
                  <a:lnTo>
                    <a:pt x="95" y="18"/>
                  </a:lnTo>
                  <a:lnTo>
                    <a:pt x="94" y="11"/>
                  </a:lnTo>
                  <a:lnTo>
                    <a:pt x="90" y="6"/>
                  </a:lnTo>
                  <a:lnTo>
                    <a:pt x="84" y="2"/>
                  </a:lnTo>
                  <a:lnTo>
                    <a:pt x="79" y="0"/>
                  </a:lnTo>
                  <a:lnTo>
                    <a:pt x="9" y="0"/>
                  </a:lnTo>
                  <a:lnTo>
                    <a:pt x="9" y="34"/>
                  </a:lnTo>
                  <a:lnTo>
                    <a:pt x="62" y="34"/>
                  </a:lnTo>
                  <a:lnTo>
                    <a:pt x="62" y="187"/>
                  </a:lnTo>
                  <a:lnTo>
                    <a:pt x="0" y="187"/>
                  </a:lnTo>
                  <a:lnTo>
                    <a:pt x="0" y="221"/>
                  </a:lnTo>
                  <a:lnTo>
                    <a:pt x="157" y="221"/>
                  </a:lnTo>
                  <a:lnTo>
                    <a:pt x="157" y="187"/>
                  </a:lnTo>
                  <a:lnTo>
                    <a:pt x="95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" name="Rectangle 34">
            <a:hlinkClick r:id="rId6" action="ppaction://hlinksldjump"/>
            <a:extLst>
              <a:ext uri="{FF2B5EF4-FFF2-40B4-BE49-F238E27FC236}">
                <a16:creationId xmlns:a16="http://schemas.microsoft.com/office/drawing/2014/main" xmlns="" id="{BB60BB9F-E5E6-4B66-AF4E-C5C393BDDFBE}"/>
              </a:ext>
            </a:extLst>
          </p:cNvPr>
          <p:cNvSpPr/>
          <p:nvPr/>
        </p:nvSpPr>
        <p:spPr>
          <a:xfrm>
            <a:off x="6560309" y="4337050"/>
            <a:ext cx="1188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Click here for EMA customer account #</a:t>
            </a: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6" name="Rectangle 35">
            <a:hlinkClick r:id="rId7" action="ppaction://hlinksldjump"/>
            <a:extLst>
              <a:ext uri="{FF2B5EF4-FFF2-40B4-BE49-F238E27FC236}">
                <a16:creationId xmlns:a16="http://schemas.microsoft.com/office/drawing/2014/main" xmlns="" id="{FB75C187-B5CD-472B-8EA4-5DADFFE31355}"/>
              </a:ext>
            </a:extLst>
          </p:cNvPr>
          <p:cNvSpPr/>
          <p:nvPr/>
        </p:nvSpPr>
        <p:spPr>
          <a:xfrm>
            <a:off x="5256734" y="4337050"/>
            <a:ext cx="1188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Click here for RPI</a:t>
            </a: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D56F1D9-A010-47EB-9662-9D3A8A95DE93}"/>
              </a:ext>
            </a:extLst>
          </p:cNvPr>
          <p:cNvSpPr txBox="1"/>
          <p:nvPr/>
        </p:nvSpPr>
        <p:spPr>
          <a:xfrm>
            <a:off x="1511458" y="4468551"/>
            <a:ext cx="4976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8"/>
              </a:rPr>
              <a:t>IRIS guide to registration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Section 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(How to access IRIS after your role has been approved)</a:t>
            </a:r>
          </a:p>
        </p:txBody>
      </p:sp>
      <p:sp>
        <p:nvSpPr>
          <p:cNvPr id="2" name="Rectangle 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xmlns="" id="{8D72F51B-55A9-45DB-A6C2-DC329B95813B}"/>
              </a:ext>
            </a:extLst>
          </p:cNvPr>
          <p:cNvSpPr/>
          <p:nvPr/>
        </p:nvSpPr>
        <p:spPr>
          <a:xfrm>
            <a:off x="7863884" y="4337050"/>
            <a:ext cx="1032811" cy="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here to start over</a:t>
            </a:r>
          </a:p>
        </p:txBody>
      </p:sp>
    </p:spTree>
    <p:extLst>
      <p:ext uri="{BB962C8B-B14F-4D97-AF65-F5344CB8AC3E}">
        <p14:creationId xmlns:p14="http://schemas.microsoft.com/office/powerpoint/2010/main" val="1897552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lIns="0" rIns="0">
            <a:noAutofit/>
          </a:bodyPr>
          <a:lstStyle/>
          <a:p>
            <a:r>
              <a:rPr lang="en-US" altLang="ko-KR" sz="2300" dirty="0">
                <a:solidFill>
                  <a:schemeClr val="tx1"/>
                </a:solidFill>
              </a:rPr>
              <a:t>Does my RPI appear in the IRIS selection list when creating a submission?*</a:t>
            </a:r>
          </a:p>
        </p:txBody>
      </p:sp>
      <p:sp>
        <p:nvSpPr>
          <p:cNvPr id="17" name="Round Same Side Corner Rectangle 8"/>
          <p:cNvSpPr/>
          <p:nvPr/>
        </p:nvSpPr>
        <p:spPr>
          <a:xfrm>
            <a:off x="4393111" y="2894798"/>
            <a:ext cx="331830" cy="332339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4" name="Group 21">
            <a:extLst>
              <a:ext uri="{FF2B5EF4-FFF2-40B4-BE49-F238E27FC236}">
                <a16:creationId xmlns:a16="http://schemas.microsoft.com/office/drawing/2014/main" xmlns="" id="{7C60C8DF-8E3F-40FB-A282-904872F9CA90}"/>
              </a:ext>
            </a:extLst>
          </p:cNvPr>
          <p:cNvGrpSpPr/>
          <p:nvPr/>
        </p:nvGrpSpPr>
        <p:grpSpPr>
          <a:xfrm>
            <a:off x="1737740" y="1529007"/>
            <a:ext cx="3168352" cy="2406037"/>
            <a:chOff x="1521716" y="1596158"/>
            <a:chExt cx="3168352" cy="2406037"/>
          </a:xfrm>
          <a:solidFill>
            <a:schemeClr val="accent1"/>
          </a:solidFill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3E25964F-84ED-4016-9792-6AE8DAF47D2B}"/>
                </a:ext>
              </a:extLst>
            </p:cNvPr>
            <p:cNvGrpSpPr/>
            <p:nvPr/>
          </p:nvGrpSpPr>
          <p:grpSpPr>
            <a:xfrm>
              <a:off x="1521716" y="1596158"/>
              <a:ext cx="3168352" cy="2406037"/>
              <a:chOff x="1691680" y="-1532706"/>
              <a:chExt cx="7101775" cy="5393065"/>
            </a:xfrm>
            <a:grpFill/>
          </p:grpSpPr>
          <p:sp>
            <p:nvSpPr>
              <p:cNvPr id="31" name="Donut 13">
                <a:extLst>
                  <a:ext uri="{FF2B5EF4-FFF2-40B4-BE49-F238E27FC236}">
                    <a16:creationId xmlns:a16="http://schemas.microsoft.com/office/drawing/2014/main" xmlns="" id="{465A892E-29F1-4709-B076-0F92959204BD}"/>
                  </a:ext>
                </a:extLst>
              </p:cNvPr>
              <p:cNvSpPr/>
              <p:nvPr/>
            </p:nvSpPr>
            <p:spPr>
              <a:xfrm>
                <a:off x="1691680" y="-1532706"/>
                <a:ext cx="4896545" cy="4896543"/>
              </a:xfrm>
              <a:prstGeom prst="donut">
                <a:avLst>
                  <a:gd name="adj" fmla="val 17523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32" name="Right Arrow 14">
                <a:extLst>
                  <a:ext uri="{FF2B5EF4-FFF2-40B4-BE49-F238E27FC236}">
                    <a16:creationId xmlns:a16="http://schemas.microsoft.com/office/drawing/2014/main" xmlns="" id="{090E564A-8135-437C-B55B-82E9D43F049E}"/>
                  </a:ext>
                </a:extLst>
              </p:cNvPr>
              <p:cNvSpPr/>
              <p:nvPr/>
            </p:nvSpPr>
            <p:spPr>
              <a:xfrm>
                <a:off x="4355976" y="2009174"/>
                <a:ext cx="4437479" cy="1851185"/>
              </a:xfrm>
              <a:prstGeom prst="rightArrow">
                <a:avLst>
                  <a:gd name="adj1" fmla="val 45464"/>
                  <a:gd name="adj2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sp>
          <p:nvSpPr>
            <p:cNvPr id="30" name="Oval 29">
              <a:hlinkClick r:id="rId2" action="ppaction://hlinksldjump"/>
              <a:extLst>
                <a:ext uri="{FF2B5EF4-FFF2-40B4-BE49-F238E27FC236}">
                  <a16:creationId xmlns:a16="http://schemas.microsoft.com/office/drawing/2014/main" xmlns="" id="{5A79F5F5-3CBF-4F40-83BD-4443EEDBF27C}"/>
                </a:ext>
              </a:extLst>
            </p:cNvPr>
            <p:cNvSpPr/>
            <p:nvPr/>
          </p:nvSpPr>
          <p:spPr>
            <a:xfrm>
              <a:off x="2263185" y="2337627"/>
              <a:ext cx="701581" cy="70158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ko-KR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+mn-cs"/>
                </a:rPr>
                <a:t>Yes</a:t>
              </a:r>
              <a:endPara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5" name="Group 2"/>
          <p:cNvGrpSpPr/>
          <p:nvPr/>
        </p:nvGrpSpPr>
        <p:grpSpPr>
          <a:xfrm>
            <a:off x="4211960" y="1208455"/>
            <a:ext cx="3168352" cy="2406036"/>
            <a:chOff x="4211960" y="1208455"/>
            <a:chExt cx="3168352" cy="240603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1FDF4839-97AE-42B0-861C-335265CA1E94}"/>
                </a:ext>
              </a:extLst>
            </p:cNvPr>
            <p:cNvGrpSpPr/>
            <p:nvPr/>
          </p:nvGrpSpPr>
          <p:grpSpPr>
            <a:xfrm rot="10800000">
              <a:off x="4211960" y="1208455"/>
              <a:ext cx="3168352" cy="2406036"/>
              <a:chOff x="1691680" y="-1532706"/>
              <a:chExt cx="7101775" cy="5393065"/>
            </a:xfrm>
            <a:solidFill>
              <a:schemeClr val="accent1"/>
            </a:solidFill>
          </p:grpSpPr>
          <p:sp>
            <p:nvSpPr>
              <p:cNvPr id="27" name="Donut 9">
                <a:extLst>
                  <a:ext uri="{FF2B5EF4-FFF2-40B4-BE49-F238E27FC236}">
                    <a16:creationId xmlns:a16="http://schemas.microsoft.com/office/drawing/2014/main" xmlns="" id="{A5F22540-EAF5-4D6E-AC7C-BDD41D570F48}"/>
                  </a:ext>
                </a:extLst>
              </p:cNvPr>
              <p:cNvSpPr/>
              <p:nvPr/>
            </p:nvSpPr>
            <p:spPr>
              <a:xfrm>
                <a:off x="1691680" y="-1532706"/>
                <a:ext cx="4896544" cy="4896544"/>
              </a:xfrm>
              <a:prstGeom prst="donut">
                <a:avLst>
                  <a:gd name="adj" fmla="val 17523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8" name="Right Arrow 10">
                <a:extLst>
                  <a:ext uri="{FF2B5EF4-FFF2-40B4-BE49-F238E27FC236}">
                    <a16:creationId xmlns:a16="http://schemas.microsoft.com/office/drawing/2014/main" xmlns="" id="{94229454-85A1-4F48-806F-AB3112AD1720}"/>
                  </a:ext>
                </a:extLst>
              </p:cNvPr>
              <p:cNvSpPr/>
              <p:nvPr/>
            </p:nvSpPr>
            <p:spPr>
              <a:xfrm>
                <a:off x="4355976" y="2009174"/>
                <a:ext cx="4437479" cy="1851185"/>
              </a:xfrm>
              <a:prstGeom prst="rightArrow">
                <a:avLst>
                  <a:gd name="adj1" fmla="val 45464"/>
                  <a:gd name="adj2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sp>
          <p:nvSpPr>
            <p:cNvPr id="25" name="Oval 24">
              <a:hlinkClick r:id="rId3" action="ppaction://hlinksldjump"/>
              <a:extLst>
                <a:ext uri="{FF2B5EF4-FFF2-40B4-BE49-F238E27FC236}">
                  <a16:creationId xmlns:a16="http://schemas.microsoft.com/office/drawing/2014/main" xmlns="" id="{3A429E53-7E6D-4EF4-8DBD-E2C6D585842A}"/>
                </a:ext>
              </a:extLst>
            </p:cNvPr>
            <p:cNvSpPr/>
            <p:nvPr/>
          </p:nvSpPr>
          <p:spPr>
            <a:xfrm>
              <a:off x="5937260" y="2171439"/>
              <a:ext cx="701581" cy="70158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ko-KR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+mn-cs"/>
                </a:rPr>
                <a:t>No</a:t>
              </a: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</p:grpSp>
      <p:pic>
        <p:nvPicPr>
          <p:cNvPr id="34" name="Picture 33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24245098-C4FB-4977-BA8F-07435A6FD5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795" y="2059906"/>
            <a:ext cx="1050755" cy="1049611"/>
          </a:xfrm>
          <a:prstGeom prst="rect">
            <a:avLst/>
          </a:prstGeom>
        </p:spPr>
      </p:pic>
      <p:sp>
        <p:nvSpPr>
          <p:cNvPr id="35" name="Rectangle 3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xmlns="" id="{241E8D0F-18BF-4779-93CE-B468E6C0B29C}"/>
              </a:ext>
            </a:extLst>
          </p:cNvPr>
          <p:cNvSpPr/>
          <p:nvPr/>
        </p:nvSpPr>
        <p:spPr>
          <a:xfrm>
            <a:off x="92116" y="4337050"/>
            <a:ext cx="1188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Click here to go back</a:t>
            </a: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6" name="Rectangle 35">
            <a:hlinkClick r:id="rId6" action="ppaction://hlinksldjump"/>
            <a:extLst>
              <a:ext uri="{FF2B5EF4-FFF2-40B4-BE49-F238E27FC236}">
                <a16:creationId xmlns:a16="http://schemas.microsoft.com/office/drawing/2014/main" xmlns="" id="{8A1039CD-8D21-4376-8777-A68DB535414E}"/>
              </a:ext>
            </a:extLst>
          </p:cNvPr>
          <p:cNvSpPr/>
          <p:nvPr/>
        </p:nvSpPr>
        <p:spPr>
          <a:xfrm>
            <a:off x="7863884" y="4337050"/>
            <a:ext cx="1188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Click here for the next step</a:t>
            </a: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BD1D95E-C7D6-4223-940C-FF580664880B}"/>
              </a:ext>
            </a:extLst>
          </p:cNvPr>
          <p:cNvSpPr txBox="1"/>
          <p:nvPr/>
        </p:nvSpPr>
        <p:spPr>
          <a:xfrm>
            <a:off x="5060550" y="4623134"/>
            <a:ext cx="27516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*Applicable to OD, ITF and SA procedures only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xmlns="" id="{D45A6C8F-0F43-4627-A950-C4039920FF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699542"/>
            <a:ext cx="9144000" cy="288032"/>
          </a:xfrm>
        </p:spPr>
        <p:txBody>
          <a:bodyPr>
            <a:normAutofit lnSpcReduction="10000"/>
          </a:bodyPr>
          <a:lstStyle/>
          <a:p>
            <a:pPr lvl="0"/>
            <a:r>
              <a:rPr lang="en-US" altLang="ko-KR">
                <a:solidFill>
                  <a:schemeClr val="tx1"/>
                </a:solidFill>
              </a:rPr>
              <a:t>Please, click on the </a:t>
            </a:r>
            <a:r>
              <a:rPr lang="en-US" altLang="ko-KR" b="1">
                <a:solidFill>
                  <a:schemeClr val="tx1"/>
                </a:solidFill>
              </a:rPr>
              <a:t>appropriate </a:t>
            </a:r>
            <a:r>
              <a:rPr lang="en-US" altLang="ko-KR">
                <a:solidFill>
                  <a:schemeClr val="tx1"/>
                </a:solidFill>
              </a:rPr>
              <a:t>button </a:t>
            </a:r>
          </a:p>
        </p:txBody>
      </p:sp>
    </p:spTree>
    <p:extLst>
      <p:ext uri="{BB962C8B-B14F-4D97-AF65-F5344CB8AC3E}">
        <p14:creationId xmlns:p14="http://schemas.microsoft.com/office/powerpoint/2010/main" val="2765445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21"/>
          <p:cNvSpPr>
            <a:spLocks noChangeAspect="1"/>
          </p:cNvSpPr>
          <p:nvPr/>
        </p:nvSpPr>
        <p:spPr>
          <a:xfrm>
            <a:off x="5809495" y="1456733"/>
            <a:ext cx="405329" cy="4087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5" name="Rectangle 1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2481E4A8-0391-4EFB-9DB4-047B722B8144}"/>
              </a:ext>
            </a:extLst>
          </p:cNvPr>
          <p:cNvSpPr/>
          <p:nvPr/>
        </p:nvSpPr>
        <p:spPr>
          <a:xfrm>
            <a:off x="92116" y="4337050"/>
            <a:ext cx="1188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altLang="ko-KR" sz="1200" dirty="0">
                <a:solidFill>
                  <a:prstClr val="white"/>
                </a:solidFill>
              </a:rPr>
              <a:t>Click here to go back</a:t>
            </a:r>
            <a:endParaRPr lang="ko-KR" altLang="en-US" sz="1200" dirty="0">
              <a:solidFill>
                <a:prstClr val="white"/>
              </a:solidFill>
            </a:endParaRPr>
          </a:p>
        </p:txBody>
      </p:sp>
      <p:sp>
        <p:nvSpPr>
          <p:cNvPr id="16" name="Rectangle 15">
            <a:hlinkClick r:id="rId4" action="ppaction://hlinksldjump"/>
            <a:extLst>
              <a:ext uri="{FF2B5EF4-FFF2-40B4-BE49-F238E27FC236}">
                <a16:creationId xmlns:a16="http://schemas.microsoft.com/office/drawing/2014/main" xmlns="" id="{333A30D1-0714-4298-B91D-CD83B512C80D}"/>
              </a:ext>
            </a:extLst>
          </p:cNvPr>
          <p:cNvSpPr/>
          <p:nvPr/>
        </p:nvSpPr>
        <p:spPr>
          <a:xfrm>
            <a:off x="7863884" y="4337050"/>
            <a:ext cx="1188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altLang="ko-KR" sz="1200" dirty="0">
                <a:solidFill>
                  <a:prstClr val="white"/>
                </a:solidFill>
              </a:rPr>
              <a:t>Click here for the next step</a:t>
            </a:r>
            <a:endParaRPr lang="ko-KR" altLang="en-US" sz="1200" dirty="0">
              <a:solidFill>
                <a:prstClr val="white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62753DD-CAD3-43BC-89D0-73A89351A5F3}"/>
              </a:ext>
            </a:extLst>
          </p:cNvPr>
          <p:cNvSpPr txBox="1"/>
          <p:nvPr/>
        </p:nvSpPr>
        <p:spPr>
          <a:xfrm>
            <a:off x="1511457" y="4468551"/>
            <a:ext cx="6270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black"/>
                </a:solidFill>
                <a:latin typeface="Calibri"/>
                <a:cs typeface="+mn-cs"/>
              </a:rPr>
              <a:t>: </a:t>
            </a:r>
            <a:r>
              <a:rPr lang="en-GB" sz="1200" dirty="0">
                <a:solidFill>
                  <a:prstClr val="black"/>
                </a:solidFill>
                <a:latin typeface="Calibri"/>
                <a:cs typeface="+mn-cs"/>
                <a:hlinkClick r:id="rId5"/>
              </a:rPr>
              <a:t>IRIS guide to registration</a:t>
            </a:r>
            <a:r>
              <a:rPr lang="en-GB" sz="1200" dirty="0">
                <a:solidFill>
                  <a:prstClr val="black"/>
                </a:solidFill>
                <a:latin typeface="Calibri"/>
                <a:cs typeface="+mn-cs"/>
              </a:rPr>
              <a:t> Section 8 (How to create a request for a “Research Product Identifier”)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527DFD7-3E25-48D3-B2B7-F3484DAE688E}"/>
              </a:ext>
            </a:extLst>
          </p:cNvPr>
          <p:cNvGrpSpPr>
            <a:grpSpLocks noChangeAspect="1"/>
          </p:cNvGrpSpPr>
          <p:nvPr/>
        </p:nvGrpSpPr>
        <p:grpSpPr>
          <a:xfrm>
            <a:off x="1395691" y="4525464"/>
            <a:ext cx="180734" cy="180734"/>
            <a:chOff x="5835651" y="5011738"/>
            <a:chExt cx="522288" cy="522288"/>
          </a:xfrm>
        </p:grpSpPr>
        <p:sp>
          <p:nvSpPr>
            <p:cNvPr id="19" name="Freeform 54">
              <a:extLst>
                <a:ext uri="{FF2B5EF4-FFF2-40B4-BE49-F238E27FC236}">
                  <a16:creationId xmlns:a16="http://schemas.microsoft.com/office/drawing/2014/main" xmlns="" id="{E802BB4D-5692-4687-B2FF-120330657A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35651" y="5011738"/>
              <a:ext cx="522288" cy="522288"/>
            </a:xfrm>
            <a:custGeom>
              <a:avLst/>
              <a:gdLst>
                <a:gd name="T0" fmla="*/ 312 w 657"/>
                <a:gd name="T1" fmla="*/ 657 h 659"/>
                <a:gd name="T2" fmla="*/ 262 w 657"/>
                <a:gd name="T3" fmla="*/ 652 h 659"/>
                <a:gd name="T4" fmla="*/ 200 w 657"/>
                <a:gd name="T5" fmla="*/ 632 h 659"/>
                <a:gd name="T6" fmla="*/ 119 w 657"/>
                <a:gd name="T7" fmla="*/ 583 h 659"/>
                <a:gd name="T8" fmla="*/ 56 w 657"/>
                <a:gd name="T9" fmla="*/ 514 h 659"/>
                <a:gd name="T10" fmla="*/ 15 w 657"/>
                <a:gd name="T11" fmla="*/ 426 h 659"/>
                <a:gd name="T12" fmla="*/ 4 w 657"/>
                <a:gd name="T13" fmla="*/ 379 h 659"/>
                <a:gd name="T14" fmla="*/ 0 w 657"/>
                <a:gd name="T15" fmla="*/ 330 h 659"/>
                <a:gd name="T16" fmla="*/ 1 w 657"/>
                <a:gd name="T17" fmla="*/ 296 h 659"/>
                <a:gd name="T18" fmla="*/ 9 w 657"/>
                <a:gd name="T19" fmla="*/ 248 h 659"/>
                <a:gd name="T20" fmla="*/ 39 w 657"/>
                <a:gd name="T21" fmla="*/ 172 h 659"/>
                <a:gd name="T22" fmla="*/ 97 w 657"/>
                <a:gd name="T23" fmla="*/ 97 h 659"/>
                <a:gd name="T24" fmla="*/ 172 w 657"/>
                <a:gd name="T25" fmla="*/ 41 h 659"/>
                <a:gd name="T26" fmla="*/ 246 w 657"/>
                <a:gd name="T27" fmla="*/ 11 h 659"/>
                <a:gd name="T28" fmla="*/ 295 w 657"/>
                <a:gd name="T29" fmla="*/ 2 h 659"/>
                <a:gd name="T30" fmla="*/ 329 w 657"/>
                <a:gd name="T31" fmla="*/ 0 h 659"/>
                <a:gd name="T32" fmla="*/ 379 w 657"/>
                <a:gd name="T33" fmla="*/ 4 h 659"/>
                <a:gd name="T34" fmla="*/ 426 w 657"/>
                <a:gd name="T35" fmla="*/ 15 h 659"/>
                <a:gd name="T36" fmla="*/ 512 w 657"/>
                <a:gd name="T37" fmla="*/ 57 h 659"/>
                <a:gd name="T38" fmla="*/ 582 w 657"/>
                <a:gd name="T39" fmla="*/ 120 h 659"/>
                <a:gd name="T40" fmla="*/ 631 w 657"/>
                <a:gd name="T41" fmla="*/ 202 h 659"/>
                <a:gd name="T42" fmla="*/ 650 w 657"/>
                <a:gd name="T43" fmla="*/ 262 h 659"/>
                <a:gd name="T44" fmla="*/ 657 w 657"/>
                <a:gd name="T45" fmla="*/ 312 h 659"/>
                <a:gd name="T46" fmla="*/ 657 w 657"/>
                <a:gd name="T47" fmla="*/ 346 h 659"/>
                <a:gd name="T48" fmla="*/ 650 w 657"/>
                <a:gd name="T49" fmla="*/ 395 h 659"/>
                <a:gd name="T50" fmla="*/ 631 w 657"/>
                <a:gd name="T51" fmla="*/ 457 h 659"/>
                <a:gd name="T52" fmla="*/ 582 w 657"/>
                <a:gd name="T53" fmla="*/ 538 h 659"/>
                <a:gd name="T54" fmla="*/ 512 w 657"/>
                <a:gd name="T55" fmla="*/ 602 h 659"/>
                <a:gd name="T56" fmla="*/ 426 w 657"/>
                <a:gd name="T57" fmla="*/ 644 h 659"/>
                <a:gd name="T58" fmla="*/ 379 w 657"/>
                <a:gd name="T59" fmla="*/ 655 h 659"/>
                <a:gd name="T60" fmla="*/ 329 w 657"/>
                <a:gd name="T61" fmla="*/ 659 h 659"/>
                <a:gd name="T62" fmla="*/ 329 w 657"/>
                <a:gd name="T63" fmla="*/ 38 h 659"/>
                <a:gd name="T64" fmla="*/ 242 w 657"/>
                <a:gd name="T65" fmla="*/ 51 h 659"/>
                <a:gd name="T66" fmla="*/ 165 w 657"/>
                <a:gd name="T67" fmla="*/ 88 h 659"/>
                <a:gd name="T68" fmla="*/ 103 w 657"/>
                <a:gd name="T69" fmla="*/ 144 h 659"/>
                <a:gd name="T70" fmla="*/ 60 w 657"/>
                <a:gd name="T71" fmla="*/ 215 h 659"/>
                <a:gd name="T72" fmla="*/ 39 w 657"/>
                <a:gd name="T73" fmla="*/ 300 h 659"/>
                <a:gd name="T74" fmla="*/ 39 w 657"/>
                <a:gd name="T75" fmla="*/ 359 h 659"/>
                <a:gd name="T76" fmla="*/ 60 w 657"/>
                <a:gd name="T77" fmla="*/ 442 h 659"/>
                <a:gd name="T78" fmla="*/ 103 w 657"/>
                <a:gd name="T79" fmla="*/ 515 h 659"/>
                <a:gd name="T80" fmla="*/ 165 w 657"/>
                <a:gd name="T81" fmla="*/ 570 h 659"/>
                <a:gd name="T82" fmla="*/ 242 w 657"/>
                <a:gd name="T83" fmla="*/ 608 h 659"/>
                <a:gd name="T84" fmla="*/ 329 w 657"/>
                <a:gd name="T85" fmla="*/ 621 h 659"/>
                <a:gd name="T86" fmla="*/ 387 w 657"/>
                <a:gd name="T87" fmla="*/ 614 h 659"/>
                <a:gd name="T88" fmla="*/ 467 w 657"/>
                <a:gd name="T89" fmla="*/ 585 h 659"/>
                <a:gd name="T90" fmla="*/ 535 w 657"/>
                <a:gd name="T91" fmla="*/ 535 h 659"/>
                <a:gd name="T92" fmla="*/ 584 w 657"/>
                <a:gd name="T93" fmla="*/ 468 h 659"/>
                <a:gd name="T94" fmla="*/ 614 w 657"/>
                <a:gd name="T95" fmla="*/ 387 h 659"/>
                <a:gd name="T96" fmla="*/ 619 w 657"/>
                <a:gd name="T97" fmla="*/ 330 h 659"/>
                <a:gd name="T98" fmla="*/ 607 w 657"/>
                <a:gd name="T99" fmla="*/ 242 h 659"/>
                <a:gd name="T100" fmla="*/ 569 w 657"/>
                <a:gd name="T101" fmla="*/ 167 h 659"/>
                <a:gd name="T102" fmla="*/ 513 w 657"/>
                <a:gd name="T103" fmla="*/ 105 h 659"/>
                <a:gd name="T104" fmla="*/ 442 w 657"/>
                <a:gd name="T105" fmla="*/ 61 h 659"/>
                <a:gd name="T106" fmla="*/ 359 w 657"/>
                <a:gd name="T107" fmla="*/ 39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7" h="659">
                  <a:moveTo>
                    <a:pt x="329" y="659"/>
                  </a:moveTo>
                  <a:lnTo>
                    <a:pt x="329" y="659"/>
                  </a:lnTo>
                  <a:lnTo>
                    <a:pt x="312" y="657"/>
                  </a:lnTo>
                  <a:lnTo>
                    <a:pt x="295" y="656"/>
                  </a:lnTo>
                  <a:lnTo>
                    <a:pt x="278" y="655"/>
                  </a:lnTo>
                  <a:lnTo>
                    <a:pt x="262" y="652"/>
                  </a:lnTo>
                  <a:lnTo>
                    <a:pt x="246" y="648"/>
                  </a:lnTo>
                  <a:lnTo>
                    <a:pt x="231" y="644"/>
                  </a:lnTo>
                  <a:lnTo>
                    <a:pt x="200" y="632"/>
                  </a:lnTo>
                  <a:lnTo>
                    <a:pt x="172" y="618"/>
                  </a:lnTo>
                  <a:lnTo>
                    <a:pt x="145" y="602"/>
                  </a:lnTo>
                  <a:lnTo>
                    <a:pt x="119" y="583"/>
                  </a:lnTo>
                  <a:lnTo>
                    <a:pt x="97" y="562"/>
                  </a:lnTo>
                  <a:lnTo>
                    <a:pt x="75" y="538"/>
                  </a:lnTo>
                  <a:lnTo>
                    <a:pt x="56" y="514"/>
                  </a:lnTo>
                  <a:lnTo>
                    <a:pt x="39" y="485"/>
                  </a:lnTo>
                  <a:lnTo>
                    <a:pt x="25" y="457"/>
                  </a:lnTo>
                  <a:lnTo>
                    <a:pt x="15" y="426"/>
                  </a:lnTo>
                  <a:lnTo>
                    <a:pt x="9" y="411"/>
                  </a:lnTo>
                  <a:lnTo>
                    <a:pt x="7" y="395"/>
                  </a:lnTo>
                  <a:lnTo>
                    <a:pt x="4" y="379"/>
                  </a:lnTo>
                  <a:lnTo>
                    <a:pt x="1" y="363"/>
                  </a:lnTo>
                  <a:lnTo>
                    <a:pt x="0" y="346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0" y="312"/>
                  </a:lnTo>
                  <a:lnTo>
                    <a:pt x="1" y="296"/>
                  </a:lnTo>
                  <a:lnTo>
                    <a:pt x="4" y="280"/>
                  </a:lnTo>
                  <a:lnTo>
                    <a:pt x="7" y="262"/>
                  </a:lnTo>
                  <a:lnTo>
                    <a:pt x="9" y="248"/>
                  </a:lnTo>
                  <a:lnTo>
                    <a:pt x="15" y="231"/>
                  </a:lnTo>
                  <a:lnTo>
                    <a:pt x="25" y="202"/>
                  </a:lnTo>
                  <a:lnTo>
                    <a:pt x="39" y="172"/>
                  </a:lnTo>
                  <a:lnTo>
                    <a:pt x="56" y="145"/>
                  </a:lnTo>
                  <a:lnTo>
                    <a:pt x="75" y="120"/>
                  </a:lnTo>
                  <a:lnTo>
                    <a:pt x="97" y="97"/>
                  </a:lnTo>
                  <a:lnTo>
                    <a:pt x="119" y="76"/>
                  </a:lnTo>
                  <a:lnTo>
                    <a:pt x="145" y="57"/>
                  </a:lnTo>
                  <a:lnTo>
                    <a:pt x="172" y="41"/>
                  </a:lnTo>
                  <a:lnTo>
                    <a:pt x="200" y="26"/>
                  </a:lnTo>
                  <a:lnTo>
                    <a:pt x="231" y="15"/>
                  </a:lnTo>
                  <a:lnTo>
                    <a:pt x="246" y="11"/>
                  </a:lnTo>
                  <a:lnTo>
                    <a:pt x="262" y="7"/>
                  </a:lnTo>
                  <a:lnTo>
                    <a:pt x="278" y="4"/>
                  </a:lnTo>
                  <a:lnTo>
                    <a:pt x="295" y="2"/>
                  </a:lnTo>
                  <a:lnTo>
                    <a:pt x="312" y="0"/>
                  </a:lnTo>
                  <a:lnTo>
                    <a:pt x="329" y="0"/>
                  </a:lnTo>
                  <a:lnTo>
                    <a:pt x="329" y="0"/>
                  </a:lnTo>
                  <a:lnTo>
                    <a:pt x="345" y="0"/>
                  </a:lnTo>
                  <a:lnTo>
                    <a:pt x="363" y="2"/>
                  </a:lnTo>
                  <a:lnTo>
                    <a:pt x="379" y="4"/>
                  </a:lnTo>
                  <a:lnTo>
                    <a:pt x="395" y="7"/>
                  </a:lnTo>
                  <a:lnTo>
                    <a:pt x="411" y="11"/>
                  </a:lnTo>
                  <a:lnTo>
                    <a:pt x="426" y="15"/>
                  </a:lnTo>
                  <a:lnTo>
                    <a:pt x="457" y="26"/>
                  </a:lnTo>
                  <a:lnTo>
                    <a:pt x="485" y="41"/>
                  </a:lnTo>
                  <a:lnTo>
                    <a:pt x="512" y="57"/>
                  </a:lnTo>
                  <a:lnTo>
                    <a:pt x="537" y="76"/>
                  </a:lnTo>
                  <a:lnTo>
                    <a:pt x="561" y="97"/>
                  </a:lnTo>
                  <a:lnTo>
                    <a:pt x="582" y="120"/>
                  </a:lnTo>
                  <a:lnTo>
                    <a:pt x="600" y="145"/>
                  </a:lnTo>
                  <a:lnTo>
                    <a:pt x="618" y="172"/>
                  </a:lnTo>
                  <a:lnTo>
                    <a:pt x="631" y="202"/>
                  </a:lnTo>
                  <a:lnTo>
                    <a:pt x="642" y="231"/>
                  </a:lnTo>
                  <a:lnTo>
                    <a:pt x="647" y="248"/>
                  </a:lnTo>
                  <a:lnTo>
                    <a:pt x="650" y="262"/>
                  </a:lnTo>
                  <a:lnTo>
                    <a:pt x="653" y="280"/>
                  </a:lnTo>
                  <a:lnTo>
                    <a:pt x="655" y="296"/>
                  </a:lnTo>
                  <a:lnTo>
                    <a:pt x="657" y="312"/>
                  </a:lnTo>
                  <a:lnTo>
                    <a:pt x="657" y="330"/>
                  </a:lnTo>
                  <a:lnTo>
                    <a:pt x="657" y="330"/>
                  </a:lnTo>
                  <a:lnTo>
                    <a:pt x="657" y="346"/>
                  </a:lnTo>
                  <a:lnTo>
                    <a:pt x="655" y="363"/>
                  </a:lnTo>
                  <a:lnTo>
                    <a:pt x="653" y="379"/>
                  </a:lnTo>
                  <a:lnTo>
                    <a:pt x="650" y="395"/>
                  </a:lnTo>
                  <a:lnTo>
                    <a:pt x="647" y="411"/>
                  </a:lnTo>
                  <a:lnTo>
                    <a:pt x="642" y="426"/>
                  </a:lnTo>
                  <a:lnTo>
                    <a:pt x="631" y="457"/>
                  </a:lnTo>
                  <a:lnTo>
                    <a:pt x="618" y="485"/>
                  </a:lnTo>
                  <a:lnTo>
                    <a:pt x="600" y="514"/>
                  </a:lnTo>
                  <a:lnTo>
                    <a:pt x="582" y="538"/>
                  </a:lnTo>
                  <a:lnTo>
                    <a:pt x="561" y="562"/>
                  </a:lnTo>
                  <a:lnTo>
                    <a:pt x="537" y="583"/>
                  </a:lnTo>
                  <a:lnTo>
                    <a:pt x="512" y="602"/>
                  </a:lnTo>
                  <a:lnTo>
                    <a:pt x="485" y="618"/>
                  </a:lnTo>
                  <a:lnTo>
                    <a:pt x="457" y="632"/>
                  </a:lnTo>
                  <a:lnTo>
                    <a:pt x="426" y="644"/>
                  </a:lnTo>
                  <a:lnTo>
                    <a:pt x="411" y="648"/>
                  </a:lnTo>
                  <a:lnTo>
                    <a:pt x="395" y="652"/>
                  </a:lnTo>
                  <a:lnTo>
                    <a:pt x="379" y="655"/>
                  </a:lnTo>
                  <a:lnTo>
                    <a:pt x="363" y="656"/>
                  </a:lnTo>
                  <a:lnTo>
                    <a:pt x="345" y="657"/>
                  </a:lnTo>
                  <a:lnTo>
                    <a:pt x="329" y="659"/>
                  </a:lnTo>
                  <a:lnTo>
                    <a:pt x="329" y="659"/>
                  </a:lnTo>
                  <a:close/>
                  <a:moveTo>
                    <a:pt x="329" y="38"/>
                  </a:moveTo>
                  <a:lnTo>
                    <a:pt x="329" y="38"/>
                  </a:lnTo>
                  <a:lnTo>
                    <a:pt x="298" y="39"/>
                  </a:lnTo>
                  <a:lnTo>
                    <a:pt x="270" y="43"/>
                  </a:lnTo>
                  <a:lnTo>
                    <a:pt x="242" y="51"/>
                  </a:lnTo>
                  <a:lnTo>
                    <a:pt x="215" y="61"/>
                  </a:lnTo>
                  <a:lnTo>
                    <a:pt x="189" y="73"/>
                  </a:lnTo>
                  <a:lnTo>
                    <a:pt x="165" y="88"/>
                  </a:lnTo>
                  <a:lnTo>
                    <a:pt x="144" y="105"/>
                  </a:lnTo>
                  <a:lnTo>
                    <a:pt x="122" y="124"/>
                  </a:lnTo>
                  <a:lnTo>
                    <a:pt x="103" y="144"/>
                  </a:lnTo>
                  <a:lnTo>
                    <a:pt x="87" y="167"/>
                  </a:lnTo>
                  <a:lnTo>
                    <a:pt x="72" y="191"/>
                  </a:lnTo>
                  <a:lnTo>
                    <a:pt x="60" y="215"/>
                  </a:lnTo>
                  <a:lnTo>
                    <a:pt x="51" y="242"/>
                  </a:lnTo>
                  <a:lnTo>
                    <a:pt x="43" y="270"/>
                  </a:lnTo>
                  <a:lnTo>
                    <a:pt x="39" y="300"/>
                  </a:lnTo>
                  <a:lnTo>
                    <a:pt x="38" y="330"/>
                  </a:lnTo>
                  <a:lnTo>
                    <a:pt x="38" y="330"/>
                  </a:lnTo>
                  <a:lnTo>
                    <a:pt x="39" y="359"/>
                  </a:lnTo>
                  <a:lnTo>
                    <a:pt x="43" y="387"/>
                  </a:lnTo>
                  <a:lnTo>
                    <a:pt x="51" y="415"/>
                  </a:lnTo>
                  <a:lnTo>
                    <a:pt x="60" y="442"/>
                  </a:lnTo>
                  <a:lnTo>
                    <a:pt x="72" y="468"/>
                  </a:lnTo>
                  <a:lnTo>
                    <a:pt x="87" y="492"/>
                  </a:lnTo>
                  <a:lnTo>
                    <a:pt x="103" y="515"/>
                  </a:lnTo>
                  <a:lnTo>
                    <a:pt x="122" y="535"/>
                  </a:lnTo>
                  <a:lnTo>
                    <a:pt x="144" y="554"/>
                  </a:lnTo>
                  <a:lnTo>
                    <a:pt x="165" y="570"/>
                  </a:lnTo>
                  <a:lnTo>
                    <a:pt x="189" y="585"/>
                  </a:lnTo>
                  <a:lnTo>
                    <a:pt x="215" y="597"/>
                  </a:lnTo>
                  <a:lnTo>
                    <a:pt x="242" y="608"/>
                  </a:lnTo>
                  <a:lnTo>
                    <a:pt x="270" y="614"/>
                  </a:lnTo>
                  <a:lnTo>
                    <a:pt x="298" y="618"/>
                  </a:lnTo>
                  <a:lnTo>
                    <a:pt x="329" y="621"/>
                  </a:lnTo>
                  <a:lnTo>
                    <a:pt x="329" y="621"/>
                  </a:lnTo>
                  <a:lnTo>
                    <a:pt x="359" y="618"/>
                  </a:lnTo>
                  <a:lnTo>
                    <a:pt x="387" y="614"/>
                  </a:lnTo>
                  <a:lnTo>
                    <a:pt x="415" y="608"/>
                  </a:lnTo>
                  <a:lnTo>
                    <a:pt x="442" y="597"/>
                  </a:lnTo>
                  <a:lnTo>
                    <a:pt x="467" y="585"/>
                  </a:lnTo>
                  <a:lnTo>
                    <a:pt x="492" y="570"/>
                  </a:lnTo>
                  <a:lnTo>
                    <a:pt x="513" y="554"/>
                  </a:lnTo>
                  <a:lnTo>
                    <a:pt x="535" y="535"/>
                  </a:lnTo>
                  <a:lnTo>
                    <a:pt x="553" y="515"/>
                  </a:lnTo>
                  <a:lnTo>
                    <a:pt x="569" y="492"/>
                  </a:lnTo>
                  <a:lnTo>
                    <a:pt x="584" y="468"/>
                  </a:lnTo>
                  <a:lnTo>
                    <a:pt x="596" y="442"/>
                  </a:lnTo>
                  <a:lnTo>
                    <a:pt x="607" y="415"/>
                  </a:lnTo>
                  <a:lnTo>
                    <a:pt x="614" y="387"/>
                  </a:lnTo>
                  <a:lnTo>
                    <a:pt x="618" y="359"/>
                  </a:lnTo>
                  <a:lnTo>
                    <a:pt x="619" y="330"/>
                  </a:lnTo>
                  <a:lnTo>
                    <a:pt x="619" y="330"/>
                  </a:lnTo>
                  <a:lnTo>
                    <a:pt x="618" y="300"/>
                  </a:lnTo>
                  <a:lnTo>
                    <a:pt x="614" y="270"/>
                  </a:lnTo>
                  <a:lnTo>
                    <a:pt x="607" y="242"/>
                  </a:lnTo>
                  <a:lnTo>
                    <a:pt x="596" y="215"/>
                  </a:lnTo>
                  <a:lnTo>
                    <a:pt x="584" y="191"/>
                  </a:lnTo>
                  <a:lnTo>
                    <a:pt x="569" y="167"/>
                  </a:lnTo>
                  <a:lnTo>
                    <a:pt x="553" y="144"/>
                  </a:lnTo>
                  <a:lnTo>
                    <a:pt x="535" y="124"/>
                  </a:lnTo>
                  <a:lnTo>
                    <a:pt x="513" y="105"/>
                  </a:lnTo>
                  <a:lnTo>
                    <a:pt x="492" y="88"/>
                  </a:lnTo>
                  <a:lnTo>
                    <a:pt x="467" y="73"/>
                  </a:lnTo>
                  <a:lnTo>
                    <a:pt x="442" y="61"/>
                  </a:lnTo>
                  <a:lnTo>
                    <a:pt x="415" y="51"/>
                  </a:lnTo>
                  <a:lnTo>
                    <a:pt x="387" y="43"/>
                  </a:lnTo>
                  <a:lnTo>
                    <a:pt x="359" y="39"/>
                  </a:lnTo>
                  <a:lnTo>
                    <a:pt x="329" y="38"/>
                  </a:lnTo>
                  <a:lnTo>
                    <a:pt x="329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" name="Freeform 216">
              <a:extLst>
                <a:ext uri="{FF2B5EF4-FFF2-40B4-BE49-F238E27FC236}">
                  <a16:creationId xmlns:a16="http://schemas.microsoft.com/office/drawing/2014/main" xmlns="" id="{EA498B6D-57CD-4B4F-96E7-F2CCA71C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8538" y="5140325"/>
              <a:ext cx="42863" cy="44450"/>
            </a:xfrm>
            <a:custGeom>
              <a:avLst/>
              <a:gdLst>
                <a:gd name="T0" fmla="*/ 28 w 55"/>
                <a:gd name="T1" fmla="*/ 55 h 55"/>
                <a:gd name="T2" fmla="*/ 28 w 55"/>
                <a:gd name="T3" fmla="*/ 55 h 55"/>
                <a:gd name="T4" fmla="*/ 33 w 55"/>
                <a:gd name="T5" fmla="*/ 54 h 55"/>
                <a:gd name="T6" fmla="*/ 37 w 55"/>
                <a:gd name="T7" fmla="*/ 52 h 55"/>
                <a:gd name="T8" fmla="*/ 43 w 55"/>
                <a:gd name="T9" fmla="*/ 50 h 55"/>
                <a:gd name="T10" fmla="*/ 47 w 55"/>
                <a:gd name="T11" fmla="*/ 47 h 55"/>
                <a:gd name="T12" fmla="*/ 50 w 55"/>
                <a:gd name="T13" fmla="*/ 43 h 55"/>
                <a:gd name="T14" fmla="*/ 52 w 55"/>
                <a:gd name="T15" fmla="*/ 38 h 55"/>
                <a:gd name="T16" fmla="*/ 54 w 55"/>
                <a:gd name="T17" fmla="*/ 32 h 55"/>
                <a:gd name="T18" fmla="*/ 55 w 55"/>
                <a:gd name="T19" fmla="*/ 27 h 55"/>
                <a:gd name="T20" fmla="*/ 55 w 55"/>
                <a:gd name="T21" fmla="*/ 27 h 55"/>
                <a:gd name="T22" fmla="*/ 54 w 55"/>
                <a:gd name="T23" fmla="*/ 21 h 55"/>
                <a:gd name="T24" fmla="*/ 52 w 55"/>
                <a:gd name="T25" fmla="*/ 17 h 55"/>
                <a:gd name="T26" fmla="*/ 50 w 55"/>
                <a:gd name="T27" fmla="*/ 12 h 55"/>
                <a:gd name="T28" fmla="*/ 47 w 55"/>
                <a:gd name="T29" fmla="*/ 8 h 55"/>
                <a:gd name="T30" fmla="*/ 43 w 55"/>
                <a:gd name="T31" fmla="*/ 5 h 55"/>
                <a:gd name="T32" fmla="*/ 37 w 55"/>
                <a:gd name="T33" fmla="*/ 3 h 55"/>
                <a:gd name="T34" fmla="*/ 33 w 55"/>
                <a:gd name="T35" fmla="*/ 1 h 55"/>
                <a:gd name="T36" fmla="*/ 28 w 55"/>
                <a:gd name="T37" fmla="*/ 0 h 55"/>
                <a:gd name="T38" fmla="*/ 28 w 55"/>
                <a:gd name="T39" fmla="*/ 0 h 55"/>
                <a:gd name="T40" fmla="*/ 21 w 55"/>
                <a:gd name="T41" fmla="*/ 1 h 55"/>
                <a:gd name="T42" fmla="*/ 17 w 55"/>
                <a:gd name="T43" fmla="*/ 3 h 55"/>
                <a:gd name="T44" fmla="*/ 12 w 55"/>
                <a:gd name="T45" fmla="*/ 5 h 55"/>
                <a:gd name="T46" fmla="*/ 8 w 55"/>
                <a:gd name="T47" fmla="*/ 8 h 55"/>
                <a:gd name="T48" fmla="*/ 5 w 55"/>
                <a:gd name="T49" fmla="*/ 12 h 55"/>
                <a:gd name="T50" fmla="*/ 3 w 55"/>
                <a:gd name="T51" fmla="*/ 17 h 55"/>
                <a:gd name="T52" fmla="*/ 1 w 55"/>
                <a:gd name="T53" fmla="*/ 21 h 55"/>
                <a:gd name="T54" fmla="*/ 0 w 55"/>
                <a:gd name="T55" fmla="*/ 27 h 55"/>
                <a:gd name="T56" fmla="*/ 0 w 55"/>
                <a:gd name="T57" fmla="*/ 27 h 55"/>
                <a:gd name="T58" fmla="*/ 1 w 55"/>
                <a:gd name="T59" fmla="*/ 32 h 55"/>
                <a:gd name="T60" fmla="*/ 3 w 55"/>
                <a:gd name="T61" fmla="*/ 38 h 55"/>
                <a:gd name="T62" fmla="*/ 5 w 55"/>
                <a:gd name="T63" fmla="*/ 43 h 55"/>
                <a:gd name="T64" fmla="*/ 8 w 55"/>
                <a:gd name="T65" fmla="*/ 47 h 55"/>
                <a:gd name="T66" fmla="*/ 12 w 55"/>
                <a:gd name="T67" fmla="*/ 50 h 55"/>
                <a:gd name="T68" fmla="*/ 17 w 55"/>
                <a:gd name="T69" fmla="*/ 52 h 55"/>
                <a:gd name="T70" fmla="*/ 21 w 55"/>
                <a:gd name="T71" fmla="*/ 54 h 55"/>
                <a:gd name="T72" fmla="*/ 28 w 55"/>
                <a:gd name="T73" fmla="*/ 55 h 55"/>
                <a:gd name="T74" fmla="*/ 28 w 55"/>
                <a:gd name="T7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" h="55">
                  <a:moveTo>
                    <a:pt x="28" y="55"/>
                  </a:moveTo>
                  <a:lnTo>
                    <a:pt x="28" y="55"/>
                  </a:lnTo>
                  <a:lnTo>
                    <a:pt x="33" y="54"/>
                  </a:lnTo>
                  <a:lnTo>
                    <a:pt x="37" y="52"/>
                  </a:lnTo>
                  <a:lnTo>
                    <a:pt x="43" y="50"/>
                  </a:lnTo>
                  <a:lnTo>
                    <a:pt x="47" y="47"/>
                  </a:lnTo>
                  <a:lnTo>
                    <a:pt x="50" y="43"/>
                  </a:lnTo>
                  <a:lnTo>
                    <a:pt x="52" y="38"/>
                  </a:lnTo>
                  <a:lnTo>
                    <a:pt x="54" y="32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54" y="21"/>
                  </a:lnTo>
                  <a:lnTo>
                    <a:pt x="52" y="17"/>
                  </a:lnTo>
                  <a:lnTo>
                    <a:pt x="50" y="12"/>
                  </a:lnTo>
                  <a:lnTo>
                    <a:pt x="47" y="8"/>
                  </a:lnTo>
                  <a:lnTo>
                    <a:pt x="43" y="5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1" y="1"/>
                  </a:lnTo>
                  <a:lnTo>
                    <a:pt x="17" y="3"/>
                  </a:lnTo>
                  <a:lnTo>
                    <a:pt x="12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3" y="17"/>
                  </a:lnTo>
                  <a:lnTo>
                    <a:pt x="1" y="21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32"/>
                  </a:lnTo>
                  <a:lnTo>
                    <a:pt x="3" y="38"/>
                  </a:lnTo>
                  <a:lnTo>
                    <a:pt x="5" y="43"/>
                  </a:lnTo>
                  <a:lnTo>
                    <a:pt x="8" y="47"/>
                  </a:lnTo>
                  <a:lnTo>
                    <a:pt x="12" y="50"/>
                  </a:lnTo>
                  <a:lnTo>
                    <a:pt x="17" y="52"/>
                  </a:lnTo>
                  <a:lnTo>
                    <a:pt x="21" y="54"/>
                  </a:lnTo>
                  <a:lnTo>
                    <a:pt x="28" y="55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" name="Freeform 217">
              <a:extLst>
                <a:ext uri="{FF2B5EF4-FFF2-40B4-BE49-F238E27FC236}">
                  <a16:creationId xmlns:a16="http://schemas.microsoft.com/office/drawing/2014/main" xmlns="" id="{569FE546-21AA-47A1-9526-8F527C02B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7263" y="5207000"/>
              <a:ext cx="125413" cy="174625"/>
            </a:xfrm>
            <a:custGeom>
              <a:avLst/>
              <a:gdLst>
                <a:gd name="T0" fmla="*/ 95 w 157"/>
                <a:gd name="T1" fmla="*/ 187 h 221"/>
                <a:gd name="T2" fmla="*/ 95 w 157"/>
                <a:gd name="T3" fmla="*/ 18 h 221"/>
                <a:gd name="T4" fmla="*/ 95 w 157"/>
                <a:gd name="T5" fmla="*/ 18 h 221"/>
                <a:gd name="T6" fmla="*/ 94 w 157"/>
                <a:gd name="T7" fmla="*/ 11 h 221"/>
                <a:gd name="T8" fmla="*/ 90 w 157"/>
                <a:gd name="T9" fmla="*/ 6 h 221"/>
                <a:gd name="T10" fmla="*/ 84 w 157"/>
                <a:gd name="T11" fmla="*/ 2 h 221"/>
                <a:gd name="T12" fmla="*/ 79 w 157"/>
                <a:gd name="T13" fmla="*/ 0 h 221"/>
                <a:gd name="T14" fmla="*/ 9 w 157"/>
                <a:gd name="T15" fmla="*/ 0 h 221"/>
                <a:gd name="T16" fmla="*/ 9 w 157"/>
                <a:gd name="T17" fmla="*/ 34 h 221"/>
                <a:gd name="T18" fmla="*/ 62 w 157"/>
                <a:gd name="T19" fmla="*/ 34 h 221"/>
                <a:gd name="T20" fmla="*/ 62 w 157"/>
                <a:gd name="T21" fmla="*/ 187 h 221"/>
                <a:gd name="T22" fmla="*/ 0 w 157"/>
                <a:gd name="T23" fmla="*/ 187 h 221"/>
                <a:gd name="T24" fmla="*/ 0 w 157"/>
                <a:gd name="T25" fmla="*/ 221 h 221"/>
                <a:gd name="T26" fmla="*/ 157 w 157"/>
                <a:gd name="T27" fmla="*/ 221 h 221"/>
                <a:gd name="T28" fmla="*/ 157 w 157"/>
                <a:gd name="T29" fmla="*/ 187 h 221"/>
                <a:gd name="T30" fmla="*/ 95 w 157"/>
                <a:gd name="T31" fmla="*/ 18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221">
                  <a:moveTo>
                    <a:pt x="95" y="187"/>
                  </a:moveTo>
                  <a:lnTo>
                    <a:pt x="95" y="18"/>
                  </a:lnTo>
                  <a:lnTo>
                    <a:pt x="95" y="18"/>
                  </a:lnTo>
                  <a:lnTo>
                    <a:pt x="94" y="11"/>
                  </a:lnTo>
                  <a:lnTo>
                    <a:pt x="90" y="6"/>
                  </a:lnTo>
                  <a:lnTo>
                    <a:pt x="84" y="2"/>
                  </a:lnTo>
                  <a:lnTo>
                    <a:pt x="79" y="0"/>
                  </a:lnTo>
                  <a:lnTo>
                    <a:pt x="9" y="0"/>
                  </a:lnTo>
                  <a:lnTo>
                    <a:pt x="9" y="34"/>
                  </a:lnTo>
                  <a:lnTo>
                    <a:pt x="62" y="34"/>
                  </a:lnTo>
                  <a:lnTo>
                    <a:pt x="62" y="187"/>
                  </a:lnTo>
                  <a:lnTo>
                    <a:pt x="0" y="187"/>
                  </a:lnTo>
                  <a:lnTo>
                    <a:pt x="0" y="221"/>
                  </a:lnTo>
                  <a:lnTo>
                    <a:pt x="157" y="221"/>
                  </a:lnTo>
                  <a:lnTo>
                    <a:pt x="157" y="187"/>
                  </a:lnTo>
                  <a:lnTo>
                    <a:pt x="95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DC559C86-7D70-451B-A7AA-979F731021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Why can’t I see a RPI for my product?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0E219A5-AA40-4047-BDD1-7FA996B8545D}"/>
              </a:ext>
            </a:extLst>
          </p:cNvPr>
          <p:cNvSpPr txBox="1"/>
          <p:nvPr/>
        </p:nvSpPr>
        <p:spPr>
          <a:xfrm>
            <a:off x="306778" y="895471"/>
            <a:ext cx="8530445" cy="33624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If a valid Research Product Identifier (RPI) for your research product does not appear on the selection list when creating a draft submission, this may be for one of two reasons: </a:t>
            </a:r>
          </a:p>
          <a:p>
            <a:pPr marL="285750" indent="-285750" algn="l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The </a:t>
            </a:r>
            <a:r>
              <a:rPr lang="en-GB" b="1" dirty="0">
                <a:solidFill>
                  <a:prstClr val="black"/>
                </a:solidFill>
                <a:latin typeface="Calibri"/>
                <a:cs typeface="+mn-cs"/>
              </a:rPr>
              <a:t>RPI already exists</a:t>
            </a:r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 but it is not assigned to the organisation on behalf of which you have created the draft submission (or to you if creating an individual submission): </a:t>
            </a:r>
          </a:p>
          <a:p>
            <a:pPr marL="554038" lvl="1" indent="-285750" algn="l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It could be assigned to another legal entity of your Company, in the same or another country </a:t>
            </a:r>
          </a:p>
          <a:p>
            <a:pPr marL="554038" lvl="1" indent="-285750" algn="l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It could be assigned to another company </a:t>
            </a:r>
          </a:p>
          <a:p>
            <a:pPr marL="285750" indent="-285750" algn="l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indent="-285750" algn="l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indent="-285750" algn="l" fontAlgn="auto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indent="-285750" algn="l" fontAlgn="auto">
              <a:lnSpc>
                <a:spcPct val="100000"/>
              </a:lnSpc>
              <a:spcBef>
                <a:spcPts val="9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The </a:t>
            </a:r>
            <a:r>
              <a:rPr lang="en-GB" b="1" dirty="0">
                <a:solidFill>
                  <a:prstClr val="black"/>
                </a:solidFill>
                <a:latin typeface="Calibri"/>
                <a:cs typeface="+mn-cs"/>
              </a:rPr>
              <a:t>RPI does not exist yet</a:t>
            </a:r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: request one via IRIS (see next step)</a:t>
            </a:r>
            <a:endParaRPr lang="ko-KR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pitchFamily="34" charset="0"/>
            </a:endParaRPr>
          </a:p>
        </p:txBody>
      </p:sp>
      <p:graphicFrame>
        <p:nvGraphicFramePr>
          <p:cNvPr id="25" name="Table 6">
            <a:extLst>
              <a:ext uri="{FF2B5EF4-FFF2-40B4-BE49-F238E27FC236}">
                <a16:creationId xmlns:a16="http://schemas.microsoft.com/office/drawing/2014/main" xmlns="" id="{A1274063-52DA-4EAD-89C1-BDD3AA41AB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319929"/>
              </p:ext>
            </p:extLst>
          </p:nvPr>
        </p:nvGraphicFramePr>
        <p:xfrm>
          <a:off x="685074" y="2743001"/>
          <a:ext cx="7272000" cy="108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000">
                  <a:extLst>
                    <a:ext uri="{9D8B030D-6E8A-4147-A177-3AD203B41FA5}">
                      <a16:colId xmlns:a16="http://schemas.microsoft.com/office/drawing/2014/main" xmlns="" val="2203336285"/>
                    </a:ext>
                  </a:extLst>
                </a:gridCol>
                <a:gridCol w="2952000">
                  <a:extLst>
                    <a:ext uri="{9D8B030D-6E8A-4147-A177-3AD203B41FA5}">
                      <a16:colId xmlns:a16="http://schemas.microsoft.com/office/drawing/2014/main" xmlns="" val="2642458790"/>
                    </a:ext>
                  </a:extLst>
                </a:gridCol>
                <a:gridCol w="248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5200"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chemeClr val="bg1"/>
                          </a:solidFill>
                        </a:rPr>
                        <a:t>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Consequences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GB" sz="105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0506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</a:rPr>
                        <a:t>Current owner transfers RPI to your organisation (location)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Any new regulatory entitlement / outcome will be granted to your organisation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Submit a “Transfer a research product” request via IRIS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2251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You request affiliation to the RPI owner’s organisation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Any new regulatory entitlement / outcome will be granted to the RPI owner’s organisation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Request to be affiliated with the </a:t>
                      </a:r>
                      <a:r>
                        <a:rPr lang="en-US" sz="1050" dirty="0" err="1">
                          <a:solidFill>
                            <a:schemeClr val="tx1"/>
                          </a:solidFill>
                        </a:rPr>
                        <a:t>organisation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 in IAM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1424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9497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3"/>
          <p:cNvSpPr/>
          <p:nvPr/>
        </p:nvSpPr>
        <p:spPr>
          <a:xfrm>
            <a:off x="238868" y="1691516"/>
            <a:ext cx="1812852" cy="1812852"/>
          </a:xfrm>
          <a:prstGeom prst="ellipse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>
            <a:outerShdw blurRad="254000" dist="38100" dir="2700000" algn="tl" rotWithShape="0">
              <a:prstClr val="black">
                <a:alpha val="47000"/>
              </a:prstClr>
            </a:outerShdw>
          </a:effectLst>
        </p:spPr>
        <p:txBody>
          <a:bodyPr rtlCol="0" anchor="ctr"/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5" name="Diamond 54"/>
          <p:cNvSpPr/>
          <p:nvPr/>
        </p:nvSpPr>
        <p:spPr>
          <a:xfrm>
            <a:off x="1763688" y="1048337"/>
            <a:ext cx="243749" cy="243749"/>
          </a:xfrm>
          <a:prstGeom prst="diamond">
            <a:avLst/>
          </a:prstGeom>
          <a:solidFill>
            <a:schemeClr val="tx2">
              <a:lumMod val="75000"/>
            </a:scheme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6" name="Diamond 55"/>
          <p:cNvSpPr/>
          <p:nvPr/>
        </p:nvSpPr>
        <p:spPr>
          <a:xfrm>
            <a:off x="1692456" y="3919587"/>
            <a:ext cx="243749" cy="243749"/>
          </a:xfrm>
          <a:prstGeom prst="diamond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7" name="Diamond 56"/>
          <p:cNvSpPr/>
          <p:nvPr/>
        </p:nvSpPr>
        <p:spPr>
          <a:xfrm>
            <a:off x="2455376" y="2411391"/>
            <a:ext cx="243749" cy="243749"/>
          </a:xfrm>
          <a:prstGeom prst="diamond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2758748" y="2540360"/>
            <a:ext cx="121976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  <a:headEnd type="oval" w="med" len="med"/>
            <a:tailEnd type="oval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>
          <a:xfrm>
            <a:off x="2047044" y="4048555"/>
            <a:ext cx="1384305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  <a:headEnd type="oval" w="med" len="med"/>
            <a:tailEnd type="oval" w="med" len="med"/>
          </a:ln>
          <a:effectLst/>
        </p:spPr>
      </p:cxnSp>
      <p:sp>
        <p:nvSpPr>
          <p:cNvPr id="63" name="Oval 62"/>
          <p:cNvSpPr/>
          <p:nvPr/>
        </p:nvSpPr>
        <p:spPr>
          <a:xfrm>
            <a:off x="4078100" y="2126073"/>
            <a:ext cx="926088" cy="9260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innerShdw blurRad="165100" dir="13500000">
              <a:prstClr val="black">
                <a:alpha val="67000"/>
              </a:prstClr>
            </a:innerShdw>
          </a:effectLst>
        </p:spPr>
        <p:txBody>
          <a:bodyPr rtlCol="0" anchor="ctr"/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3615056" y="3579862"/>
            <a:ext cx="926088" cy="92608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innerShdw blurRad="165100" dir="13500000">
              <a:prstClr val="black">
                <a:alpha val="67000"/>
              </a:prstClr>
            </a:innerShdw>
          </a:effectLst>
        </p:spPr>
        <p:txBody>
          <a:bodyPr rtlCol="0" anchor="ctr"/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2104422" y="1158331"/>
            <a:ext cx="1384305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  <a:headEnd type="oval" w="med" len="med"/>
            <a:tailEnd type="oval" w="med" len="med"/>
          </a:ln>
          <a:effectLst/>
        </p:spPr>
      </p:cxnSp>
      <p:sp>
        <p:nvSpPr>
          <p:cNvPr id="66" name="Oval 65"/>
          <p:cNvSpPr/>
          <p:nvPr/>
        </p:nvSpPr>
        <p:spPr>
          <a:xfrm>
            <a:off x="3672434" y="709558"/>
            <a:ext cx="926088" cy="926088"/>
          </a:xfrm>
          <a:prstGeom prst="ellipse">
            <a:avLst/>
          </a:prstGeom>
          <a:solidFill>
            <a:schemeClr val="tx2">
              <a:lumMod val="75000"/>
            </a:schemeClr>
          </a:solidFill>
          <a:ln w="25400" cap="flat" cmpd="sng" algn="ctr">
            <a:noFill/>
            <a:prstDash val="solid"/>
          </a:ln>
          <a:effectLst>
            <a:innerShdw blurRad="165100" dir="13500000">
              <a:prstClr val="black">
                <a:alpha val="67000"/>
              </a:prstClr>
            </a:innerShdw>
          </a:effectLst>
        </p:spPr>
        <p:txBody>
          <a:bodyPr rtlCol="0" anchor="ctr"/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295545" y="2126073"/>
            <a:ext cx="1699504" cy="909894"/>
            <a:chOff x="1233983" y="3322130"/>
            <a:chExt cx="1699504" cy="909894"/>
          </a:xfrm>
        </p:grpSpPr>
        <p:grpSp>
          <p:nvGrpSpPr>
            <p:cNvPr id="75" name="Group 74"/>
            <p:cNvGrpSpPr/>
            <p:nvPr/>
          </p:nvGrpSpPr>
          <p:grpSpPr>
            <a:xfrm>
              <a:off x="1827188" y="3322130"/>
              <a:ext cx="513088" cy="426894"/>
              <a:chOff x="2001838" y="4022726"/>
              <a:chExt cx="5207000" cy="4332287"/>
            </a:xfrm>
            <a:solidFill>
              <a:sysClr val="window" lastClr="FFFFFF"/>
            </a:solidFill>
          </p:grpSpPr>
          <p:sp>
            <p:nvSpPr>
              <p:cNvPr id="97" name="Freeform 85"/>
              <p:cNvSpPr>
                <a:spLocks noEditPoints="1"/>
              </p:cNvSpPr>
              <p:nvPr/>
            </p:nvSpPr>
            <p:spPr bwMode="auto">
              <a:xfrm>
                <a:off x="2001838" y="4672013"/>
                <a:ext cx="5207000" cy="3683000"/>
              </a:xfrm>
              <a:custGeom>
                <a:avLst/>
                <a:gdLst>
                  <a:gd name="T0" fmla="*/ 374 w 6560"/>
                  <a:gd name="T1" fmla="*/ 278 h 4639"/>
                  <a:gd name="T2" fmla="*/ 314 w 6560"/>
                  <a:gd name="T3" fmla="*/ 314 h 4639"/>
                  <a:gd name="T4" fmla="*/ 279 w 6560"/>
                  <a:gd name="T5" fmla="*/ 373 h 4639"/>
                  <a:gd name="T6" fmla="*/ 273 w 6560"/>
                  <a:gd name="T7" fmla="*/ 4230 h 4639"/>
                  <a:gd name="T8" fmla="*/ 292 w 6560"/>
                  <a:gd name="T9" fmla="*/ 4299 h 4639"/>
                  <a:gd name="T10" fmla="*/ 340 w 6560"/>
                  <a:gd name="T11" fmla="*/ 4349 h 4639"/>
                  <a:gd name="T12" fmla="*/ 410 w 6560"/>
                  <a:gd name="T13" fmla="*/ 4367 h 4639"/>
                  <a:gd name="T14" fmla="*/ 6186 w 6560"/>
                  <a:gd name="T15" fmla="*/ 4361 h 4639"/>
                  <a:gd name="T16" fmla="*/ 6246 w 6560"/>
                  <a:gd name="T17" fmla="*/ 4327 h 4639"/>
                  <a:gd name="T18" fmla="*/ 6281 w 6560"/>
                  <a:gd name="T19" fmla="*/ 4268 h 4639"/>
                  <a:gd name="T20" fmla="*/ 6285 w 6560"/>
                  <a:gd name="T21" fmla="*/ 409 h 4639"/>
                  <a:gd name="T22" fmla="*/ 6268 w 6560"/>
                  <a:gd name="T23" fmla="*/ 341 h 4639"/>
                  <a:gd name="T24" fmla="*/ 6218 w 6560"/>
                  <a:gd name="T25" fmla="*/ 292 h 4639"/>
                  <a:gd name="T26" fmla="*/ 6150 w 6560"/>
                  <a:gd name="T27" fmla="*/ 274 h 4639"/>
                  <a:gd name="T28" fmla="*/ 410 w 6560"/>
                  <a:gd name="T29" fmla="*/ 0 h 4639"/>
                  <a:gd name="T30" fmla="*/ 6216 w 6560"/>
                  <a:gd name="T31" fmla="*/ 6 h 4639"/>
                  <a:gd name="T32" fmla="*/ 6337 w 6560"/>
                  <a:gd name="T33" fmla="*/ 45 h 4639"/>
                  <a:gd name="T34" fmla="*/ 6439 w 6560"/>
                  <a:gd name="T35" fmla="*/ 121 h 4639"/>
                  <a:gd name="T36" fmla="*/ 6514 w 6560"/>
                  <a:gd name="T37" fmla="*/ 222 h 4639"/>
                  <a:gd name="T38" fmla="*/ 6554 w 6560"/>
                  <a:gd name="T39" fmla="*/ 343 h 4639"/>
                  <a:gd name="T40" fmla="*/ 6560 w 6560"/>
                  <a:gd name="T41" fmla="*/ 4230 h 4639"/>
                  <a:gd name="T42" fmla="*/ 6538 w 6560"/>
                  <a:gd name="T43" fmla="*/ 4359 h 4639"/>
                  <a:gd name="T44" fmla="*/ 6480 w 6560"/>
                  <a:gd name="T45" fmla="*/ 4472 h 4639"/>
                  <a:gd name="T46" fmla="*/ 6391 w 6560"/>
                  <a:gd name="T47" fmla="*/ 4562 h 4639"/>
                  <a:gd name="T48" fmla="*/ 6279 w 6560"/>
                  <a:gd name="T49" fmla="*/ 4619 h 4639"/>
                  <a:gd name="T50" fmla="*/ 6150 w 6560"/>
                  <a:gd name="T51" fmla="*/ 4639 h 4639"/>
                  <a:gd name="T52" fmla="*/ 344 w 6560"/>
                  <a:gd name="T53" fmla="*/ 4635 h 4639"/>
                  <a:gd name="T54" fmla="*/ 221 w 6560"/>
                  <a:gd name="T55" fmla="*/ 4593 h 4639"/>
                  <a:gd name="T56" fmla="*/ 119 w 6560"/>
                  <a:gd name="T57" fmla="*/ 4520 h 4639"/>
                  <a:gd name="T58" fmla="*/ 46 w 6560"/>
                  <a:gd name="T59" fmla="*/ 4419 h 4639"/>
                  <a:gd name="T60" fmla="*/ 6 w 6560"/>
                  <a:gd name="T61" fmla="*/ 4297 h 4639"/>
                  <a:gd name="T62" fmla="*/ 0 w 6560"/>
                  <a:gd name="T63" fmla="*/ 409 h 4639"/>
                  <a:gd name="T64" fmla="*/ 22 w 6560"/>
                  <a:gd name="T65" fmla="*/ 280 h 4639"/>
                  <a:gd name="T66" fmla="*/ 80 w 6560"/>
                  <a:gd name="T67" fmla="*/ 168 h 4639"/>
                  <a:gd name="T68" fmla="*/ 167 w 6560"/>
                  <a:gd name="T69" fmla="*/ 79 h 4639"/>
                  <a:gd name="T70" fmla="*/ 281 w 6560"/>
                  <a:gd name="T71" fmla="*/ 21 h 4639"/>
                  <a:gd name="T72" fmla="*/ 410 w 6560"/>
                  <a:gd name="T73" fmla="*/ 0 h 4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560" h="4639">
                    <a:moveTo>
                      <a:pt x="410" y="274"/>
                    </a:moveTo>
                    <a:lnTo>
                      <a:pt x="374" y="278"/>
                    </a:lnTo>
                    <a:lnTo>
                      <a:pt x="340" y="292"/>
                    </a:lnTo>
                    <a:lnTo>
                      <a:pt x="314" y="314"/>
                    </a:lnTo>
                    <a:lnTo>
                      <a:pt x="292" y="341"/>
                    </a:lnTo>
                    <a:lnTo>
                      <a:pt x="279" y="373"/>
                    </a:lnTo>
                    <a:lnTo>
                      <a:pt x="273" y="409"/>
                    </a:lnTo>
                    <a:lnTo>
                      <a:pt x="273" y="4230"/>
                    </a:lnTo>
                    <a:lnTo>
                      <a:pt x="279" y="4268"/>
                    </a:lnTo>
                    <a:lnTo>
                      <a:pt x="292" y="4299"/>
                    </a:lnTo>
                    <a:lnTo>
                      <a:pt x="314" y="4327"/>
                    </a:lnTo>
                    <a:lnTo>
                      <a:pt x="340" y="4349"/>
                    </a:lnTo>
                    <a:lnTo>
                      <a:pt x="374" y="4361"/>
                    </a:lnTo>
                    <a:lnTo>
                      <a:pt x="410" y="4367"/>
                    </a:lnTo>
                    <a:lnTo>
                      <a:pt x="6150" y="4367"/>
                    </a:lnTo>
                    <a:lnTo>
                      <a:pt x="6186" y="4361"/>
                    </a:lnTo>
                    <a:lnTo>
                      <a:pt x="6218" y="4349"/>
                    </a:lnTo>
                    <a:lnTo>
                      <a:pt x="6246" y="4327"/>
                    </a:lnTo>
                    <a:lnTo>
                      <a:pt x="6268" y="4299"/>
                    </a:lnTo>
                    <a:lnTo>
                      <a:pt x="6281" y="4268"/>
                    </a:lnTo>
                    <a:lnTo>
                      <a:pt x="6285" y="4230"/>
                    </a:lnTo>
                    <a:lnTo>
                      <a:pt x="6285" y="409"/>
                    </a:lnTo>
                    <a:lnTo>
                      <a:pt x="6281" y="373"/>
                    </a:lnTo>
                    <a:lnTo>
                      <a:pt x="6268" y="341"/>
                    </a:lnTo>
                    <a:lnTo>
                      <a:pt x="6246" y="314"/>
                    </a:lnTo>
                    <a:lnTo>
                      <a:pt x="6218" y="292"/>
                    </a:lnTo>
                    <a:lnTo>
                      <a:pt x="6186" y="278"/>
                    </a:lnTo>
                    <a:lnTo>
                      <a:pt x="6150" y="274"/>
                    </a:lnTo>
                    <a:lnTo>
                      <a:pt x="410" y="274"/>
                    </a:lnTo>
                    <a:close/>
                    <a:moveTo>
                      <a:pt x="410" y="0"/>
                    </a:moveTo>
                    <a:lnTo>
                      <a:pt x="6150" y="0"/>
                    </a:lnTo>
                    <a:lnTo>
                      <a:pt x="6216" y="6"/>
                    </a:lnTo>
                    <a:lnTo>
                      <a:pt x="6279" y="21"/>
                    </a:lnTo>
                    <a:lnTo>
                      <a:pt x="6337" y="45"/>
                    </a:lnTo>
                    <a:lnTo>
                      <a:pt x="6391" y="79"/>
                    </a:lnTo>
                    <a:lnTo>
                      <a:pt x="6439" y="121"/>
                    </a:lnTo>
                    <a:lnTo>
                      <a:pt x="6480" y="168"/>
                    </a:lnTo>
                    <a:lnTo>
                      <a:pt x="6514" y="222"/>
                    </a:lnTo>
                    <a:lnTo>
                      <a:pt x="6538" y="280"/>
                    </a:lnTo>
                    <a:lnTo>
                      <a:pt x="6554" y="343"/>
                    </a:lnTo>
                    <a:lnTo>
                      <a:pt x="6560" y="409"/>
                    </a:lnTo>
                    <a:lnTo>
                      <a:pt x="6560" y="4230"/>
                    </a:lnTo>
                    <a:lnTo>
                      <a:pt x="6554" y="4297"/>
                    </a:lnTo>
                    <a:lnTo>
                      <a:pt x="6538" y="4359"/>
                    </a:lnTo>
                    <a:lnTo>
                      <a:pt x="6514" y="4419"/>
                    </a:lnTo>
                    <a:lnTo>
                      <a:pt x="6480" y="4472"/>
                    </a:lnTo>
                    <a:lnTo>
                      <a:pt x="6439" y="4520"/>
                    </a:lnTo>
                    <a:lnTo>
                      <a:pt x="6391" y="4562"/>
                    </a:lnTo>
                    <a:lnTo>
                      <a:pt x="6337" y="4593"/>
                    </a:lnTo>
                    <a:lnTo>
                      <a:pt x="6279" y="4619"/>
                    </a:lnTo>
                    <a:lnTo>
                      <a:pt x="6216" y="4635"/>
                    </a:lnTo>
                    <a:lnTo>
                      <a:pt x="6150" y="4639"/>
                    </a:lnTo>
                    <a:lnTo>
                      <a:pt x="410" y="4639"/>
                    </a:lnTo>
                    <a:lnTo>
                      <a:pt x="344" y="4635"/>
                    </a:lnTo>
                    <a:lnTo>
                      <a:pt x="281" y="4619"/>
                    </a:lnTo>
                    <a:lnTo>
                      <a:pt x="221" y="4593"/>
                    </a:lnTo>
                    <a:lnTo>
                      <a:pt x="167" y="4562"/>
                    </a:lnTo>
                    <a:lnTo>
                      <a:pt x="119" y="4520"/>
                    </a:lnTo>
                    <a:lnTo>
                      <a:pt x="80" y="4472"/>
                    </a:lnTo>
                    <a:lnTo>
                      <a:pt x="46" y="4419"/>
                    </a:lnTo>
                    <a:lnTo>
                      <a:pt x="22" y="4359"/>
                    </a:lnTo>
                    <a:lnTo>
                      <a:pt x="6" y="4297"/>
                    </a:lnTo>
                    <a:lnTo>
                      <a:pt x="0" y="4230"/>
                    </a:lnTo>
                    <a:lnTo>
                      <a:pt x="0" y="409"/>
                    </a:lnTo>
                    <a:lnTo>
                      <a:pt x="6" y="343"/>
                    </a:lnTo>
                    <a:lnTo>
                      <a:pt x="22" y="280"/>
                    </a:lnTo>
                    <a:lnTo>
                      <a:pt x="46" y="222"/>
                    </a:lnTo>
                    <a:lnTo>
                      <a:pt x="80" y="168"/>
                    </a:lnTo>
                    <a:lnTo>
                      <a:pt x="119" y="121"/>
                    </a:lnTo>
                    <a:lnTo>
                      <a:pt x="167" y="79"/>
                    </a:lnTo>
                    <a:lnTo>
                      <a:pt x="221" y="45"/>
                    </a:lnTo>
                    <a:lnTo>
                      <a:pt x="281" y="21"/>
                    </a:lnTo>
                    <a:lnTo>
                      <a:pt x="344" y="6"/>
                    </a:lnTo>
                    <a:lnTo>
                      <a:pt x="4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+mn-cs"/>
                </a:endParaRPr>
              </a:p>
            </p:txBody>
          </p:sp>
          <p:sp>
            <p:nvSpPr>
              <p:cNvPr id="98" name="Freeform 86"/>
              <p:cNvSpPr>
                <a:spLocks noEditPoints="1"/>
              </p:cNvSpPr>
              <p:nvPr/>
            </p:nvSpPr>
            <p:spPr bwMode="auto">
              <a:xfrm>
                <a:off x="3736976" y="4022726"/>
                <a:ext cx="1736725" cy="866775"/>
              </a:xfrm>
              <a:custGeom>
                <a:avLst/>
                <a:gdLst>
                  <a:gd name="T0" fmla="*/ 410 w 2186"/>
                  <a:gd name="T1" fmla="*/ 272 h 1093"/>
                  <a:gd name="T2" fmla="*/ 374 w 2186"/>
                  <a:gd name="T3" fmla="*/ 278 h 1093"/>
                  <a:gd name="T4" fmla="*/ 340 w 2186"/>
                  <a:gd name="T5" fmla="*/ 292 h 1093"/>
                  <a:gd name="T6" fmla="*/ 312 w 2186"/>
                  <a:gd name="T7" fmla="*/ 314 h 1093"/>
                  <a:gd name="T8" fmla="*/ 292 w 2186"/>
                  <a:gd name="T9" fmla="*/ 340 h 1093"/>
                  <a:gd name="T10" fmla="*/ 278 w 2186"/>
                  <a:gd name="T11" fmla="*/ 373 h 1093"/>
                  <a:gd name="T12" fmla="*/ 272 w 2186"/>
                  <a:gd name="T13" fmla="*/ 409 h 1093"/>
                  <a:gd name="T14" fmla="*/ 272 w 2186"/>
                  <a:gd name="T15" fmla="*/ 819 h 1093"/>
                  <a:gd name="T16" fmla="*/ 1912 w 2186"/>
                  <a:gd name="T17" fmla="*/ 819 h 1093"/>
                  <a:gd name="T18" fmla="*/ 1912 w 2186"/>
                  <a:gd name="T19" fmla="*/ 409 h 1093"/>
                  <a:gd name="T20" fmla="*/ 1908 w 2186"/>
                  <a:gd name="T21" fmla="*/ 373 h 1093"/>
                  <a:gd name="T22" fmla="*/ 1894 w 2186"/>
                  <a:gd name="T23" fmla="*/ 340 h 1093"/>
                  <a:gd name="T24" fmla="*/ 1872 w 2186"/>
                  <a:gd name="T25" fmla="*/ 314 h 1093"/>
                  <a:gd name="T26" fmla="*/ 1844 w 2186"/>
                  <a:gd name="T27" fmla="*/ 292 h 1093"/>
                  <a:gd name="T28" fmla="*/ 1812 w 2186"/>
                  <a:gd name="T29" fmla="*/ 278 h 1093"/>
                  <a:gd name="T30" fmla="*/ 1776 w 2186"/>
                  <a:gd name="T31" fmla="*/ 272 h 1093"/>
                  <a:gd name="T32" fmla="*/ 410 w 2186"/>
                  <a:gd name="T33" fmla="*/ 272 h 1093"/>
                  <a:gd name="T34" fmla="*/ 410 w 2186"/>
                  <a:gd name="T35" fmla="*/ 0 h 1093"/>
                  <a:gd name="T36" fmla="*/ 1776 w 2186"/>
                  <a:gd name="T37" fmla="*/ 0 h 1093"/>
                  <a:gd name="T38" fmla="*/ 1842 w 2186"/>
                  <a:gd name="T39" fmla="*/ 6 h 1093"/>
                  <a:gd name="T40" fmla="*/ 1906 w 2186"/>
                  <a:gd name="T41" fmla="*/ 22 h 1093"/>
                  <a:gd name="T42" fmla="*/ 1964 w 2186"/>
                  <a:gd name="T43" fmla="*/ 46 h 1093"/>
                  <a:gd name="T44" fmla="*/ 2017 w 2186"/>
                  <a:gd name="T45" fmla="*/ 79 h 1093"/>
                  <a:gd name="T46" fmla="*/ 2065 w 2186"/>
                  <a:gd name="T47" fmla="*/ 121 h 1093"/>
                  <a:gd name="T48" fmla="*/ 2107 w 2186"/>
                  <a:gd name="T49" fmla="*/ 169 h 1093"/>
                  <a:gd name="T50" fmla="*/ 2141 w 2186"/>
                  <a:gd name="T51" fmla="*/ 222 h 1093"/>
                  <a:gd name="T52" fmla="*/ 2164 w 2186"/>
                  <a:gd name="T53" fmla="*/ 280 h 1093"/>
                  <a:gd name="T54" fmla="*/ 2180 w 2186"/>
                  <a:gd name="T55" fmla="*/ 344 h 1093"/>
                  <a:gd name="T56" fmla="*/ 2186 w 2186"/>
                  <a:gd name="T57" fmla="*/ 409 h 1093"/>
                  <a:gd name="T58" fmla="*/ 2186 w 2186"/>
                  <a:gd name="T59" fmla="*/ 956 h 1093"/>
                  <a:gd name="T60" fmla="*/ 2180 w 2186"/>
                  <a:gd name="T61" fmla="*/ 991 h 1093"/>
                  <a:gd name="T62" fmla="*/ 2166 w 2186"/>
                  <a:gd name="T63" fmla="*/ 1025 h 1093"/>
                  <a:gd name="T64" fmla="*/ 2147 w 2186"/>
                  <a:gd name="T65" fmla="*/ 1051 h 1093"/>
                  <a:gd name="T66" fmla="*/ 2119 w 2186"/>
                  <a:gd name="T67" fmla="*/ 1073 h 1093"/>
                  <a:gd name="T68" fmla="*/ 2085 w 2186"/>
                  <a:gd name="T69" fmla="*/ 1087 h 1093"/>
                  <a:gd name="T70" fmla="*/ 2049 w 2186"/>
                  <a:gd name="T71" fmla="*/ 1093 h 1093"/>
                  <a:gd name="T72" fmla="*/ 137 w 2186"/>
                  <a:gd name="T73" fmla="*/ 1093 h 1093"/>
                  <a:gd name="T74" fmla="*/ 99 w 2186"/>
                  <a:gd name="T75" fmla="*/ 1087 h 1093"/>
                  <a:gd name="T76" fmla="*/ 67 w 2186"/>
                  <a:gd name="T77" fmla="*/ 1073 h 1093"/>
                  <a:gd name="T78" fmla="*/ 39 w 2186"/>
                  <a:gd name="T79" fmla="*/ 1051 h 1093"/>
                  <a:gd name="T80" fmla="*/ 18 w 2186"/>
                  <a:gd name="T81" fmla="*/ 1025 h 1093"/>
                  <a:gd name="T82" fmla="*/ 4 w 2186"/>
                  <a:gd name="T83" fmla="*/ 991 h 1093"/>
                  <a:gd name="T84" fmla="*/ 0 w 2186"/>
                  <a:gd name="T85" fmla="*/ 956 h 1093"/>
                  <a:gd name="T86" fmla="*/ 0 w 2186"/>
                  <a:gd name="T87" fmla="*/ 409 h 1093"/>
                  <a:gd name="T88" fmla="*/ 6 w 2186"/>
                  <a:gd name="T89" fmla="*/ 344 h 1093"/>
                  <a:gd name="T90" fmla="*/ 20 w 2186"/>
                  <a:gd name="T91" fmla="*/ 280 h 1093"/>
                  <a:gd name="T92" fmla="*/ 45 w 2186"/>
                  <a:gd name="T93" fmla="*/ 222 h 1093"/>
                  <a:gd name="T94" fmla="*/ 79 w 2186"/>
                  <a:gd name="T95" fmla="*/ 169 h 1093"/>
                  <a:gd name="T96" fmla="*/ 119 w 2186"/>
                  <a:gd name="T97" fmla="*/ 121 h 1093"/>
                  <a:gd name="T98" fmla="*/ 167 w 2186"/>
                  <a:gd name="T99" fmla="*/ 79 h 1093"/>
                  <a:gd name="T100" fmla="*/ 221 w 2186"/>
                  <a:gd name="T101" fmla="*/ 46 h 1093"/>
                  <a:gd name="T102" fmla="*/ 280 w 2186"/>
                  <a:gd name="T103" fmla="*/ 22 h 1093"/>
                  <a:gd name="T104" fmla="*/ 344 w 2186"/>
                  <a:gd name="T105" fmla="*/ 6 h 1093"/>
                  <a:gd name="T106" fmla="*/ 410 w 2186"/>
                  <a:gd name="T107" fmla="*/ 0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86" h="1093">
                    <a:moveTo>
                      <a:pt x="410" y="272"/>
                    </a:moveTo>
                    <a:lnTo>
                      <a:pt x="374" y="278"/>
                    </a:lnTo>
                    <a:lnTo>
                      <a:pt x="340" y="292"/>
                    </a:lnTo>
                    <a:lnTo>
                      <a:pt x="312" y="314"/>
                    </a:lnTo>
                    <a:lnTo>
                      <a:pt x="292" y="340"/>
                    </a:lnTo>
                    <a:lnTo>
                      <a:pt x="278" y="373"/>
                    </a:lnTo>
                    <a:lnTo>
                      <a:pt x="272" y="409"/>
                    </a:lnTo>
                    <a:lnTo>
                      <a:pt x="272" y="819"/>
                    </a:lnTo>
                    <a:lnTo>
                      <a:pt x="1912" y="819"/>
                    </a:lnTo>
                    <a:lnTo>
                      <a:pt x="1912" y="409"/>
                    </a:lnTo>
                    <a:lnTo>
                      <a:pt x="1908" y="373"/>
                    </a:lnTo>
                    <a:lnTo>
                      <a:pt x="1894" y="340"/>
                    </a:lnTo>
                    <a:lnTo>
                      <a:pt x="1872" y="314"/>
                    </a:lnTo>
                    <a:lnTo>
                      <a:pt x="1844" y="292"/>
                    </a:lnTo>
                    <a:lnTo>
                      <a:pt x="1812" y="278"/>
                    </a:lnTo>
                    <a:lnTo>
                      <a:pt x="1776" y="272"/>
                    </a:lnTo>
                    <a:lnTo>
                      <a:pt x="410" y="272"/>
                    </a:lnTo>
                    <a:close/>
                    <a:moveTo>
                      <a:pt x="410" y="0"/>
                    </a:moveTo>
                    <a:lnTo>
                      <a:pt x="1776" y="0"/>
                    </a:lnTo>
                    <a:lnTo>
                      <a:pt x="1842" y="6"/>
                    </a:lnTo>
                    <a:lnTo>
                      <a:pt x="1906" y="22"/>
                    </a:lnTo>
                    <a:lnTo>
                      <a:pt x="1964" y="46"/>
                    </a:lnTo>
                    <a:lnTo>
                      <a:pt x="2017" y="79"/>
                    </a:lnTo>
                    <a:lnTo>
                      <a:pt x="2065" y="121"/>
                    </a:lnTo>
                    <a:lnTo>
                      <a:pt x="2107" y="169"/>
                    </a:lnTo>
                    <a:lnTo>
                      <a:pt x="2141" y="222"/>
                    </a:lnTo>
                    <a:lnTo>
                      <a:pt x="2164" y="280"/>
                    </a:lnTo>
                    <a:lnTo>
                      <a:pt x="2180" y="344"/>
                    </a:lnTo>
                    <a:lnTo>
                      <a:pt x="2186" y="409"/>
                    </a:lnTo>
                    <a:lnTo>
                      <a:pt x="2186" y="956"/>
                    </a:lnTo>
                    <a:lnTo>
                      <a:pt x="2180" y="991"/>
                    </a:lnTo>
                    <a:lnTo>
                      <a:pt x="2166" y="1025"/>
                    </a:lnTo>
                    <a:lnTo>
                      <a:pt x="2147" y="1051"/>
                    </a:lnTo>
                    <a:lnTo>
                      <a:pt x="2119" y="1073"/>
                    </a:lnTo>
                    <a:lnTo>
                      <a:pt x="2085" y="1087"/>
                    </a:lnTo>
                    <a:lnTo>
                      <a:pt x="2049" y="1093"/>
                    </a:lnTo>
                    <a:lnTo>
                      <a:pt x="137" y="1093"/>
                    </a:lnTo>
                    <a:lnTo>
                      <a:pt x="99" y="1087"/>
                    </a:lnTo>
                    <a:lnTo>
                      <a:pt x="67" y="1073"/>
                    </a:lnTo>
                    <a:lnTo>
                      <a:pt x="39" y="1051"/>
                    </a:lnTo>
                    <a:lnTo>
                      <a:pt x="18" y="1025"/>
                    </a:lnTo>
                    <a:lnTo>
                      <a:pt x="4" y="991"/>
                    </a:lnTo>
                    <a:lnTo>
                      <a:pt x="0" y="956"/>
                    </a:lnTo>
                    <a:lnTo>
                      <a:pt x="0" y="409"/>
                    </a:lnTo>
                    <a:lnTo>
                      <a:pt x="6" y="344"/>
                    </a:lnTo>
                    <a:lnTo>
                      <a:pt x="20" y="280"/>
                    </a:lnTo>
                    <a:lnTo>
                      <a:pt x="45" y="222"/>
                    </a:lnTo>
                    <a:lnTo>
                      <a:pt x="79" y="169"/>
                    </a:lnTo>
                    <a:lnTo>
                      <a:pt x="119" y="121"/>
                    </a:lnTo>
                    <a:lnTo>
                      <a:pt x="167" y="79"/>
                    </a:lnTo>
                    <a:lnTo>
                      <a:pt x="221" y="46"/>
                    </a:lnTo>
                    <a:lnTo>
                      <a:pt x="280" y="22"/>
                    </a:lnTo>
                    <a:lnTo>
                      <a:pt x="344" y="6"/>
                    </a:lnTo>
                    <a:lnTo>
                      <a:pt x="4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+mn-cs"/>
                </a:endParaRPr>
              </a:p>
            </p:txBody>
          </p:sp>
          <p:sp>
            <p:nvSpPr>
              <p:cNvPr id="99" name="Freeform 87"/>
              <p:cNvSpPr>
                <a:spLocks/>
              </p:cNvSpPr>
              <p:nvPr/>
            </p:nvSpPr>
            <p:spPr bwMode="auto">
              <a:xfrm>
                <a:off x="2001838" y="5972176"/>
                <a:ext cx="5207000" cy="765175"/>
              </a:xfrm>
              <a:custGeom>
                <a:avLst/>
                <a:gdLst>
                  <a:gd name="T0" fmla="*/ 135 w 6560"/>
                  <a:gd name="T1" fmla="*/ 0 h 963"/>
                  <a:gd name="T2" fmla="*/ 171 w 6560"/>
                  <a:gd name="T3" fmla="*/ 6 h 963"/>
                  <a:gd name="T4" fmla="*/ 2348 w 6560"/>
                  <a:gd name="T5" fmla="*/ 572 h 963"/>
                  <a:gd name="T6" fmla="*/ 2553 w 6560"/>
                  <a:gd name="T7" fmla="*/ 620 h 963"/>
                  <a:gd name="T8" fmla="*/ 2760 w 6560"/>
                  <a:gd name="T9" fmla="*/ 654 h 963"/>
                  <a:gd name="T10" fmla="*/ 2967 w 6560"/>
                  <a:gd name="T11" fmla="*/ 677 h 963"/>
                  <a:gd name="T12" fmla="*/ 3176 w 6560"/>
                  <a:gd name="T13" fmla="*/ 689 h 963"/>
                  <a:gd name="T14" fmla="*/ 3384 w 6560"/>
                  <a:gd name="T15" fmla="*/ 689 h 963"/>
                  <a:gd name="T16" fmla="*/ 3593 w 6560"/>
                  <a:gd name="T17" fmla="*/ 677 h 963"/>
                  <a:gd name="T18" fmla="*/ 3800 w 6560"/>
                  <a:gd name="T19" fmla="*/ 654 h 963"/>
                  <a:gd name="T20" fmla="*/ 4007 w 6560"/>
                  <a:gd name="T21" fmla="*/ 620 h 963"/>
                  <a:gd name="T22" fmla="*/ 4210 w 6560"/>
                  <a:gd name="T23" fmla="*/ 572 h 963"/>
                  <a:gd name="T24" fmla="*/ 6389 w 6560"/>
                  <a:gd name="T25" fmla="*/ 6 h 963"/>
                  <a:gd name="T26" fmla="*/ 6425 w 6560"/>
                  <a:gd name="T27" fmla="*/ 0 h 963"/>
                  <a:gd name="T28" fmla="*/ 6459 w 6560"/>
                  <a:gd name="T29" fmla="*/ 6 h 963"/>
                  <a:gd name="T30" fmla="*/ 6492 w 6560"/>
                  <a:gd name="T31" fmla="*/ 20 h 963"/>
                  <a:gd name="T32" fmla="*/ 6520 w 6560"/>
                  <a:gd name="T33" fmla="*/ 42 h 963"/>
                  <a:gd name="T34" fmla="*/ 6540 w 6560"/>
                  <a:gd name="T35" fmla="*/ 69 h 963"/>
                  <a:gd name="T36" fmla="*/ 6556 w 6560"/>
                  <a:gd name="T37" fmla="*/ 103 h 963"/>
                  <a:gd name="T38" fmla="*/ 6560 w 6560"/>
                  <a:gd name="T39" fmla="*/ 139 h 963"/>
                  <a:gd name="T40" fmla="*/ 6554 w 6560"/>
                  <a:gd name="T41" fmla="*/ 175 h 963"/>
                  <a:gd name="T42" fmla="*/ 6540 w 6560"/>
                  <a:gd name="T43" fmla="*/ 206 h 963"/>
                  <a:gd name="T44" fmla="*/ 6520 w 6560"/>
                  <a:gd name="T45" fmla="*/ 234 h 963"/>
                  <a:gd name="T46" fmla="*/ 6490 w 6560"/>
                  <a:gd name="T47" fmla="*/ 256 h 963"/>
                  <a:gd name="T48" fmla="*/ 6457 w 6560"/>
                  <a:gd name="T49" fmla="*/ 270 h 963"/>
                  <a:gd name="T50" fmla="*/ 4280 w 6560"/>
                  <a:gd name="T51" fmla="*/ 836 h 963"/>
                  <a:gd name="T52" fmla="*/ 4083 w 6560"/>
                  <a:gd name="T53" fmla="*/ 882 h 963"/>
                  <a:gd name="T54" fmla="*/ 3884 w 6560"/>
                  <a:gd name="T55" fmla="*/ 918 h 963"/>
                  <a:gd name="T56" fmla="*/ 3683 w 6560"/>
                  <a:gd name="T57" fmla="*/ 944 h 963"/>
                  <a:gd name="T58" fmla="*/ 3482 w 6560"/>
                  <a:gd name="T59" fmla="*/ 960 h 963"/>
                  <a:gd name="T60" fmla="*/ 3279 w 6560"/>
                  <a:gd name="T61" fmla="*/ 963 h 963"/>
                  <a:gd name="T62" fmla="*/ 3078 w 6560"/>
                  <a:gd name="T63" fmla="*/ 960 h 963"/>
                  <a:gd name="T64" fmla="*/ 2877 w 6560"/>
                  <a:gd name="T65" fmla="*/ 944 h 963"/>
                  <a:gd name="T66" fmla="*/ 2676 w 6560"/>
                  <a:gd name="T67" fmla="*/ 918 h 963"/>
                  <a:gd name="T68" fmla="*/ 2477 w 6560"/>
                  <a:gd name="T69" fmla="*/ 882 h 963"/>
                  <a:gd name="T70" fmla="*/ 2280 w 6560"/>
                  <a:gd name="T71" fmla="*/ 836 h 963"/>
                  <a:gd name="T72" fmla="*/ 101 w 6560"/>
                  <a:gd name="T73" fmla="*/ 270 h 963"/>
                  <a:gd name="T74" fmla="*/ 68 w 6560"/>
                  <a:gd name="T75" fmla="*/ 256 h 963"/>
                  <a:gd name="T76" fmla="*/ 40 w 6560"/>
                  <a:gd name="T77" fmla="*/ 234 h 963"/>
                  <a:gd name="T78" fmla="*/ 18 w 6560"/>
                  <a:gd name="T79" fmla="*/ 206 h 963"/>
                  <a:gd name="T80" fmla="*/ 6 w 6560"/>
                  <a:gd name="T81" fmla="*/ 175 h 963"/>
                  <a:gd name="T82" fmla="*/ 0 w 6560"/>
                  <a:gd name="T83" fmla="*/ 139 h 963"/>
                  <a:gd name="T84" fmla="*/ 4 w 6560"/>
                  <a:gd name="T85" fmla="*/ 103 h 963"/>
                  <a:gd name="T86" fmla="*/ 18 w 6560"/>
                  <a:gd name="T87" fmla="*/ 69 h 963"/>
                  <a:gd name="T88" fmla="*/ 40 w 6560"/>
                  <a:gd name="T89" fmla="*/ 42 h 963"/>
                  <a:gd name="T90" fmla="*/ 68 w 6560"/>
                  <a:gd name="T91" fmla="*/ 20 h 963"/>
                  <a:gd name="T92" fmla="*/ 99 w 6560"/>
                  <a:gd name="T93" fmla="*/ 6 h 963"/>
                  <a:gd name="T94" fmla="*/ 135 w 6560"/>
                  <a:gd name="T95" fmla="*/ 0 h 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560" h="963">
                    <a:moveTo>
                      <a:pt x="135" y="0"/>
                    </a:moveTo>
                    <a:lnTo>
                      <a:pt x="171" y="6"/>
                    </a:lnTo>
                    <a:lnTo>
                      <a:pt x="2348" y="572"/>
                    </a:lnTo>
                    <a:lnTo>
                      <a:pt x="2553" y="620"/>
                    </a:lnTo>
                    <a:lnTo>
                      <a:pt x="2760" y="654"/>
                    </a:lnTo>
                    <a:lnTo>
                      <a:pt x="2967" y="677"/>
                    </a:lnTo>
                    <a:lnTo>
                      <a:pt x="3176" y="689"/>
                    </a:lnTo>
                    <a:lnTo>
                      <a:pt x="3384" y="689"/>
                    </a:lnTo>
                    <a:lnTo>
                      <a:pt x="3593" y="677"/>
                    </a:lnTo>
                    <a:lnTo>
                      <a:pt x="3800" y="654"/>
                    </a:lnTo>
                    <a:lnTo>
                      <a:pt x="4007" y="620"/>
                    </a:lnTo>
                    <a:lnTo>
                      <a:pt x="4210" y="572"/>
                    </a:lnTo>
                    <a:lnTo>
                      <a:pt x="6389" y="6"/>
                    </a:lnTo>
                    <a:lnTo>
                      <a:pt x="6425" y="0"/>
                    </a:lnTo>
                    <a:lnTo>
                      <a:pt x="6459" y="6"/>
                    </a:lnTo>
                    <a:lnTo>
                      <a:pt x="6492" y="20"/>
                    </a:lnTo>
                    <a:lnTo>
                      <a:pt x="6520" y="42"/>
                    </a:lnTo>
                    <a:lnTo>
                      <a:pt x="6540" y="69"/>
                    </a:lnTo>
                    <a:lnTo>
                      <a:pt x="6556" y="103"/>
                    </a:lnTo>
                    <a:lnTo>
                      <a:pt x="6560" y="139"/>
                    </a:lnTo>
                    <a:lnTo>
                      <a:pt x="6554" y="175"/>
                    </a:lnTo>
                    <a:lnTo>
                      <a:pt x="6540" y="206"/>
                    </a:lnTo>
                    <a:lnTo>
                      <a:pt x="6520" y="234"/>
                    </a:lnTo>
                    <a:lnTo>
                      <a:pt x="6490" y="256"/>
                    </a:lnTo>
                    <a:lnTo>
                      <a:pt x="6457" y="270"/>
                    </a:lnTo>
                    <a:lnTo>
                      <a:pt x="4280" y="836"/>
                    </a:lnTo>
                    <a:lnTo>
                      <a:pt x="4083" y="882"/>
                    </a:lnTo>
                    <a:lnTo>
                      <a:pt x="3884" y="918"/>
                    </a:lnTo>
                    <a:lnTo>
                      <a:pt x="3683" y="944"/>
                    </a:lnTo>
                    <a:lnTo>
                      <a:pt x="3482" y="960"/>
                    </a:lnTo>
                    <a:lnTo>
                      <a:pt x="3279" y="963"/>
                    </a:lnTo>
                    <a:lnTo>
                      <a:pt x="3078" y="960"/>
                    </a:lnTo>
                    <a:lnTo>
                      <a:pt x="2877" y="944"/>
                    </a:lnTo>
                    <a:lnTo>
                      <a:pt x="2676" y="918"/>
                    </a:lnTo>
                    <a:lnTo>
                      <a:pt x="2477" y="882"/>
                    </a:lnTo>
                    <a:lnTo>
                      <a:pt x="2280" y="836"/>
                    </a:lnTo>
                    <a:lnTo>
                      <a:pt x="101" y="270"/>
                    </a:lnTo>
                    <a:lnTo>
                      <a:pt x="68" y="256"/>
                    </a:lnTo>
                    <a:lnTo>
                      <a:pt x="40" y="234"/>
                    </a:lnTo>
                    <a:lnTo>
                      <a:pt x="18" y="206"/>
                    </a:lnTo>
                    <a:lnTo>
                      <a:pt x="6" y="175"/>
                    </a:lnTo>
                    <a:lnTo>
                      <a:pt x="0" y="139"/>
                    </a:lnTo>
                    <a:lnTo>
                      <a:pt x="4" y="103"/>
                    </a:lnTo>
                    <a:lnTo>
                      <a:pt x="18" y="69"/>
                    </a:lnTo>
                    <a:lnTo>
                      <a:pt x="40" y="42"/>
                    </a:lnTo>
                    <a:lnTo>
                      <a:pt x="68" y="20"/>
                    </a:lnTo>
                    <a:lnTo>
                      <a:pt x="99" y="6"/>
                    </a:lnTo>
                    <a:lnTo>
                      <a:pt x="1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+mn-cs"/>
                </a:endParaRPr>
              </a:p>
            </p:txBody>
          </p:sp>
          <p:sp>
            <p:nvSpPr>
              <p:cNvPr id="103" name="Freeform 88"/>
              <p:cNvSpPr>
                <a:spLocks noEditPoints="1"/>
              </p:cNvSpPr>
              <p:nvPr/>
            </p:nvSpPr>
            <p:spPr bwMode="auto">
              <a:xfrm>
                <a:off x="4171951" y="5540376"/>
                <a:ext cx="866775" cy="865188"/>
              </a:xfrm>
              <a:custGeom>
                <a:avLst/>
                <a:gdLst>
                  <a:gd name="T0" fmla="*/ 491 w 1092"/>
                  <a:gd name="T1" fmla="*/ 279 h 1091"/>
                  <a:gd name="T2" fmla="*/ 394 w 1092"/>
                  <a:gd name="T3" fmla="*/ 318 h 1091"/>
                  <a:gd name="T4" fmla="*/ 320 w 1092"/>
                  <a:gd name="T5" fmla="*/ 394 h 1091"/>
                  <a:gd name="T6" fmla="*/ 278 w 1092"/>
                  <a:gd name="T7" fmla="*/ 491 h 1091"/>
                  <a:gd name="T8" fmla="*/ 278 w 1092"/>
                  <a:gd name="T9" fmla="*/ 600 h 1091"/>
                  <a:gd name="T10" fmla="*/ 320 w 1092"/>
                  <a:gd name="T11" fmla="*/ 698 h 1091"/>
                  <a:gd name="T12" fmla="*/ 394 w 1092"/>
                  <a:gd name="T13" fmla="*/ 771 h 1091"/>
                  <a:gd name="T14" fmla="*/ 491 w 1092"/>
                  <a:gd name="T15" fmla="*/ 813 h 1091"/>
                  <a:gd name="T16" fmla="*/ 601 w 1092"/>
                  <a:gd name="T17" fmla="*/ 813 h 1091"/>
                  <a:gd name="T18" fmla="*/ 698 w 1092"/>
                  <a:gd name="T19" fmla="*/ 771 h 1091"/>
                  <a:gd name="T20" fmla="*/ 772 w 1092"/>
                  <a:gd name="T21" fmla="*/ 698 h 1091"/>
                  <a:gd name="T22" fmla="*/ 814 w 1092"/>
                  <a:gd name="T23" fmla="*/ 600 h 1091"/>
                  <a:gd name="T24" fmla="*/ 814 w 1092"/>
                  <a:gd name="T25" fmla="*/ 491 h 1091"/>
                  <a:gd name="T26" fmla="*/ 772 w 1092"/>
                  <a:gd name="T27" fmla="*/ 394 h 1091"/>
                  <a:gd name="T28" fmla="*/ 698 w 1092"/>
                  <a:gd name="T29" fmla="*/ 318 h 1091"/>
                  <a:gd name="T30" fmla="*/ 601 w 1092"/>
                  <a:gd name="T31" fmla="*/ 279 h 1091"/>
                  <a:gd name="T32" fmla="*/ 545 w 1092"/>
                  <a:gd name="T33" fmla="*/ 0 h 1091"/>
                  <a:gd name="T34" fmla="*/ 704 w 1092"/>
                  <a:gd name="T35" fmla="*/ 22 h 1091"/>
                  <a:gd name="T36" fmla="*/ 843 w 1092"/>
                  <a:gd name="T37" fmla="*/ 88 h 1091"/>
                  <a:gd name="T38" fmla="*/ 959 w 1092"/>
                  <a:gd name="T39" fmla="*/ 187 h 1091"/>
                  <a:gd name="T40" fmla="*/ 1042 w 1092"/>
                  <a:gd name="T41" fmla="*/ 316 h 1091"/>
                  <a:gd name="T42" fmla="*/ 1086 w 1092"/>
                  <a:gd name="T43" fmla="*/ 465 h 1091"/>
                  <a:gd name="T44" fmla="*/ 1086 w 1092"/>
                  <a:gd name="T45" fmla="*/ 626 h 1091"/>
                  <a:gd name="T46" fmla="*/ 1042 w 1092"/>
                  <a:gd name="T47" fmla="*/ 775 h 1091"/>
                  <a:gd name="T48" fmla="*/ 959 w 1092"/>
                  <a:gd name="T49" fmla="*/ 902 h 1091"/>
                  <a:gd name="T50" fmla="*/ 843 w 1092"/>
                  <a:gd name="T51" fmla="*/ 1004 h 1091"/>
                  <a:gd name="T52" fmla="*/ 704 w 1092"/>
                  <a:gd name="T53" fmla="*/ 1067 h 1091"/>
                  <a:gd name="T54" fmla="*/ 545 w 1092"/>
                  <a:gd name="T55" fmla="*/ 1091 h 1091"/>
                  <a:gd name="T56" fmla="*/ 388 w 1092"/>
                  <a:gd name="T57" fmla="*/ 1067 h 1091"/>
                  <a:gd name="T58" fmla="*/ 249 w 1092"/>
                  <a:gd name="T59" fmla="*/ 1004 h 1091"/>
                  <a:gd name="T60" fmla="*/ 133 w 1092"/>
                  <a:gd name="T61" fmla="*/ 902 h 1091"/>
                  <a:gd name="T62" fmla="*/ 50 w 1092"/>
                  <a:gd name="T63" fmla="*/ 775 h 1091"/>
                  <a:gd name="T64" fmla="*/ 6 w 1092"/>
                  <a:gd name="T65" fmla="*/ 626 h 1091"/>
                  <a:gd name="T66" fmla="*/ 6 w 1092"/>
                  <a:gd name="T67" fmla="*/ 465 h 1091"/>
                  <a:gd name="T68" fmla="*/ 50 w 1092"/>
                  <a:gd name="T69" fmla="*/ 316 h 1091"/>
                  <a:gd name="T70" fmla="*/ 133 w 1092"/>
                  <a:gd name="T71" fmla="*/ 187 h 1091"/>
                  <a:gd name="T72" fmla="*/ 249 w 1092"/>
                  <a:gd name="T73" fmla="*/ 88 h 1091"/>
                  <a:gd name="T74" fmla="*/ 388 w 1092"/>
                  <a:gd name="T75" fmla="*/ 22 h 1091"/>
                  <a:gd name="T76" fmla="*/ 545 w 1092"/>
                  <a:gd name="T77" fmla="*/ 0 h 10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92" h="1091">
                    <a:moveTo>
                      <a:pt x="545" y="273"/>
                    </a:moveTo>
                    <a:lnTo>
                      <a:pt x="491" y="279"/>
                    </a:lnTo>
                    <a:lnTo>
                      <a:pt x="440" y="294"/>
                    </a:lnTo>
                    <a:lnTo>
                      <a:pt x="394" y="318"/>
                    </a:lnTo>
                    <a:lnTo>
                      <a:pt x="352" y="352"/>
                    </a:lnTo>
                    <a:lnTo>
                      <a:pt x="320" y="394"/>
                    </a:lnTo>
                    <a:lnTo>
                      <a:pt x="294" y="440"/>
                    </a:lnTo>
                    <a:lnTo>
                      <a:pt x="278" y="491"/>
                    </a:lnTo>
                    <a:lnTo>
                      <a:pt x="272" y="545"/>
                    </a:lnTo>
                    <a:lnTo>
                      <a:pt x="278" y="600"/>
                    </a:lnTo>
                    <a:lnTo>
                      <a:pt x="294" y="652"/>
                    </a:lnTo>
                    <a:lnTo>
                      <a:pt x="320" y="698"/>
                    </a:lnTo>
                    <a:lnTo>
                      <a:pt x="352" y="738"/>
                    </a:lnTo>
                    <a:lnTo>
                      <a:pt x="394" y="771"/>
                    </a:lnTo>
                    <a:lnTo>
                      <a:pt x="440" y="797"/>
                    </a:lnTo>
                    <a:lnTo>
                      <a:pt x="491" y="813"/>
                    </a:lnTo>
                    <a:lnTo>
                      <a:pt x="545" y="819"/>
                    </a:lnTo>
                    <a:lnTo>
                      <a:pt x="601" y="813"/>
                    </a:lnTo>
                    <a:lnTo>
                      <a:pt x="652" y="797"/>
                    </a:lnTo>
                    <a:lnTo>
                      <a:pt x="698" y="771"/>
                    </a:lnTo>
                    <a:lnTo>
                      <a:pt x="738" y="738"/>
                    </a:lnTo>
                    <a:lnTo>
                      <a:pt x="772" y="698"/>
                    </a:lnTo>
                    <a:lnTo>
                      <a:pt x="798" y="652"/>
                    </a:lnTo>
                    <a:lnTo>
                      <a:pt x="814" y="600"/>
                    </a:lnTo>
                    <a:lnTo>
                      <a:pt x="820" y="545"/>
                    </a:lnTo>
                    <a:lnTo>
                      <a:pt x="814" y="491"/>
                    </a:lnTo>
                    <a:lnTo>
                      <a:pt x="798" y="440"/>
                    </a:lnTo>
                    <a:lnTo>
                      <a:pt x="772" y="394"/>
                    </a:lnTo>
                    <a:lnTo>
                      <a:pt x="738" y="352"/>
                    </a:lnTo>
                    <a:lnTo>
                      <a:pt x="698" y="318"/>
                    </a:lnTo>
                    <a:lnTo>
                      <a:pt x="652" y="294"/>
                    </a:lnTo>
                    <a:lnTo>
                      <a:pt x="601" y="279"/>
                    </a:lnTo>
                    <a:lnTo>
                      <a:pt x="545" y="273"/>
                    </a:lnTo>
                    <a:close/>
                    <a:moveTo>
                      <a:pt x="545" y="0"/>
                    </a:moveTo>
                    <a:lnTo>
                      <a:pt x="627" y="6"/>
                    </a:lnTo>
                    <a:lnTo>
                      <a:pt x="704" y="22"/>
                    </a:lnTo>
                    <a:lnTo>
                      <a:pt x="776" y="50"/>
                    </a:lnTo>
                    <a:lnTo>
                      <a:pt x="843" y="88"/>
                    </a:lnTo>
                    <a:lnTo>
                      <a:pt x="905" y="134"/>
                    </a:lnTo>
                    <a:lnTo>
                      <a:pt x="959" y="187"/>
                    </a:lnTo>
                    <a:lnTo>
                      <a:pt x="1005" y="249"/>
                    </a:lnTo>
                    <a:lnTo>
                      <a:pt x="1042" y="316"/>
                    </a:lnTo>
                    <a:lnTo>
                      <a:pt x="1068" y="388"/>
                    </a:lnTo>
                    <a:lnTo>
                      <a:pt x="1086" y="465"/>
                    </a:lnTo>
                    <a:lnTo>
                      <a:pt x="1092" y="545"/>
                    </a:lnTo>
                    <a:lnTo>
                      <a:pt x="1086" y="626"/>
                    </a:lnTo>
                    <a:lnTo>
                      <a:pt x="1068" y="704"/>
                    </a:lnTo>
                    <a:lnTo>
                      <a:pt x="1042" y="775"/>
                    </a:lnTo>
                    <a:lnTo>
                      <a:pt x="1005" y="843"/>
                    </a:lnTo>
                    <a:lnTo>
                      <a:pt x="959" y="902"/>
                    </a:lnTo>
                    <a:lnTo>
                      <a:pt x="905" y="958"/>
                    </a:lnTo>
                    <a:lnTo>
                      <a:pt x="843" y="1004"/>
                    </a:lnTo>
                    <a:lnTo>
                      <a:pt x="776" y="1042"/>
                    </a:lnTo>
                    <a:lnTo>
                      <a:pt x="704" y="1067"/>
                    </a:lnTo>
                    <a:lnTo>
                      <a:pt x="627" y="1085"/>
                    </a:lnTo>
                    <a:lnTo>
                      <a:pt x="545" y="1091"/>
                    </a:lnTo>
                    <a:lnTo>
                      <a:pt x="465" y="1085"/>
                    </a:lnTo>
                    <a:lnTo>
                      <a:pt x="388" y="1067"/>
                    </a:lnTo>
                    <a:lnTo>
                      <a:pt x="316" y="1042"/>
                    </a:lnTo>
                    <a:lnTo>
                      <a:pt x="249" y="1004"/>
                    </a:lnTo>
                    <a:lnTo>
                      <a:pt x="187" y="958"/>
                    </a:lnTo>
                    <a:lnTo>
                      <a:pt x="133" y="902"/>
                    </a:lnTo>
                    <a:lnTo>
                      <a:pt x="87" y="843"/>
                    </a:lnTo>
                    <a:lnTo>
                      <a:pt x="50" y="775"/>
                    </a:lnTo>
                    <a:lnTo>
                      <a:pt x="22" y="704"/>
                    </a:lnTo>
                    <a:lnTo>
                      <a:pt x="6" y="626"/>
                    </a:lnTo>
                    <a:lnTo>
                      <a:pt x="0" y="545"/>
                    </a:lnTo>
                    <a:lnTo>
                      <a:pt x="6" y="465"/>
                    </a:lnTo>
                    <a:lnTo>
                      <a:pt x="22" y="388"/>
                    </a:lnTo>
                    <a:lnTo>
                      <a:pt x="50" y="316"/>
                    </a:lnTo>
                    <a:lnTo>
                      <a:pt x="87" y="249"/>
                    </a:lnTo>
                    <a:lnTo>
                      <a:pt x="133" y="187"/>
                    </a:lnTo>
                    <a:lnTo>
                      <a:pt x="187" y="134"/>
                    </a:lnTo>
                    <a:lnTo>
                      <a:pt x="249" y="88"/>
                    </a:lnTo>
                    <a:lnTo>
                      <a:pt x="316" y="50"/>
                    </a:lnTo>
                    <a:lnTo>
                      <a:pt x="388" y="22"/>
                    </a:lnTo>
                    <a:lnTo>
                      <a:pt x="465" y="6"/>
                    </a:lnTo>
                    <a:lnTo>
                      <a:pt x="54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+mn-cs"/>
                </a:endParaRPr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1233983" y="3831914"/>
              <a:ext cx="16995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cs typeface="Arial" pitchFamily="34" charset="0"/>
                </a:rPr>
                <a:t>Objectives</a:t>
              </a:r>
            </a:p>
          </p:txBody>
        </p:sp>
      </p:grpSp>
      <p:grpSp>
        <p:nvGrpSpPr>
          <p:cNvPr id="142" name="Group 141"/>
          <p:cNvGrpSpPr>
            <a:grpSpLocks noChangeAspect="1"/>
          </p:cNvGrpSpPr>
          <p:nvPr/>
        </p:nvGrpSpPr>
        <p:grpSpPr>
          <a:xfrm>
            <a:off x="3798943" y="3795886"/>
            <a:ext cx="590152" cy="486695"/>
            <a:chOff x="5734050" y="-295275"/>
            <a:chExt cx="5207001" cy="4294188"/>
          </a:xfrm>
          <a:solidFill>
            <a:schemeClr val="bg1"/>
          </a:solidFill>
        </p:grpSpPr>
        <p:sp>
          <p:nvSpPr>
            <p:cNvPr id="143" name="Freeform 131"/>
            <p:cNvSpPr>
              <a:spLocks noEditPoints="1"/>
            </p:cNvSpPr>
            <p:nvPr/>
          </p:nvSpPr>
          <p:spPr bwMode="auto">
            <a:xfrm>
              <a:off x="7770813" y="608012"/>
              <a:ext cx="1133475" cy="1130300"/>
            </a:xfrm>
            <a:custGeom>
              <a:avLst/>
              <a:gdLst>
                <a:gd name="T0" fmla="*/ 644 w 1426"/>
                <a:gd name="T1" fmla="*/ 290 h 1425"/>
                <a:gd name="T2" fmla="*/ 517 w 1426"/>
                <a:gd name="T3" fmla="*/ 334 h 1425"/>
                <a:gd name="T4" fmla="*/ 410 w 1426"/>
                <a:gd name="T5" fmla="*/ 412 h 1425"/>
                <a:gd name="T6" fmla="*/ 332 w 1426"/>
                <a:gd name="T7" fmla="*/ 517 h 1425"/>
                <a:gd name="T8" fmla="*/ 290 w 1426"/>
                <a:gd name="T9" fmla="*/ 644 h 1425"/>
                <a:gd name="T10" fmla="*/ 290 w 1426"/>
                <a:gd name="T11" fmla="*/ 781 h 1425"/>
                <a:gd name="T12" fmla="*/ 332 w 1426"/>
                <a:gd name="T13" fmla="*/ 908 h 1425"/>
                <a:gd name="T14" fmla="*/ 410 w 1426"/>
                <a:gd name="T15" fmla="*/ 1014 h 1425"/>
                <a:gd name="T16" fmla="*/ 517 w 1426"/>
                <a:gd name="T17" fmla="*/ 1091 h 1425"/>
                <a:gd name="T18" fmla="*/ 644 w 1426"/>
                <a:gd name="T19" fmla="*/ 1135 h 1425"/>
                <a:gd name="T20" fmla="*/ 782 w 1426"/>
                <a:gd name="T21" fmla="*/ 1135 h 1425"/>
                <a:gd name="T22" fmla="*/ 909 w 1426"/>
                <a:gd name="T23" fmla="*/ 1091 h 1425"/>
                <a:gd name="T24" fmla="*/ 1014 w 1426"/>
                <a:gd name="T25" fmla="*/ 1014 h 1425"/>
                <a:gd name="T26" fmla="*/ 1092 w 1426"/>
                <a:gd name="T27" fmla="*/ 908 h 1425"/>
                <a:gd name="T28" fmla="*/ 1136 w 1426"/>
                <a:gd name="T29" fmla="*/ 781 h 1425"/>
                <a:gd name="T30" fmla="*/ 1136 w 1426"/>
                <a:gd name="T31" fmla="*/ 644 h 1425"/>
                <a:gd name="T32" fmla="*/ 1092 w 1426"/>
                <a:gd name="T33" fmla="*/ 517 h 1425"/>
                <a:gd name="T34" fmla="*/ 1014 w 1426"/>
                <a:gd name="T35" fmla="*/ 412 h 1425"/>
                <a:gd name="T36" fmla="*/ 909 w 1426"/>
                <a:gd name="T37" fmla="*/ 334 h 1425"/>
                <a:gd name="T38" fmla="*/ 782 w 1426"/>
                <a:gd name="T39" fmla="*/ 290 h 1425"/>
                <a:gd name="T40" fmla="*/ 712 w 1426"/>
                <a:gd name="T41" fmla="*/ 0 h 1425"/>
                <a:gd name="T42" fmla="*/ 887 w 1426"/>
                <a:gd name="T43" fmla="*/ 22 h 1425"/>
                <a:gd name="T44" fmla="*/ 1048 w 1426"/>
                <a:gd name="T45" fmla="*/ 84 h 1425"/>
                <a:gd name="T46" fmla="*/ 1186 w 1426"/>
                <a:gd name="T47" fmla="*/ 181 h 1425"/>
                <a:gd name="T48" fmla="*/ 1297 w 1426"/>
                <a:gd name="T49" fmla="*/ 306 h 1425"/>
                <a:gd name="T50" fmla="*/ 1379 w 1426"/>
                <a:gd name="T51" fmla="*/ 455 h 1425"/>
                <a:gd name="T52" fmla="*/ 1420 w 1426"/>
                <a:gd name="T53" fmla="*/ 624 h 1425"/>
                <a:gd name="T54" fmla="*/ 1420 w 1426"/>
                <a:gd name="T55" fmla="*/ 801 h 1425"/>
                <a:gd name="T56" fmla="*/ 1379 w 1426"/>
                <a:gd name="T57" fmla="*/ 970 h 1425"/>
                <a:gd name="T58" fmla="*/ 1297 w 1426"/>
                <a:gd name="T59" fmla="*/ 1119 h 1425"/>
                <a:gd name="T60" fmla="*/ 1186 w 1426"/>
                <a:gd name="T61" fmla="*/ 1244 h 1425"/>
                <a:gd name="T62" fmla="*/ 1048 w 1426"/>
                <a:gd name="T63" fmla="*/ 1342 h 1425"/>
                <a:gd name="T64" fmla="*/ 887 w 1426"/>
                <a:gd name="T65" fmla="*/ 1403 h 1425"/>
                <a:gd name="T66" fmla="*/ 712 w 1426"/>
                <a:gd name="T67" fmla="*/ 1425 h 1425"/>
                <a:gd name="T68" fmla="*/ 537 w 1426"/>
                <a:gd name="T69" fmla="*/ 1403 h 1425"/>
                <a:gd name="T70" fmla="*/ 378 w 1426"/>
                <a:gd name="T71" fmla="*/ 1342 h 1425"/>
                <a:gd name="T72" fmla="*/ 240 w 1426"/>
                <a:gd name="T73" fmla="*/ 1244 h 1425"/>
                <a:gd name="T74" fmla="*/ 127 w 1426"/>
                <a:gd name="T75" fmla="*/ 1119 h 1425"/>
                <a:gd name="T76" fmla="*/ 47 w 1426"/>
                <a:gd name="T77" fmla="*/ 970 h 1425"/>
                <a:gd name="T78" fmla="*/ 6 w 1426"/>
                <a:gd name="T79" fmla="*/ 801 h 1425"/>
                <a:gd name="T80" fmla="*/ 6 w 1426"/>
                <a:gd name="T81" fmla="*/ 624 h 1425"/>
                <a:gd name="T82" fmla="*/ 47 w 1426"/>
                <a:gd name="T83" fmla="*/ 455 h 1425"/>
                <a:gd name="T84" fmla="*/ 127 w 1426"/>
                <a:gd name="T85" fmla="*/ 306 h 1425"/>
                <a:gd name="T86" fmla="*/ 240 w 1426"/>
                <a:gd name="T87" fmla="*/ 181 h 1425"/>
                <a:gd name="T88" fmla="*/ 378 w 1426"/>
                <a:gd name="T89" fmla="*/ 84 h 1425"/>
                <a:gd name="T90" fmla="*/ 537 w 1426"/>
                <a:gd name="T91" fmla="*/ 22 h 1425"/>
                <a:gd name="T92" fmla="*/ 712 w 1426"/>
                <a:gd name="T93" fmla="*/ 0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6" h="1425">
                  <a:moveTo>
                    <a:pt x="712" y="287"/>
                  </a:moveTo>
                  <a:lnTo>
                    <a:pt x="644" y="290"/>
                  </a:lnTo>
                  <a:lnTo>
                    <a:pt x="579" y="306"/>
                  </a:lnTo>
                  <a:lnTo>
                    <a:pt x="517" y="334"/>
                  </a:lnTo>
                  <a:lnTo>
                    <a:pt x="459" y="368"/>
                  </a:lnTo>
                  <a:lnTo>
                    <a:pt x="410" y="412"/>
                  </a:lnTo>
                  <a:lnTo>
                    <a:pt x="368" y="461"/>
                  </a:lnTo>
                  <a:lnTo>
                    <a:pt x="332" y="517"/>
                  </a:lnTo>
                  <a:lnTo>
                    <a:pt x="306" y="579"/>
                  </a:lnTo>
                  <a:lnTo>
                    <a:pt x="290" y="644"/>
                  </a:lnTo>
                  <a:lnTo>
                    <a:pt x="284" y="714"/>
                  </a:lnTo>
                  <a:lnTo>
                    <a:pt x="290" y="781"/>
                  </a:lnTo>
                  <a:lnTo>
                    <a:pt x="306" y="847"/>
                  </a:lnTo>
                  <a:lnTo>
                    <a:pt x="332" y="908"/>
                  </a:lnTo>
                  <a:lnTo>
                    <a:pt x="368" y="964"/>
                  </a:lnTo>
                  <a:lnTo>
                    <a:pt x="410" y="1014"/>
                  </a:lnTo>
                  <a:lnTo>
                    <a:pt x="459" y="1057"/>
                  </a:lnTo>
                  <a:lnTo>
                    <a:pt x="517" y="1091"/>
                  </a:lnTo>
                  <a:lnTo>
                    <a:pt x="579" y="1119"/>
                  </a:lnTo>
                  <a:lnTo>
                    <a:pt x="644" y="1135"/>
                  </a:lnTo>
                  <a:lnTo>
                    <a:pt x="712" y="1141"/>
                  </a:lnTo>
                  <a:lnTo>
                    <a:pt x="782" y="1135"/>
                  </a:lnTo>
                  <a:lnTo>
                    <a:pt x="847" y="1119"/>
                  </a:lnTo>
                  <a:lnTo>
                    <a:pt x="909" y="1091"/>
                  </a:lnTo>
                  <a:lnTo>
                    <a:pt x="965" y="1057"/>
                  </a:lnTo>
                  <a:lnTo>
                    <a:pt x="1014" y="1014"/>
                  </a:lnTo>
                  <a:lnTo>
                    <a:pt x="1058" y="964"/>
                  </a:lnTo>
                  <a:lnTo>
                    <a:pt x="1092" y="908"/>
                  </a:lnTo>
                  <a:lnTo>
                    <a:pt x="1118" y="847"/>
                  </a:lnTo>
                  <a:lnTo>
                    <a:pt x="1136" y="781"/>
                  </a:lnTo>
                  <a:lnTo>
                    <a:pt x="1140" y="714"/>
                  </a:lnTo>
                  <a:lnTo>
                    <a:pt x="1136" y="644"/>
                  </a:lnTo>
                  <a:lnTo>
                    <a:pt x="1118" y="579"/>
                  </a:lnTo>
                  <a:lnTo>
                    <a:pt x="1092" y="517"/>
                  </a:lnTo>
                  <a:lnTo>
                    <a:pt x="1058" y="461"/>
                  </a:lnTo>
                  <a:lnTo>
                    <a:pt x="1014" y="412"/>
                  </a:lnTo>
                  <a:lnTo>
                    <a:pt x="965" y="368"/>
                  </a:lnTo>
                  <a:lnTo>
                    <a:pt x="909" y="334"/>
                  </a:lnTo>
                  <a:lnTo>
                    <a:pt x="847" y="306"/>
                  </a:lnTo>
                  <a:lnTo>
                    <a:pt x="782" y="290"/>
                  </a:lnTo>
                  <a:lnTo>
                    <a:pt x="712" y="287"/>
                  </a:lnTo>
                  <a:close/>
                  <a:moveTo>
                    <a:pt x="712" y="0"/>
                  </a:moveTo>
                  <a:lnTo>
                    <a:pt x="802" y="6"/>
                  </a:lnTo>
                  <a:lnTo>
                    <a:pt x="887" y="22"/>
                  </a:lnTo>
                  <a:lnTo>
                    <a:pt x="971" y="48"/>
                  </a:lnTo>
                  <a:lnTo>
                    <a:pt x="1048" y="84"/>
                  </a:lnTo>
                  <a:lnTo>
                    <a:pt x="1120" y="128"/>
                  </a:lnTo>
                  <a:lnTo>
                    <a:pt x="1186" y="181"/>
                  </a:lnTo>
                  <a:lnTo>
                    <a:pt x="1245" y="241"/>
                  </a:lnTo>
                  <a:lnTo>
                    <a:pt x="1297" y="306"/>
                  </a:lnTo>
                  <a:lnTo>
                    <a:pt x="1343" y="378"/>
                  </a:lnTo>
                  <a:lnTo>
                    <a:pt x="1379" y="455"/>
                  </a:lnTo>
                  <a:lnTo>
                    <a:pt x="1404" y="537"/>
                  </a:lnTo>
                  <a:lnTo>
                    <a:pt x="1420" y="624"/>
                  </a:lnTo>
                  <a:lnTo>
                    <a:pt x="1426" y="714"/>
                  </a:lnTo>
                  <a:lnTo>
                    <a:pt x="1420" y="801"/>
                  </a:lnTo>
                  <a:lnTo>
                    <a:pt x="1404" y="889"/>
                  </a:lnTo>
                  <a:lnTo>
                    <a:pt x="1379" y="970"/>
                  </a:lnTo>
                  <a:lnTo>
                    <a:pt x="1343" y="1047"/>
                  </a:lnTo>
                  <a:lnTo>
                    <a:pt x="1297" y="1119"/>
                  </a:lnTo>
                  <a:lnTo>
                    <a:pt x="1245" y="1185"/>
                  </a:lnTo>
                  <a:lnTo>
                    <a:pt x="1186" y="1244"/>
                  </a:lnTo>
                  <a:lnTo>
                    <a:pt x="1120" y="1298"/>
                  </a:lnTo>
                  <a:lnTo>
                    <a:pt x="1048" y="1342"/>
                  </a:lnTo>
                  <a:lnTo>
                    <a:pt x="971" y="1377"/>
                  </a:lnTo>
                  <a:lnTo>
                    <a:pt x="887" y="1403"/>
                  </a:lnTo>
                  <a:lnTo>
                    <a:pt x="802" y="1419"/>
                  </a:lnTo>
                  <a:lnTo>
                    <a:pt x="712" y="1425"/>
                  </a:lnTo>
                  <a:lnTo>
                    <a:pt x="624" y="1419"/>
                  </a:lnTo>
                  <a:lnTo>
                    <a:pt x="537" y="1403"/>
                  </a:lnTo>
                  <a:lnTo>
                    <a:pt x="455" y="1377"/>
                  </a:lnTo>
                  <a:lnTo>
                    <a:pt x="378" y="1342"/>
                  </a:lnTo>
                  <a:lnTo>
                    <a:pt x="306" y="1298"/>
                  </a:lnTo>
                  <a:lnTo>
                    <a:pt x="240" y="1244"/>
                  </a:lnTo>
                  <a:lnTo>
                    <a:pt x="181" y="1185"/>
                  </a:lnTo>
                  <a:lnTo>
                    <a:pt x="127" y="1119"/>
                  </a:lnTo>
                  <a:lnTo>
                    <a:pt x="83" y="1047"/>
                  </a:lnTo>
                  <a:lnTo>
                    <a:pt x="47" y="970"/>
                  </a:lnTo>
                  <a:lnTo>
                    <a:pt x="22" y="889"/>
                  </a:lnTo>
                  <a:lnTo>
                    <a:pt x="6" y="801"/>
                  </a:lnTo>
                  <a:lnTo>
                    <a:pt x="0" y="714"/>
                  </a:lnTo>
                  <a:lnTo>
                    <a:pt x="6" y="624"/>
                  </a:lnTo>
                  <a:lnTo>
                    <a:pt x="22" y="537"/>
                  </a:lnTo>
                  <a:lnTo>
                    <a:pt x="47" y="455"/>
                  </a:lnTo>
                  <a:lnTo>
                    <a:pt x="83" y="378"/>
                  </a:lnTo>
                  <a:lnTo>
                    <a:pt x="127" y="306"/>
                  </a:lnTo>
                  <a:lnTo>
                    <a:pt x="181" y="241"/>
                  </a:lnTo>
                  <a:lnTo>
                    <a:pt x="240" y="181"/>
                  </a:lnTo>
                  <a:lnTo>
                    <a:pt x="306" y="128"/>
                  </a:lnTo>
                  <a:lnTo>
                    <a:pt x="378" y="84"/>
                  </a:lnTo>
                  <a:lnTo>
                    <a:pt x="455" y="48"/>
                  </a:lnTo>
                  <a:lnTo>
                    <a:pt x="537" y="22"/>
                  </a:lnTo>
                  <a:lnTo>
                    <a:pt x="624" y="6"/>
                  </a:lnTo>
                  <a:lnTo>
                    <a:pt x="7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4" name="Freeform 132"/>
            <p:cNvSpPr>
              <a:spLocks noEditPoints="1"/>
            </p:cNvSpPr>
            <p:nvPr/>
          </p:nvSpPr>
          <p:spPr bwMode="auto">
            <a:xfrm>
              <a:off x="7318375" y="1512887"/>
              <a:ext cx="2036763" cy="1130300"/>
            </a:xfrm>
            <a:custGeom>
              <a:avLst/>
              <a:gdLst>
                <a:gd name="T0" fmla="*/ 1178 w 2566"/>
                <a:gd name="T1" fmla="*/ 290 h 1422"/>
                <a:gd name="T2" fmla="*/ 977 w 2566"/>
                <a:gd name="T3" fmla="*/ 332 h 1422"/>
                <a:gd name="T4" fmla="*/ 792 w 2566"/>
                <a:gd name="T5" fmla="*/ 413 h 1422"/>
                <a:gd name="T6" fmla="*/ 628 w 2566"/>
                <a:gd name="T7" fmla="*/ 530 h 1422"/>
                <a:gd name="T8" fmla="*/ 491 w 2566"/>
                <a:gd name="T9" fmla="*/ 675 h 1422"/>
                <a:gd name="T10" fmla="*/ 386 w 2566"/>
                <a:gd name="T11" fmla="*/ 846 h 1422"/>
                <a:gd name="T12" fmla="*/ 316 w 2566"/>
                <a:gd name="T13" fmla="*/ 1037 h 1422"/>
                <a:gd name="T14" fmla="*/ 2272 w 2566"/>
                <a:gd name="T15" fmla="*/ 1138 h 1422"/>
                <a:gd name="T16" fmla="*/ 2222 w 2566"/>
                <a:gd name="T17" fmla="*/ 940 h 1422"/>
                <a:gd name="T18" fmla="*/ 2135 w 2566"/>
                <a:gd name="T19" fmla="*/ 757 h 1422"/>
                <a:gd name="T20" fmla="*/ 2011 w 2566"/>
                <a:gd name="T21" fmla="*/ 600 h 1422"/>
                <a:gd name="T22" fmla="*/ 1862 w 2566"/>
                <a:gd name="T23" fmla="*/ 469 h 1422"/>
                <a:gd name="T24" fmla="*/ 1687 w 2566"/>
                <a:gd name="T25" fmla="*/ 369 h 1422"/>
                <a:gd name="T26" fmla="*/ 1494 w 2566"/>
                <a:gd name="T27" fmla="*/ 306 h 1422"/>
                <a:gd name="T28" fmla="*/ 1285 w 2566"/>
                <a:gd name="T29" fmla="*/ 284 h 1422"/>
                <a:gd name="T30" fmla="*/ 1406 w 2566"/>
                <a:gd name="T31" fmla="*/ 4 h 1422"/>
                <a:gd name="T32" fmla="*/ 1643 w 2566"/>
                <a:gd name="T33" fmla="*/ 50 h 1422"/>
                <a:gd name="T34" fmla="*/ 1862 w 2566"/>
                <a:gd name="T35" fmla="*/ 137 h 1422"/>
                <a:gd name="T36" fmla="*/ 2059 w 2566"/>
                <a:gd name="T37" fmla="*/ 260 h 1422"/>
                <a:gd name="T38" fmla="*/ 2230 w 2566"/>
                <a:gd name="T39" fmla="*/ 417 h 1422"/>
                <a:gd name="T40" fmla="*/ 2371 w 2566"/>
                <a:gd name="T41" fmla="*/ 602 h 1422"/>
                <a:gd name="T42" fmla="*/ 2477 w 2566"/>
                <a:gd name="T43" fmla="*/ 808 h 1422"/>
                <a:gd name="T44" fmla="*/ 2544 w 2566"/>
                <a:gd name="T45" fmla="*/ 1037 h 1422"/>
                <a:gd name="T46" fmla="*/ 2566 w 2566"/>
                <a:gd name="T47" fmla="*/ 1281 h 1422"/>
                <a:gd name="T48" fmla="*/ 2548 w 2566"/>
                <a:gd name="T49" fmla="*/ 1353 h 1422"/>
                <a:gd name="T50" fmla="*/ 2497 w 2566"/>
                <a:gd name="T51" fmla="*/ 1403 h 1422"/>
                <a:gd name="T52" fmla="*/ 2425 w 2566"/>
                <a:gd name="T53" fmla="*/ 1422 h 1422"/>
                <a:gd name="T54" fmla="*/ 105 w 2566"/>
                <a:gd name="T55" fmla="*/ 1418 h 1422"/>
                <a:gd name="T56" fmla="*/ 41 w 2566"/>
                <a:gd name="T57" fmla="*/ 1381 h 1422"/>
                <a:gd name="T58" fmla="*/ 6 w 2566"/>
                <a:gd name="T59" fmla="*/ 1319 h 1422"/>
                <a:gd name="T60" fmla="*/ 6 w 2566"/>
                <a:gd name="T61" fmla="*/ 1158 h 1422"/>
                <a:gd name="T62" fmla="*/ 51 w 2566"/>
                <a:gd name="T63" fmla="*/ 922 h 1422"/>
                <a:gd name="T64" fmla="*/ 139 w 2566"/>
                <a:gd name="T65" fmla="*/ 703 h 1422"/>
                <a:gd name="T66" fmla="*/ 262 w 2566"/>
                <a:gd name="T67" fmla="*/ 506 h 1422"/>
                <a:gd name="T68" fmla="*/ 419 w 2566"/>
                <a:gd name="T69" fmla="*/ 336 h 1422"/>
                <a:gd name="T70" fmla="*/ 603 w 2566"/>
                <a:gd name="T71" fmla="*/ 195 h 1422"/>
                <a:gd name="T72" fmla="*/ 811 w 2566"/>
                <a:gd name="T73" fmla="*/ 89 h 1422"/>
                <a:gd name="T74" fmla="*/ 1040 w 2566"/>
                <a:gd name="T75" fmla="*/ 22 h 1422"/>
                <a:gd name="T76" fmla="*/ 1283 w 2566"/>
                <a:gd name="T77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66" h="1422">
                  <a:moveTo>
                    <a:pt x="1285" y="284"/>
                  </a:moveTo>
                  <a:lnTo>
                    <a:pt x="1178" y="290"/>
                  </a:lnTo>
                  <a:lnTo>
                    <a:pt x="1074" y="306"/>
                  </a:lnTo>
                  <a:lnTo>
                    <a:pt x="977" y="332"/>
                  </a:lnTo>
                  <a:lnTo>
                    <a:pt x="881" y="369"/>
                  </a:lnTo>
                  <a:lnTo>
                    <a:pt x="792" y="413"/>
                  </a:lnTo>
                  <a:lnTo>
                    <a:pt x="706" y="469"/>
                  </a:lnTo>
                  <a:lnTo>
                    <a:pt x="628" y="530"/>
                  </a:lnTo>
                  <a:lnTo>
                    <a:pt x="557" y="600"/>
                  </a:lnTo>
                  <a:lnTo>
                    <a:pt x="491" y="675"/>
                  </a:lnTo>
                  <a:lnTo>
                    <a:pt x="433" y="757"/>
                  </a:lnTo>
                  <a:lnTo>
                    <a:pt x="386" y="846"/>
                  </a:lnTo>
                  <a:lnTo>
                    <a:pt x="346" y="940"/>
                  </a:lnTo>
                  <a:lnTo>
                    <a:pt x="316" y="1037"/>
                  </a:lnTo>
                  <a:lnTo>
                    <a:pt x="296" y="1138"/>
                  </a:lnTo>
                  <a:lnTo>
                    <a:pt x="2272" y="1138"/>
                  </a:lnTo>
                  <a:lnTo>
                    <a:pt x="2252" y="1037"/>
                  </a:lnTo>
                  <a:lnTo>
                    <a:pt x="2222" y="940"/>
                  </a:lnTo>
                  <a:lnTo>
                    <a:pt x="2182" y="846"/>
                  </a:lnTo>
                  <a:lnTo>
                    <a:pt x="2135" y="757"/>
                  </a:lnTo>
                  <a:lnTo>
                    <a:pt x="2077" y="675"/>
                  </a:lnTo>
                  <a:lnTo>
                    <a:pt x="2011" y="600"/>
                  </a:lnTo>
                  <a:lnTo>
                    <a:pt x="1940" y="530"/>
                  </a:lnTo>
                  <a:lnTo>
                    <a:pt x="1862" y="469"/>
                  </a:lnTo>
                  <a:lnTo>
                    <a:pt x="1776" y="413"/>
                  </a:lnTo>
                  <a:lnTo>
                    <a:pt x="1687" y="369"/>
                  </a:lnTo>
                  <a:lnTo>
                    <a:pt x="1593" y="332"/>
                  </a:lnTo>
                  <a:lnTo>
                    <a:pt x="1494" y="306"/>
                  </a:lnTo>
                  <a:lnTo>
                    <a:pt x="1390" y="290"/>
                  </a:lnTo>
                  <a:lnTo>
                    <a:pt x="1285" y="284"/>
                  </a:lnTo>
                  <a:close/>
                  <a:moveTo>
                    <a:pt x="1283" y="0"/>
                  </a:moveTo>
                  <a:lnTo>
                    <a:pt x="1406" y="4"/>
                  </a:lnTo>
                  <a:lnTo>
                    <a:pt x="1528" y="22"/>
                  </a:lnTo>
                  <a:lnTo>
                    <a:pt x="1643" y="50"/>
                  </a:lnTo>
                  <a:lnTo>
                    <a:pt x="1757" y="89"/>
                  </a:lnTo>
                  <a:lnTo>
                    <a:pt x="1862" y="137"/>
                  </a:lnTo>
                  <a:lnTo>
                    <a:pt x="1963" y="195"/>
                  </a:lnTo>
                  <a:lnTo>
                    <a:pt x="2059" y="260"/>
                  </a:lnTo>
                  <a:lnTo>
                    <a:pt x="2149" y="336"/>
                  </a:lnTo>
                  <a:lnTo>
                    <a:pt x="2230" y="417"/>
                  </a:lnTo>
                  <a:lnTo>
                    <a:pt x="2306" y="506"/>
                  </a:lnTo>
                  <a:lnTo>
                    <a:pt x="2371" y="602"/>
                  </a:lnTo>
                  <a:lnTo>
                    <a:pt x="2429" y="703"/>
                  </a:lnTo>
                  <a:lnTo>
                    <a:pt x="2477" y="808"/>
                  </a:lnTo>
                  <a:lnTo>
                    <a:pt x="2517" y="922"/>
                  </a:lnTo>
                  <a:lnTo>
                    <a:pt x="2544" y="1037"/>
                  </a:lnTo>
                  <a:lnTo>
                    <a:pt x="2560" y="1158"/>
                  </a:lnTo>
                  <a:lnTo>
                    <a:pt x="2566" y="1281"/>
                  </a:lnTo>
                  <a:lnTo>
                    <a:pt x="2562" y="1319"/>
                  </a:lnTo>
                  <a:lnTo>
                    <a:pt x="2548" y="1353"/>
                  </a:lnTo>
                  <a:lnTo>
                    <a:pt x="2525" y="1381"/>
                  </a:lnTo>
                  <a:lnTo>
                    <a:pt x="2497" y="1403"/>
                  </a:lnTo>
                  <a:lnTo>
                    <a:pt x="2463" y="1418"/>
                  </a:lnTo>
                  <a:lnTo>
                    <a:pt x="2425" y="1422"/>
                  </a:lnTo>
                  <a:lnTo>
                    <a:pt x="143" y="1422"/>
                  </a:lnTo>
                  <a:lnTo>
                    <a:pt x="105" y="1418"/>
                  </a:lnTo>
                  <a:lnTo>
                    <a:pt x="71" y="1403"/>
                  </a:lnTo>
                  <a:lnTo>
                    <a:pt x="41" y="1381"/>
                  </a:lnTo>
                  <a:lnTo>
                    <a:pt x="20" y="1353"/>
                  </a:lnTo>
                  <a:lnTo>
                    <a:pt x="6" y="1319"/>
                  </a:lnTo>
                  <a:lnTo>
                    <a:pt x="0" y="1281"/>
                  </a:lnTo>
                  <a:lnTo>
                    <a:pt x="6" y="1158"/>
                  </a:lnTo>
                  <a:lnTo>
                    <a:pt x="24" y="1037"/>
                  </a:lnTo>
                  <a:lnTo>
                    <a:pt x="51" y="922"/>
                  </a:lnTo>
                  <a:lnTo>
                    <a:pt x="91" y="808"/>
                  </a:lnTo>
                  <a:lnTo>
                    <a:pt x="139" y="703"/>
                  </a:lnTo>
                  <a:lnTo>
                    <a:pt x="197" y="602"/>
                  </a:lnTo>
                  <a:lnTo>
                    <a:pt x="262" y="506"/>
                  </a:lnTo>
                  <a:lnTo>
                    <a:pt x="336" y="417"/>
                  </a:lnTo>
                  <a:lnTo>
                    <a:pt x="419" y="336"/>
                  </a:lnTo>
                  <a:lnTo>
                    <a:pt x="507" y="260"/>
                  </a:lnTo>
                  <a:lnTo>
                    <a:pt x="603" y="195"/>
                  </a:lnTo>
                  <a:lnTo>
                    <a:pt x="704" y="137"/>
                  </a:lnTo>
                  <a:lnTo>
                    <a:pt x="811" y="89"/>
                  </a:lnTo>
                  <a:lnTo>
                    <a:pt x="925" y="50"/>
                  </a:lnTo>
                  <a:lnTo>
                    <a:pt x="1040" y="22"/>
                  </a:lnTo>
                  <a:lnTo>
                    <a:pt x="1160" y="4"/>
                  </a:lnTo>
                  <a:lnTo>
                    <a:pt x="12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5" name="Freeform 133"/>
            <p:cNvSpPr>
              <a:spLocks noEditPoints="1"/>
            </p:cNvSpPr>
            <p:nvPr/>
          </p:nvSpPr>
          <p:spPr bwMode="auto">
            <a:xfrm>
              <a:off x="6413500" y="-295275"/>
              <a:ext cx="1131888" cy="1130300"/>
            </a:xfrm>
            <a:custGeom>
              <a:avLst/>
              <a:gdLst>
                <a:gd name="T0" fmla="*/ 644 w 1426"/>
                <a:gd name="T1" fmla="*/ 290 h 1425"/>
                <a:gd name="T2" fmla="*/ 517 w 1426"/>
                <a:gd name="T3" fmla="*/ 332 h 1425"/>
                <a:gd name="T4" fmla="*/ 409 w 1426"/>
                <a:gd name="T5" fmla="*/ 409 h 1425"/>
                <a:gd name="T6" fmla="*/ 332 w 1426"/>
                <a:gd name="T7" fmla="*/ 515 h 1425"/>
                <a:gd name="T8" fmla="*/ 290 w 1426"/>
                <a:gd name="T9" fmla="*/ 642 h 1425"/>
                <a:gd name="T10" fmla="*/ 290 w 1426"/>
                <a:gd name="T11" fmla="*/ 781 h 1425"/>
                <a:gd name="T12" fmla="*/ 332 w 1426"/>
                <a:gd name="T13" fmla="*/ 908 h 1425"/>
                <a:gd name="T14" fmla="*/ 409 w 1426"/>
                <a:gd name="T15" fmla="*/ 1013 h 1425"/>
                <a:gd name="T16" fmla="*/ 517 w 1426"/>
                <a:gd name="T17" fmla="*/ 1091 h 1425"/>
                <a:gd name="T18" fmla="*/ 644 w 1426"/>
                <a:gd name="T19" fmla="*/ 1132 h 1425"/>
                <a:gd name="T20" fmla="*/ 782 w 1426"/>
                <a:gd name="T21" fmla="*/ 1132 h 1425"/>
                <a:gd name="T22" fmla="*/ 909 w 1426"/>
                <a:gd name="T23" fmla="*/ 1091 h 1425"/>
                <a:gd name="T24" fmla="*/ 1014 w 1426"/>
                <a:gd name="T25" fmla="*/ 1013 h 1425"/>
                <a:gd name="T26" fmla="*/ 1092 w 1426"/>
                <a:gd name="T27" fmla="*/ 908 h 1425"/>
                <a:gd name="T28" fmla="*/ 1136 w 1426"/>
                <a:gd name="T29" fmla="*/ 781 h 1425"/>
                <a:gd name="T30" fmla="*/ 1136 w 1426"/>
                <a:gd name="T31" fmla="*/ 642 h 1425"/>
                <a:gd name="T32" fmla="*/ 1092 w 1426"/>
                <a:gd name="T33" fmla="*/ 515 h 1425"/>
                <a:gd name="T34" fmla="*/ 1014 w 1426"/>
                <a:gd name="T35" fmla="*/ 409 h 1425"/>
                <a:gd name="T36" fmla="*/ 909 w 1426"/>
                <a:gd name="T37" fmla="*/ 332 h 1425"/>
                <a:gd name="T38" fmla="*/ 782 w 1426"/>
                <a:gd name="T39" fmla="*/ 290 h 1425"/>
                <a:gd name="T40" fmla="*/ 712 w 1426"/>
                <a:gd name="T41" fmla="*/ 0 h 1425"/>
                <a:gd name="T42" fmla="*/ 887 w 1426"/>
                <a:gd name="T43" fmla="*/ 22 h 1425"/>
                <a:gd name="T44" fmla="*/ 1048 w 1426"/>
                <a:gd name="T45" fmla="*/ 83 h 1425"/>
                <a:gd name="T46" fmla="*/ 1185 w 1426"/>
                <a:gd name="T47" fmla="*/ 179 h 1425"/>
                <a:gd name="T48" fmla="*/ 1297 w 1426"/>
                <a:gd name="T49" fmla="*/ 306 h 1425"/>
                <a:gd name="T50" fmla="*/ 1378 w 1426"/>
                <a:gd name="T51" fmla="*/ 455 h 1425"/>
                <a:gd name="T52" fmla="*/ 1420 w 1426"/>
                <a:gd name="T53" fmla="*/ 622 h 1425"/>
                <a:gd name="T54" fmla="*/ 1420 w 1426"/>
                <a:gd name="T55" fmla="*/ 801 h 1425"/>
                <a:gd name="T56" fmla="*/ 1378 w 1426"/>
                <a:gd name="T57" fmla="*/ 970 h 1425"/>
                <a:gd name="T58" fmla="*/ 1297 w 1426"/>
                <a:gd name="T59" fmla="*/ 1119 h 1425"/>
                <a:gd name="T60" fmla="*/ 1185 w 1426"/>
                <a:gd name="T61" fmla="*/ 1244 h 1425"/>
                <a:gd name="T62" fmla="*/ 1048 w 1426"/>
                <a:gd name="T63" fmla="*/ 1339 h 1425"/>
                <a:gd name="T64" fmla="*/ 887 w 1426"/>
                <a:gd name="T65" fmla="*/ 1403 h 1425"/>
                <a:gd name="T66" fmla="*/ 712 w 1426"/>
                <a:gd name="T67" fmla="*/ 1425 h 1425"/>
                <a:gd name="T68" fmla="*/ 537 w 1426"/>
                <a:gd name="T69" fmla="*/ 1403 h 1425"/>
                <a:gd name="T70" fmla="*/ 378 w 1426"/>
                <a:gd name="T71" fmla="*/ 1339 h 1425"/>
                <a:gd name="T72" fmla="*/ 240 w 1426"/>
                <a:gd name="T73" fmla="*/ 1244 h 1425"/>
                <a:gd name="T74" fmla="*/ 127 w 1426"/>
                <a:gd name="T75" fmla="*/ 1119 h 1425"/>
                <a:gd name="T76" fmla="*/ 47 w 1426"/>
                <a:gd name="T77" fmla="*/ 970 h 1425"/>
                <a:gd name="T78" fmla="*/ 6 w 1426"/>
                <a:gd name="T79" fmla="*/ 801 h 1425"/>
                <a:gd name="T80" fmla="*/ 6 w 1426"/>
                <a:gd name="T81" fmla="*/ 622 h 1425"/>
                <a:gd name="T82" fmla="*/ 47 w 1426"/>
                <a:gd name="T83" fmla="*/ 455 h 1425"/>
                <a:gd name="T84" fmla="*/ 127 w 1426"/>
                <a:gd name="T85" fmla="*/ 306 h 1425"/>
                <a:gd name="T86" fmla="*/ 240 w 1426"/>
                <a:gd name="T87" fmla="*/ 179 h 1425"/>
                <a:gd name="T88" fmla="*/ 378 w 1426"/>
                <a:gd name="T89" fmla="*/ 83 h 1425"/>
                <a:gd name="T90" fmla="*/ 537 w 1426"/>
                <a:gd name="T91" fmla="*/ 22 h 1425"/>
                <a:gd name="T92" fmla="*/ 712 w 1426"/>
                <a:gd name="T93" fmla="*/ 0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6" h="1425">
                  <a:moveTo>
                    <a:pt x="712" y="284"/>
                  </a:moveTo>
                  <a:lnTo>
                    <a:pt x="644" y="290"/>
                  </a:lnTo>
                  <a:lnTo>
                    <a:pt x="577" y="306"/>
                  </a:lnTo>
                  <a:lnTo>
                    <a:pt x="517" y="332"/>
                  </a:lnTo>
                  <a:lnTo>
                    <a:pt x="459" y="368"/>
                  </a:lnTo>
                  <a:lnTo>
                    <a:pt x="409" y="409"/>
                  </a:lnTo>
                  <a:lnTo>
                    <a:pt x="368" y="459"/>
                  </a:lnTo>
                  <a:lnTo>
                    <a:pt x="332" y="515"/>
                  </a:lnTo>
                  <a:lnTo>
                    <a:pt x="306" y="576"/>
                  </a:lnTo>
                  <a:lnTo>
                    <a:pt x="290" y="642"/>
                  </a:lnTo>
                  <a:lnTo>
                    <a:pt x="284" y="711"/>
                  </a:lnTo>
                  <a:lnTo>
                    <a:pt x="290" y="781"/>
                  </a:lnTo>
                  <a:lnTo>
                    <a:pt x="306" y="846"/>
                  </a:lnTo>
                  <a:lnTo>
                    <a:pt x="332" y="908"/>
                  </a:lnTo>
                  <a:lnTo>
                    <a:pt x="368" y="964"/>
                  </a:lnTo>
                  <a:lnTo>
                    <a:pt x="409" y="1013"/>
                  </a:lnTo>
                  <a:lnTo>
                    <a:pt x="459" y="1057"/>
                  </a:lnTo>
                  <a:lnTo>
                    <a:pt x="517" y="1091"/>
                  </a:lnTo>
                  <a:lnTo>
                    <a:pt x="577" y="1117"/>
                  </a:lnTo>
                  <a:lnTo>
                    <a:pt x="644" y="1132"/>
                  </a:lnTo>
                  <a:lnTo>
                    <a:pt x="712" y="1138"/>
                  </a:lnTo>
                  <a:lnTo>
                    <a:pt x="782" y="1132"/>
                  </a:lnTo>
                  <a:lnTo>
                    <a:pt x="847" y="1117"/>
                  </a:lnTo>
                  <a:lnTo>
                    <a:pt x="909" y="1091"/>
                  </a:lnTo>
                  <a:lnTo>
                    <a:pt x="965" y="1057"/>
                  </a:lnTo>
                  <a:lnTo>
                    <a:pt x="1014" y="1013"/>
                  </a:lnTo>
                  <a:lnTo>
                    <a:pt x="1058" y="964"/>
                  </a:lnTo>
                  <a:lnTo>
                    <a:pt x="1092" y="908"/>
                  </a:lnTo>
                  <a:lnTo>
                    <a:pt x="1118" y="846"/>
                  </a:lnTo>
                  <a:lnTo>
                    <a:pt x="1136" y="781"/>
                  </a:lnTo>
                  <a:lnTo>
                    <a:pt x="1140" y="711"/>
                  </a:lnTo>
                  <a:lnTo>
                    <a:pt x="1136" y="642"/>
                  </a:lnTo>
                  <a:lnTo>
                    <a:pt x="1118" y="576"/>
                  </a:lnTo>
                  <a:lnTo>
                    <a:pt x="1092" y="515"/>
                  </a:lnTo>
                  <a:lnTo>
                    <a:pt x="1058" y="459"/>
                  </a:lnTo>
                  <a:lnTo>
                    <a:pt x="1014" y="409"/>
                  </a:lnTo>
                  <a:lnTo>
                    <a:pt x="965" y="368"/>
                  </a:lnTo>
                  <a:lnTo>
                    <a:pt x="909" y="332"/>
                  </a:lnTo>
                  <a:lnTo>
                    <a:pt x="847" y="306"/>
                  </a:lnTo>
                  <a:lnTo>
                    <a:pt x="782" y="290"/>
                  </a:lnTo>
                  <a:lnTo>
                    <a:pt x="712" y="284"/>
                  </a:lnTo>
                  <a:close/>
                  <a:moveTo>
                    <a:pt x="712" y="0"/>
                  </a:moveTo>
                  <a:lnTo>
                    <a:pt x="801" y="6"/>
                  </a:lnTo>
                  <a:lnTo>
                    <a:pt x="887" y="22"/>
                  </a:lnTo>
                  <a:lnTo>
                    <a:pt x="971" y="48"/>
                  </a:lnTo>
                  <a:lnTo>
                    <a:pt x="1048" y="83"/>
                  </a:lnTo>
                  <a:lnTo>
                    <a:pt x="1120" y="127"/>
                  </a:lnTo>
                  <a:lnTo>
                    <a:pt x="1185" y="179"/>
                  </a:lnTo>
                  <a:lnTo>
                    <a:pt x="1245" y="238"/>
                  </a:lnTo>
                  <a:lnTo>
                    <a:pt x="1297" y="306"/>
                  </a:lnTo>
                  <a:lnTo>
                    <a:pt x="1343" y="377"/>
                  </a:lnTo>
                  <a:lnTo>
                    <a:pt x="1378" y="455"/>
                  </a:lnTo>
                  <a:lnTo>
                    <a:pt x="1404" y="536"/>
                  </a:lnTo>
                  <a:lnTo>
                    <a:pt x="1420" y="622"/>
                  </a:lnTo>
                  <a:lnTo>
                    <a:pt x="1426" y="711"/>
                  </a:lnTo>
                  <a:lnTo>
                    <a:pt x="1420" y="801"/>
                  </a:lnTo>
                  <a:lnTo>
                    <a:pt x="1404" y="886"/>
                  </a:lnTo>
                  <a:lnTo>
                    <a:pt x="1378" y="970"/>
                  </a:lnTo>
                  <a:lnTo>
                    <a:pt x="1343" y="1045"/>
                  </a:lnTo>
                  <a:lnTo>
                    <a:pt x="1297" y="1119"/>
                  </a:lnTo>
                  <a:lnTo>
                    <a:pt x="1245" y="1184"/>
                  </a:lnTo>
                  <a:lnTo>
                    <a:pt x="1185" y="1244"/>
                  </a:lnTo>
                  <a:lnTo>
                    <a:pt x="1120" y="1295"/>
                  </a:lnTo>
                  <a:lnTo>
                    <a:pt x="1048" y="1339"/>
                  </a:lnTo>
                  <a:lnTo>
                    <a:pt x="971" y="1375"/>
                  </a:lnTo>
                  <a:lnTo>
                    <a:pt x="887" y="1403"/>
                  </a:lnTo>
                  <a:lnTo>
                    <a:pt x="801" y="1419"/>
                  </a:lnTo>
                  <a:lnTo>
                    <a:pt x="712" y="1425"/>
                  </a:lnTo>
                  <a:lnTo>
                    <a:pt x="622" y="1419"/>
                  </a:lnTo>
                  <a:lnTo>
                    <a:pt x="537" y="1403"/>
                  </a:lnTo>
                  <a:lnTo>
                    <a:pt x="455" y="1375"/>
                  </a:lnTo>
                  <a:lnTo>
                    <a:pt x="378" y="1339"/>
                  </a:lnTo>
                  <a:lnTo>
                    <a:pt x="306" y="1295"/>
                  </a:lnTo>
                  <a:lnTo>
                    <a:pt x="240" y="1244"/>
                  </a:lnTo>
                  <a:lnTo>
                    <a:pt x="181" y="1184"/>
                  </a:lnTo>
                  <a:lnTo>
                    <a:pt x="127" y="1119"/>
                  </a:lnTo>
                  <a:lnTo>
                    <a:pt x="83" y="1045"/>
                  </a:lnTo>
                  <a:lnTo>
                    <a:pt x="47" y="970"/>
                  </a:lnTo>
                  <a:lnTo>
                    <a:pt x="21" y="886"/>
                  </a:lnTo>
                  <a:lnTo>
                    <a:pt x="6" y="801"/>
                  </a:lnTo>
                  <a:lnTo>
                    <a:pt x="0" y="711"/>
                  </a:lnTo>
                  <a:lnTo>
                    <a:pt x="6" y="622"/>
                  </a:lnTo>
                  <a:lnTo>
                    <a:pt x="21" y="536"/>
                  </a:lnTo>
                  <a:lnTo>
                    <a:pt x="47" y="455"/>
                  </a:lnTo>
                  <a:lnTo>
                    <a:pt x="83" y="377"/>
                  </a:lnTo>
                  <a:lnTo>
                    <a:pt x="127" y="306"/>
                  </a:lnTo>
                  <a:lnTo>
                    <a:pt x="181" y="238"/>
                  </a:lnTo>
                  <a:lnTo>
                    <a:pt x="240" y="179"/>
                  </a:lnTo>
                  <a:lnTo>
                    <a:pt x="306" y="127"/>
                  </a:lnTo>
                  <a:lnTo>
                    <a:pt x="378" y="83"/>
                  </a:lnTo>
                  <a:lnTo>
                    <a:pt x="455" y="48"/>
                  </a:lnTo>
                  <a:lnTo>
                    <a:pt x="537" y="22"/>
                  </a:lnTo>
                  <a:lnTo>
                    <a:pt x="622" y="6"/>
                  </a:lnTo>
                  <a:lnTo>
                    <a:pt x="7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6" name="Freeform 134"/>
            <p:cNvSpPr>
              <a:spLocks noEditPoints="1"/>
            </p:cNvSpPr>
            <p:nvPr/>
          </p:nvSpPr>
          <p:spPr bwMode="auto">
            <a:xfrm>
              <a:off x="5734050" y="1285875"/>
              <a:ext cx="1131888" cy="1131888"/>
            </a:xfrm>
            <a:custGeom>
              <a:avLst/>
              <a:gdLst>
                <a:gd name="T0" fmla="*/ 645 w 1427"/>
                <a:gd name="T1" fmla="*/ 290 h 1424"/>
                <a:gd name="T2" fmla="*/ 517 w 1427"/>
                <a:gd name="T3" fmla="*/ 334 h 1424"/>
                <a:gd name="T4" fmla="*/ 410 w 1427"/>
                <a:gd name="T5" fmla="*/ 411 h 1424"/>
                <a:gd name="T6" fmla="*/ 332 w 1427"/>
                <a:gd name="T7" fmla="*/ 516 h 1424"/>
                <a:gd name="T8" fmla="*/ 290 w 1427"/>
                <a:gd name="T9" fmla="*/ 643 h 1424"/>
                <a:gd name="T10" fmla="*/ 290 w 1427"/>
                <a:gd name="T11" fmla="*/ 781 h 1424"/>
                <a:gd name="T12" fmla="*/ 332 w 1427"/>
                <a:gd name="T13" fmla="*/ 908 h 1424"/>
                <a:gd name="T14" fmla="*/ 410 w 1427"/>
                <a:gd name="T15" fmla="*/ 1013 h 1424"/>
                <a:gd name="T16" fmla="*/ 517 w 1427"/>
                <a:gd name="T17" fmla="*/ 1091 h 1424"/>
                <a:gd name="T18" fmla="*/ 645 w 1427"/>
                <a:gd name="T19" fmla="*/ 1134 h 1424"/>
                <a:gd name="T20" fmla="*/ 782 w 1427"/>
                <a:gd name="T21" fmla="*/ 1134 h 1424"/>
                <a:gd name="T22" fmla="*/ 909 w 1427"/>
                <a:gd name="T23" fmla="*/ 1091 h 1424"/>
                <a:gd name="T24" fmla="*/ 1015 w 1427"/>
                <a:gd name="T25" fmla="*/ 1013 h 1424"/>
                <a:gd name="T26" fmla="*/ 1092 w 1427"/>
                <a:gd name="T27" fmla="*/ 908 h 1424"/>
                <a:gd name="T28" fmla="*/ 1136 w 1427"/>
                <a:gd name="T29" fmla="*/ 781 h 1424"/>
                <a:gd name="T30" fmla="*/ 1136 w 1427"/>
                <a:gd name="T31" fmla="*/ 643 h 1424"/>
                <a:gd name="T32" fmla="*/ 1092 w 1427"/>
                <a:gd name="T33" fmla="*/ 516 h 1424"/>
                <a:gd name="T34" fmla="*/ 1015 w 1427"/>
                <a:gd name="T35" fmla="*/ 411 h 1424"/>
                <a:gd name="T36" fmla="*/ 909 w 1427"/>
                <a:gd name="T37" fmla="*/ 334 h 1424"/>
                <a:gd name="T38" fmla="*/ 782 w 1427"/>
                <a:gd name="T39" fmla="*/ 290 h 1424"/>
                <a:gd name="T40" fmla="*/ 712 w 1427"/>
                <a:gd name="T41" fmla="*/ 0 h 1424"/>
                <a:gd name="T42" fmla="*/ 887 w 1427"/>
                <a:gd name="T43" fmla="*/ 22 h 1424"/>
                <a:gd name="T44" fmla="*/ 1049 w 1427"/>
                <a:gd name="T45" fmla="*/ 83 h 1424"/>
                <a:gd name="T46" fmla="*/ 1186 w 1427"/>
                <a:gd name="T47" fmla="*/ 181 h 1424"/>
                <a:gd name="T48" fmla="*/ 1297 w 1427"/>
                <a:gd name="T49" fmla="*/ 306 h 1424"/>
                <a:gd name="T50" fmla="*/ 1379 w 1427"/>
                <a:gd name="T51" fmla="*/ 455 h 1424"/>
                <a:gd name="T52" fmla="*/ 1421 w 1427"/>
                <a:gd name="T53" fmla="*/ 624 h 1424"/>
                <a:gd name="T54" fmla="*/ 1421 w 1427"/>
                <a:gd name="T55" fmla="*/ 800 h 1424"/>
                <a:gd name="T56" fmla="*/ 1379 w 1427"/>
                <a:gd name="T57" fmla="*/ 969 h 1424"/>
                <a:gd name="T58" fmla="*/ 1297 w 1427"/>
                <a:gd name="T59" fmla="*/ 1118 h 1424"/>
                <a:gd name="T60" fmla="*/ 1186 w 1427"/>
                <a:gd name="T61" fmla="*/ 1244 h 1424"/>
                <a:gd name="T62" fmla="*/ 1049 w 1427"/>
                <a:gd name="T63" fmla="*/ 1341 h 1424"/>
                <a:gd name="T64" fmla="*/ 887 w 1427"/>
                <a:gd name="T65" fmla="*/ 1402 h 1424"/>
                <a:gd name="T66" fmla="*/ 712 w 1427"/>
                <a:gd name="T67" fmla="*/ 1424 h 1424"/>
                <a:gd name="T68" fmla="*/ 537 w 1427"/>
                <a:gd name="T69" fmla="*/ 1402 h 1424"/>
                <a:gd name="T70" fmla="*/ 378 w 1427"/>
                <a:gd name="T71" fmla="*/ 1341 h 1424"/>
                <a:gd name="T72" fmla="*/ 241 w 1427"/>
                <a:gd name="T73" fmla="*/ 1244 h 1424"/>
                <a:gd name="T74" fmla="*/ 127 w 1427"/>
                <a:gd name="T75" fmla="*/ 1118 h 1424"/>
                <a:gd name="T76" fmla="*/ 48 w 1427"/>
                <a:gd name="T77" fmla="*/ 969 h 1424"/>
                <a:gd name="T78" fmla="*/ 6 w 1427"/>
                <a:gd name="T79" fmla="*/ 800 h 1424"/>
                <a:gd name="T80" fmla="*/ 6 w 1427"/>
                <a:gd name="T81" fmla="*/ 624 h 1424"/>
                <a:gd name="T82" fmla="*/ 48 w 1427"/>
                <a:gd name="T83" fmla="*/ 455 h 1424"/>
                <a:gd name="T84" fmla="*/ 127 w 1427"/>
                <a:gd name="T85" fmla="*/ 306 h 1424"/>
                <a:gd name="T86" fmla="*/ 241 w 1427"/>
                <a:gd name="T87" fmla="*/ 181 h 1424"/>
                <a:gd name="T88" fmla="*/ 378 w 1427"/>
                <a:gd name="T89" fmla="*/ 83 h 1424"/>
                <a:gd name="T90" fmla="*/ 537 w 1427"/>
                <a:gd name="T91" fmla="*/ 22 h 1424"/>
                <a:gd name="T92" fmla="*/ 712 w 1427"/>
                <a:gd name="T93" fmla="*/ 0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7" h="1424">
                  <a:moveTo>
                    <a:pt x="712" y="286"/>
                  </a:moveTo>
                  <a:lnTo>
                    <a:pt x="645" y="290"/>
                  </a:lnTo>
                  <a:lnTo>
                    <a:pt x="577" y="308"/>
                  </a:lnTo>
                  <a:lnTo>
                    <a:pt x="517" y="334"/>
                  </a:lnTo>
                  <a:lnTo>
                    <a:pt x="460" y="367"/>
                  </a:lnTo>
                  <a:lnTo>
                    <a:pt x="410" y="411"/>
                  </a:lnTo>
                  <a:lnTo>
                    <a:pt x="368" y="461"/>
                  </a:lnTo>
                  <a:lnTo>
                    <a:pt x="332" y="516"/>
                  </a:lnTo>
                  <a:lnTo>
                    <a:pt x="306" y="578"/>
                  </a:lnTo>
                  <a:lnTo>
                    <a:pt x="290" y="643"/>
                  </a:lnTo>
                  <a:lnTo>
                    <a:pt x="285" y="713"/>
                  </a:lnTo>
                  <a:lnTo>
                    <a:pt x="290" y="781"/>
                  </a:lnTo>
                  <a:lnTo>
                    <a:pt x="306" y="846"/>
                  </a:lnTo>
                  <a:lnTo>
                    <a:pt x="332" y="908"/>
                  </a:lnTo>
                  <a:lnTo>
                    <a:pt x="368" y="963"/>
                  </a:lnTo>
                  <a:lnTo>
                    <a:pt x="410" y="1013"/>
                  </a:lnTo>
                  <a:lnTo>
                    <a:pt x="460" y="1057"/>
                  </a:lnTo>
                  <a:lnTo>
                    <a:pt x="517" y="1091"/>
                  </a:lnTo>
                  <a:lnTo>
                    <a:pt x="577" y="1118"/>
                  </a:lnTo>
                  <a:lnTo>
                    <a:pt x="645" y="1134"/>
                  </a:lnTo>
                  <a:lnTo>
                    <a:pt x="712" y="1140"/>
                  </a:lnTo>
                  <a:lnTo>
                    <a:pt x="782" y="1134"/>
                  </a:lnTo>
                  <a:lnTo>
                    <a:pt x="848" y="1118"/>
                  </a:lnTo>
                  <a:lnTo>
                    <a:pt x="909" y="1091"/>
                  </a:lnTo>
                  <a:lnTo>
                    <a:pt x="965" y="1057"/>
                  </a:lnTo>
                  <a:lnTo>
                    <a:pt x="1015" y="1013"/>
                  </a:lnTo>
                  <a:lnTo>
                    <a:pt x="1059" y="963"/>
                  </a:lnTo>
                  <a:lnTo>
                    <a:pt x="1092" y="908"/>
                  </a:lnTo>
                  <a:lnTo>
                    <a:pt x="1118" y="846"/>
                  </a:lnTo>
                  <a:lnTo>
                    <a:pt x="1136" y="781"/>
                  </a:lnTo>
                  <a:lnTo>
                    <a:pt x="1140" y="713"/>
                  </a:lnTo>
                  <a:lnTo>
                    <a:pt x="1136" y="643"/>
                  </a:lnTo>
                  <a:lnTo>
                    <a:pt x="1118" y="578"/>
                  </a:lnTo>
                  <a:lnTo>
                    <a:pt x="1092" y="516"/>
                  </a:lnTo>
                  <a:lnTo>
                    <a:pt x="1059" y="461"/>
                  </a:lnTo>
                  <a:lnTo>
                    <a:pt x="1015" y="411"/>
                  </a:lnTo>
                  <a:lnTo>
                    <a:pt x="965" y="367"/>
                  </a:lnTo>
                  <a:lnTo>
                    <a:pt x="909" y="334"/>
                  </a:lnTo>
                  <a:lnTo>
                    <a:pt x="848" y="308"/>
                  </a:lnTo>
                  <a:lnTo>
                    <a:pt x="782" y="290"/>
                  </a:lnTo>
                  <a:lnTo>
                    <a:pt x="712" y="286"/>
                  </a:lnTo>
                  <a:close/>
                  <a:moveTo>
                    <a:pt x="712" y="0"/>
                  </a:moveTo>
                  <a:lnTo>
                    <a:pt x="802" y="6"/>
                  </a:lnTo>
                  <a:lnTo>
                    <a:pt x="887" y="22"/>
                  </a:lnTo>
                  <a:lnTo>
                    <a:pt x="971" y="47"/>
                  </a:lnTo>
                  <a:lnTo>
                    <a:pt x="1049" y="83"/>
                  </a:lnTo>
                  <a:lnTo>
                    <a:pt x="1120" y="127"/>
                  </a:lnTo>
                  <a:lnTo>
                    <a:pt x="1186" y="181"/>
                  </a:lnTo>
                  <a:lnTo>
                    <a:pt x="1246" y="240"/>
                  </a:lnTo>
                  <a:lnTo>
                    <a:pt x="1297" y="306"/>
                  </a:lnTo>
                  <a:lnTo>
                    <a:pt x="1343" y="377"/>
                  </a:lnTo>
                  <a:lnTo>
                    <a:pt x="1379" y="455"/>
                  </a:lnTo>
                  <a:lnTo>
                    <a:pt x="1405" y="536"/>
                  </a:lnTo>
                  <a:lnTo>
                    <a:pt x="1421" y="624"/>
                  </a:lnTo>
                  <a:lnTo>
                    <a:pt x="1427" y="713"/>
                  </a:lnTo>
                  <a:lnTo>
                    <a:pt x="1421" y="800"/>
                  </a:lnTo>
                  <a:lnTo>
                    <a:pt x="1405" y="888"/>
                  </a:lnTo>
                  <a:lnTo>
                    <a:pt x="1379" y="969"/>
                  </a:lnTo>
                  <a:lnTo>
                    <a:pt x="1343" y="1047"/>
                  </a:lnTo>
                  <a:lnTo>
                    <a:pt x="1297" y="1118"/>
                  </a:lnTo>
                  <a:lnTo>
                    <a:pt x="1246" y="1184"/>
                  </a:lnTo>
                  <a:lnTo>
                    <a:pt x="1186" y="1244"/>
                  </a:lnTo>
                  <a:lnTo>
                    <a:pt x="1120" y="1297"/>
                  </a:lnTo>
                  <a:lnTo>
                    <a:pt x="1049" y="1341"/>
                  </a:lnTo>
                  <a:lnTo>
                    <a:pt x="971" y="1377"/>
                  </a:lnTo>
                  <a:lnTo>
                    <a:pt x="887" y="1402"/>
                  </a:lnTo>
                  <a:lnTo>
                    <a:pt x="802" y="1418"/>
                  </a:lnTo>
                  <a:lnTo>
                    <a:pt x="712" y="1424"/>
                  </a:lnTo>
                  <a:lnTo>
                    <a:pt x="623" y="1418"/>
                  </a:lnTo>
                  <a:lnTo>
                    <a:pt x="537" y="1402"/>
                  </a:lnTo>
                  <a:lnTo>
                    <a:pt x="456" y="1377"/>
                  </a:lnTo>
                  <a:lnTo>
                    <a:pt x="378" y="1341"/>
                  </a:lnTo>
                  <a:lnTo>
                    <a:pt x="306" y="1297"/>
                  </a:lnTo>
                  <a:lnTo>
                    <a:pt x="241" y="1244"/>
                  </a:lnTo>
                  <a:lnTo>
                    <a:pt x="181" y="1184"/>
                  </a:lnTo>
                  <a:lnTo>
                    <a:pt x="127" y="1118"/>
                  </a:lnTo>
                  <a:lnTo>
                    <a:pt x="84" y="1047"/>
                  </a:lnTo>
                  <a:lnTo>
                    <a:pt x="48" y="969"/>
                  </a:lnTo>
                  <a:lnTo>
                    <a:pt x="22" y="888"/>
                  </a:lnTo>
                  <a:lnTo>
                    <a:pt x="6" y="800"/>
                  </a:lnTo>
                  <a:lnTo>
                    <a:pt x="0" y="713"/>
                  </a:lnTo>
                  <a:lnTo>
                    <a:pt x="6" y="624"/>
                  </a:lnTo>
                  <a:lnTo>
                    <a:pt x="22" y="536"/>
                  </a:lnTo>
                  <a:lnTo>
                    <a:pt x="48" y="455"/>
                  </a:lnTo>
                  <a:lnTo>
                    <a:pt x="84" y="377"/>
                  </a:lnTo>
                  <a:lnTo>
                    <a:pt x="127" y="306"/>
                  </a:lnTo>
                  <a:lnTo>
                    <a:pt x="181" y="240"/>
                  </a:lnTo>
                  <a:lnTo>
                    <a:pt x="241" y="181"/>
                  </a:lnTo>
                  <a:lnTo>
                    <a:pt x="306" y="127"/>
                  </a:lnTo>
                  <a:lnTo>
                    <a:pt x="378" y="83"/>
                  </a:lnTo>
                  <a:lnTo>
                    <a:pt x="456" y="47"/>
                  </a:lnTo>
                  <a:lnTo>
                    <a:pt x="537" y="22"/>
                  </a:lnTo>
                  <a:lnTo>
                    <a:pt x="623" y="6"/>
                  </a:lnTo>
                  <a:lnTo>
                    <a:pt x="7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7" name="Freeform 135"/>
            <p:cNvSpPr>
              <a:spLocks noEditPoints="1"/>
            </p:cNvSpPr>
            <p:nvPr/>
          </p:nvSpPr>
          <p:spPr bwMode="auto">
            <a:xfrm>
              <a:off x="6413500" y="2870200"/>
              <a:ext cx="1131888" cy="1128713"/>
            </a:xfrm>
            <a:custGeom>
              <a:avLst/>
              <a:gdLst>
                <a:gd name="T0" fmla="*/ 644 w 1426"/>
                <a:gd name="T1" fmla="*/ 290 h 1422"/>
                <a:gd name="T2" fmla="*/ 517 w 1426"/>
                <a:gd name="T3" fmla="*/ 331 h 1422"/>
                <a:gd name="T4" fmla="*/ 409 w 1426"/>
                <a:gd name="T5" fmla="*/ 409 h 1422"/>
                <a:gd name="T6" fmla="*/ 332 w 1426"/>
                <a:gd name="T7" fmla="*/ 514 h 1422"/>
                <a:gd name="T8" fmla="*/ 290 w 1426"/>
                <a:gd name="T9" fmla="*/ 641 h 1422"/>
                <a:gd name="T10" fmla="*/ 290 w 1426"/>
                <a:gd name="T11" fmla="*/ 780 h 1422"/>
                <a:gd name="T12" fmla="*/ 332 w 1426"/>
                <a:gd name="T13" fmla="*/ 908 h 1422"/>
                <a:gd name="T14" fmla="*/ 409 w 1426"/>
                <a:gd name="T15" fmla="*/ 1013 h 1422"/>
                <a:gd name="T16" fmla="*/ 517 w 1426"/>
                <a:gd name="T17" fmla="*/ 1090 h 1422"/>
                <a:gd name="T18" fmla="*/ 644 w 1426"/>
                <a:gd name="T19" fmla="*/ 1132 h 1422"/>
                <a:gd name="T20" fmla="*/ 782 w 1426"/>
                <a:gd name="T21" fmla="*/ 1132 h 1422"/>
                <a:gd name="T22" fmla="*/ 909 w 1426"/>
                <a:gd name="T23" fmla="*/ 1090 h 1422"/>
                <a:gd name="T24" fmla="*/ 1014 w 1426"/>
                <a:gd name="T25" fmla="*/ 1013 h 1422"/>
                <a:gd name="T26" fmla="*/ 1092 w 1426"/>
                <a:gd name="T27" fmla="*/ 908 h 1422"/>
                <a:gd name="T28" fmla="*/ 1136 w 1426"/>
                <a:gd name="T29" fmla="*/ 780 h 1422"/>
                <a:gd name="T30" fmla="*/ 1136 w 1426"/>
                <a:gd name="T31" fmla="*/ 641 h 1422"/>
                <a:gd name="T32" fmla="*/ 1092 w 1426"/>
                <a:gd name="T33" fmla="*/ 514 h 1422"/>
                <a:gd name="T34" fmla="*/ 1014 w 1426"/>
                <a:gd name="T35" fmla="*/ 409 h 1422"/>
                <a:gd name="T36" fmla="*/ 909 w 1426"/>
                <a:gd name="T37" fmla="*/ 331 h 1422"/>
                <a:gd name="T38" fmla="*/ 782 w 1426"/>
                <a:gd name="T39" fmla="*/ 290 h 1422"/>
                <a:gd name="T40" fmla="*/ 712 w 1426"/>
                <a:gd name="T41" fmla="*/ 0 h 1422"/>
                <a:gd name="T42" fmla="*/ 887 w 1426"/>
                <a:gd name="T43" fmla="*/ 21 h 1422"/>
                <a:gd name="T44" fmla="*/ 1048 w 1426"/>
                <a:gd name="T45" fmla="*/ 83 h 1422"/>
                <a:gd name="T46" fmla="*/ 1185 w 1426"/>
                <a:gd name="T47" fmla="*/ 178 h 1422"/>
                <a:gd name="T48" fmla="*/ 1297 w 1426"/>
                <a:gd name="T49" fmla="*/ 304 h 1422"/>
                <a:gd name="T50" fmla="*/ 1378 w 1426"/>
                <a:gd name="T51" fmla="*/ 455 h 1422"/>
                <a:gd name="T52" fmla="*/ 1420 w 1426"/>
                <a:gd name="T53" fmla="*/ 621 h 1422"/>
                <a:gd name="T54" fmla="*/ 1420 w 1426"/>
                <a:gd name="T55" fmla="*/ 800 h 1422"/>
                <a:gd name="T56" fmla="*/ 1378 w 1426"/>
                <a:gd name="T57" fmla="*/ 967 h 1422"/>
                <a:gd name="T58" fmla="*/ 1297 w 1426"/>
                <a:gd name="T59" fmla="*/ 1116 h 1422"/>
                <a:gd name="T60" fmla="*/ 1185 w 1426"/>
                <a:gd name="T61" fmla="*/ 1243 h 1422"/>
                <a:gd name="T62" fmla="*/ 1048 w 1426"/>
                <a:gd name="T63" fmla="*/ 1339 h 1422"/>
                <a:gd name="T64" fmla="*/ 887 w 1426"/>
                <a:gd name="T65" fmla="*/ 1400 h 1422"/>
                <a:gd name="T66" fmla="*/ 712 w 1426"/>
                <a:gd name="T67" fmla="*/ 1422 h 1422"/>
                <a:gd name="T68" fmla="*/ 537 w 1426"/>
                <a:gd name="T69" fmla="*/ 1400 h 1422"/>
                <a:gd name="T70" fmla="*/ 378 w 1426"/>
                <a:gd name="T71" fmla="*/ 1339 h 1422"/>
                <a:gd name="T72" fmla="*/ 240 w 1426"/>
                <a:gd name="T73" fmla="*/ 1243 h 1422"/>
                <a:gd name="T74" fmla="*/ 127 w 1426"/>
                <a:gd name="T75" fmla="*/ 1116 h 1422"/>
                <a:gd name="T76" fmla="*/ 47 w 1426"/>
                <a:gd name="T77" fmla="*/ 967 h 1422"/>
                <a:gd name="T78" fmla="*/ 6 w 1426"/>
                <a:gd name="T79" fmla="*/ 800 h 1422"/>
                <a:gd name="T80" fmla="*/ 6 w 1426"/>
                <a:gd name="T81" fmla="*/ 621 h 1422"/>
                <a:gd name="T82" fmla="*/ 47 w 1426"/>
                <a:gd name="T83" fmla="*/ 455 h 1422"/>
                <a:gd name="T84" fmla="*/ 127 w 1426"/>
                <a:gd name="T85" fmla="*/ 304 h 1422"/>
                <a:gd name="T86" fmla="*/ 240 w 1426"/>
                <a:gd name="T87" fmla="*/ 178 h 1422"/>
                <a:gd name="T88" fmla="*/ 378 w 1426"/>
                <a:gd name="T89" fmla="*/ 83 h 1422"/>
                <a:gd name="T90" fmla="*/ 537 w 1426"/>
                <a:gd name="T91" fmla="*/ 21 h 1422"/>
                <a:gd name="T92" fmla="*/ 712 w 1426"/>
                <a:gd name="T93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6" h="1422">
                  <a:moveTo>
                    <a:pt x="712" y="284"/>
                  </a:moveTo>
                  <a:lnTo>
                    <a:pt x="644" y="290"/>
                  </a:lnTo>
                  <a:lnTo>
                    <a:pt x="577" y="306"/>
                  </a:lnTo>
                  <a:lnTo>
                    <a:pt x="517" y="331"/>
                  </a:lnTo>
                  <a:lnTo>
                    <a:pt x="459" y="365"/>
                  </a:lnTo>
                  <a:lnTo>
                    <a:pt x="409" y="409"/>
                  </a:lnTo>
                  <a:lnTo>
                    <a:pt x="368" y="458"/>
                  </a:lnTo>
                  <a:lnTo>
                    <a:pt x="332" y="514"/>
                  </a:lnTo>
                  <a:lnTo>
                    <a:pt x="306" y="576"/>
                  </a:lnTo>
                  <a:lnTo>
                    <a:pt x="290" y="641"/>
                  </a:lnTo>
                  <a:lnTo>
                    <a:pt x="284" y="711"/>
                  </a:lnTo>
                  <a:lnTo>
                    <a:pt x="290" y="780"/>
                  </a:lnTo>
                  <a:lnTo>
                    <a:pt x="306" y="846"/>
                  </a:lnTo>
                  <a:lnTo>
                    <a:pt x="332" y="908"/>
                  </a:lnTo>
                  <a:lnTo>
                    <a:pt x="368" y="963"/>
                  </a:lnTo>
                  <a:lnTo>
                    <a:pt x="409" y="1013"/>
                  </a:lnTo>
                  <a:lnTo>
                    <a:pt x="459" y="1055"/>
                  </a:lnTo>
                  <a:lnTo>
                    <a:pt x="517" y="1090"/>
                  </a:lnTo>
                  <a:lnTo>
                    <a:pt x="577" y="1116"/>
                  </a:lnTo>
                  <a:lnTo>
                    <a:pt x="644" y="1132"/>
                  </a:lnTo>
                  <a:lnTo>
                    <a:pt x="712" y="1138"/>
                  </a:lnTo>
                  <a:lnTo>
                    <a:pt x="782" y="1132"/>
                  </a:lnTo>
                  <a:lnTo>
                    <a:pt x="847" y="1116"/>
                  </a:lnTo>
                  <a:lnTo>
                    <a:pt x="909" y="1090"/>
                  </a:lnTo>
                  <a:lnTo>
                    <a:pt x="965" y="1055"/>
                  </a:lnTo>
                  <a:lnTo>
                    <a:pt x="1014" y="1013"/>
                  </a:lnTo>
                  <a:lnTo>
                    <a:pt x="1058" y="963"/>
                  </a:lnTo>
                  <a:lnTo>
                    <a:pt x="1092" y="908"/>
                  </a:lnTo>
                  <a:lnTo>
                    <a:pt x="1118" y="846"/>
                  </a:lnTo>
                  <a:lnTo>
                    <a:pt x="1136" y="780"/>
                  </a:lnTo>
                  <a:lnTo>
                    <a:pt x="1140" y="711"/>
                  </a:lnTo>
                  <a:lnTo>
                    <a:pt x="1136" y="641"/>
                  </a:lnTo>
                  <a:lnTo>
                    <a:pt x="1118" y="576"/>
                  </a:lnTo>
                  <a:lnTo>
                    <a:pt x="1092" y="514"/>
                  </a:lnTo>
                  <a:lnTo>
                    <a:pt x="1058" y="458"/>
                  </a:lnTo>
                  <a:lnTo>
                    <a:pt x="1014" y="409"/>
                  </a:lnTo>
                  <a:lnTo>
                    <a:pt x="965" y="365"/>
                  </a:lnTo>
                  <a:lnTo>
                    <a:pt x="909" y="331"/>
                  </a:lnTo>
                  <a:lnTo>
                    <a:pt x="847" y="306"/>
                  </a:lnTo>
                  <a:lnTo>
                    <a:pt x="782" y="290"/>
                  </a:lnTo>
                  <a:lnTo>
                    <a:pt x="712" y="284"/>
                  </a:lnTo>
                  <a:close/>
                  <a:moveTo>
                    <a:pt x="712" y="0"/>
                  </a:moveTo>
                  <a:lnTo>
                    <a:pt x="801" y="4"/>
                  </a:lnTo>
                  <a:lnTo>
                    <a:pt x="887" y="21"/>
                  </a:lnTo>
                  <a:lnTo>
                    <a:pt x="971" y="47"/>
                  </a:lnTo>
                  <a:lnTo>
                    <a:pt x="1048" y="83"/>
                  </a:lnTo>
                  <a:lnTo>
                    <a:pt x="1120" y="127"/>
                  </a:lnTo>
                  <a:lnTo>
                    <a:pt x="1185" y="178"/>
                  </a:lnTo>
                  <a:lnTo>
                    <a:pt x="1245" y="238"/>
                  </a:lnTo>
                  <a:lnTo>
                    <a:pt x="1297" y="304"/>
                  </a:lnTo>
                  <a:lnTo>
                    <a:pt x="1343" y="377"/>
                  </a:lnTo>
                  <a:lnTo>
                    <a:pt x="1378" y="455"/>
                  </a:lnTo>
                  <a:lnTo>
                    <a:pt x="1404" y="536"/>
                  </a:lnTo>
                  <a:lnTo>
                    <a:pt x="1420" y="621"/>
                  </a:lnTo>
                  <a:lnTo>
                    <a:pt x="1426" y="711"/>
                  </a:lnTo>
                  <a:lnTo>
                    <a:pt x="1420" y="800"/>
                  </a:lnTo>
                  <a:lnTo>
                    <a:pt x="1404" y="886"/>
                  </a:lnTo>
                  <a:lnTo>
                    <a:pt x="1378" y="967"/>
                  </a:lnTo>
                  <a:lnTo>
                    <a:pt x="1343" y="1045"/>
                  </a:lnTo>
                  <a:lnTo>
                    <a:pt x="1297" y="1116"/>
                  </a:lnTo>
                  <a:lnTo>
                    <a:pt x="1245" y="1184"/>
                  </a:lnTo>
                  <a:lnTo>
                    <a:pt x="1185" y="1243"/>
                  </a:lnTo>
                  <a:lnTo>
                    <a:pt x="1120" y="1295"/>
                  </a:lnTo>
                  <a:lnTo>
                    <a:pt x="1048" y="1339"/>
                  </a:lnTo>
                  <a:lnTo>
                    <a:pt x="971" y="1374"/>
                  </a:lnTo>
                  <a:lnTo>
                    <a:pt x="887" y="1400"/>
                  </a:lnTo>
                  <a:lnTo>
                    <a:pt x="801" y="1416"/>
                  </a:lnTo>
                  <a:lnTo>
                    <a:pt x="712" y="1422"/>
                  </a:lnTo>
                  <a:lnTo>
                    <a:pt x="622" y="1416"/>
                  </a:lnTo>
                  <a:lnTo>
                    <a:pt x="537" y="1400"/>
                  </a:lnTo>
                  <a:lnTo>
                    <a:pt x="455" y="1374"/>
                  </a:lnTo>
                  <a:lnTo>
                    <a:pt x="378" y="1339"/>
                  </a:lnTo>
                  <a:lnTo>
                    <a:pt x="306" y="1295"/>
                  </a:lnTo>
                  <a:lnTo>
                    <a:pt x="240" y="1243"/>
                  </a:lnTo>
                  <a:lnTo>
                    <a:pt x="181" y="1184"/>
                  </a:lnTo>
                  <a:lnTo>
                    <a:pt x="127" y="1116"/>
                  </a:lnTo>
                  <a:lnTo>
                    <a:pt x="83" y="1045"/>
                  </a:lnTo>
                  <a:lnTo>
                    <a:pt x="47" y="967"/>
                  </a:lnTo>
                  <a:lnTo>
                    <a:pt x="21" y="886"/>
                  </a:lnTo>
                  <a:lnTo>
                    <a:pt x="6" y="800"/>
                  </a:lnTo>
                  <a:lnTo>
                    <a:pt x="0" y="711"/>
                  </a:lnTo>
                  <a:lnTo>
                    <a:pt x="6" y="621"/>
                  </a:lnTo>
                  <a:lnTo>
                    <a:pt x="21" y="536"/>
                  </a:lnTo>
                  <a:lnTo>
                    <a:pt x="47" y="455"/>
                  </a:lnTo>
                  <a:lnTo>
                    <a:pt x="83" y="377"/>
                  </a:lnTo>
                  <a:lnTo>
                    <a:pt x="127" y="304"/>
                  </a:lnTo>
                  <a:lnTo>
                    <a:pt x="181" y="238"/>
                  </a:lnTo>
                  <a:lnTo>
                    <a:pt x="240" y="178"/>
                  </a:lnTo>
                  <a:lnTo>
                    <a:pt x="306" y="127"/>
                  </a:lnTo>
                  <a:lnTo>
                    <a:pt x="378" y="83"/>
                  </a:lnTo>
                  <a:lnTo>
                    <a:pt x="455" y="47"/>
                  </a:lnTo>
                  <a:lnTo>
                    <a:pt x="537" y="21"/>
                  </a:lnTo>
                  <a:lnTo>
                    <a:pt x="622" y="4"/>
                  </a:lnTo>
                  <a:lnTo>
                    <a:pt x="7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8" name="Freeform 136"/>
            <p:cNvSpPr>
              <a:spLocks noEditPoints="1"/>
            </p:cNvSpPr>
            <p:nvPr/>
          </p:nvSpPr>
          <p:spPr bwMode="auto">
            <a:xfrm>
              <a:off x="9129713" y="2870200"/>
              <a:ext cx="1131888" cy="1128713"/>
            </a:xfrm>
            <a:custGeom>
              <a:avLst/>
              <a:gdLst>
                <a:gd name="T0" fmla="*/ 645 w 1426"/>
                <a:gd name="T1" fmla="*/ 290 h 1422"/>
                <a:gd name="T2" fmla="*/ 517 w 1426"/>
                <a:gd name="T3" fmla="*/ 331 h 1422"/>
                <a:gd name="T4" fmla="*/ 410 w 1426"/>
                <a:gd name="T5" fmla="*/ 409 h 1422"/>
                <a:gd name="T6" fmla="*/ 332 w 1426"/>
                <a:gd name="T7" fmla="*/ 514 h 1422"/>
                <a:gd name="T8" fmla="*/ 290 w 1426"/>
                <a:gd name="T9" fmla="*/ 641 h 1422"/>
                <a:gd name="T10" fmla="*/ 290 w 1426"/>
                <a:gd name="T11" fmla="*/ 780 h 1422"/>
                <a:gd name="T12" fmla="*/ 332 w 1426"/>
                <a:gd name="T13" fmla="*/ 908 h 1422"/>
                <a:gd name="T14" fmla="*/ 410 w 1426"/>
                <a:gd name="T15" fmla="*/ 1013 h 1422"/>
                <a:gd name="T16" fmla="*/ 517 w 1426"/>
                <a:gd name="T17" fmla="*/ 1090 h 1422"/>
                <a:gd name="T18" fmla="*/ 645 w 1426"/>
                <a:gd name="T19" fmla="*/ 1132 h 1422"/>
                <a:gd name="T20" fmla="*/ 782 w 1426"/>
                <a:gd name="T21" fmla="*/ 1132 h 1422"/>
                <a:gd name="T22" fmla="*/ 909 w 1426"/>
                <a:gd name="T23" fmla="*/ 1090 h 1422"/>
                <a:gd name="T24" fmla="*/ 1015 w 1426"/>
                <a:gd name="T25" fmla="*/ 1013 h 1422"/>
                <a:gd name="T26" fmla="*/ 1092 w 1426"/>
                <a:gd name="T27" fmla="*/ 908 h 1422"/>
                <a:gd name="T28" fmla="*/ 1136 w 1426"/>
                <a:gd name="T29" fmla="*/ 780 h 1422"/>
                <a:gd name="T30" fmla="*/ 1136 w 1426"/>
                <a:gd name="T31" fmla="*/ 641 h 1422"/>
                <a:gd name="T32" fmla="*/ 1092 w 1426"/>
                <a:gd name="T33" fmla="*/ 514 h 1422"/>
                <a:gd name="T34" fmla="*/ 1015 w 1426"/>
                <a:gd name="T35" fmla="*/ 409 h 1422"/>
                <a:gd name="T36" fmla="*/ 909 w 1426"/>
                <a:gd name="T37" fmla="*/ 331 h 1422"/>
                <a:gd name="T38" fmla="*/ 782 w 1426"/>
                <a:gd name="T39" fmla="*/ 290 h 1422"/>
                <a:gd name="T40" fmla="*/ 712 w 1426"/>
                <a:gd name="T41" fmla="*/ 0 h 1422"/>
                <a:gd name="T42" fmla="*/ 889 w 1426"/>
                <a:gd name="T43" fmla="*/ 21 h 1422"/>
                <a:gd name="T44" fmla="*/ 1048 w 1426"/>
                <a:gd name="T45" fmla="*/ 83 h 1422"/>
                <a:gd name="T46" fmla="*/ 1186 w 1426"/>
                <a:gd name="T47" fmla="*/ 178 h 1422"/>
                <a:gd name="T48" fmla="*/ 1297 w 1426"/>
                <a:gd name="T49" fmla="*/ 304 h 1422"/>
                <a:gd name="T50" fmla="*/ 1379 w 1426"/>
                <a:gd name="T51" fmla="*/ 455 h 1422"/>
                <a:gd name="T52" fmla="*/ 1420 w 1426"/>
                <a:gd name="T53" fmla="*/ 621 h 1422"/>
                <a:gd name="T54" fmla="*/ 1420 w 1426"/>
                <a:gd name="T55" fmla="*/ 800 h 1422"/>
                <a:gd name="T56" fmla="*/ 1379 w 1426"/>
                <a:gd name="T57" fmla="*/ 967 h 1422"/>
                <a:gd name="T58" fmla="*/ 1297 w 1426"/>
                <a:gd name="T59" fmla="*/ 1116 h 1422"/>
                <a:gd name="T60" fmla="*/ 1186 w 1426"/>
                <a:gd name="T61" fmla="*/ 1243 h 1422"/>
                <a:gd name="T62" fmla="*/ 1048 w 1426"/>
                <a:gd name="T63" fmla="*/ 1339 h 1422"/>
                <a:gd name="T64" fmla="*/ 889 w 1426"/>
                <a:gd name="T65" fmla="*/ 1400 h 1422"/>
                <a:gd name="T66" fmla="*/ 712 w 1426"/>
                <a:gd name="T67" fmla="*/ 1422 h 1422"/>
                <a:gd name="T68" fmla="*/ 537 w 1426"/>
                <a:gd name="T69" fmla="*/ 1400 h 1422"/>
                <a:gd name="T70" fmla="*/ 378 w 1426"/>
                <a:gd name="T71" fmla="*/ 1339 h 1422"/>
                <a:gd name="T72" fmla="*/ 241 w 1426"/>
                <a:gd name="T73" fmla="*/ 1243 h 1422"/>
                <a:gd name="T74" fmla="*/ 127 w 1426"/>
                <a:gd name="T75" fmla="*/ 1116 h 1422"/>
                <a:gd name="T76" fmla="*/ 48 w 1426"/>
                <a:gd name="T77" fmla="*/ 967 h 1422"/>
                <a:gd name="T78" fmla="*/ 6 w 1426"/>
                <a:gd name="T79" fmla="*/ 800 h 1422"/>
                <a:gd name="T80" fmla="*/ 6 w 1426"/>
                <a:gd name="T81" fmla="*/ 621 h 1422"/>
                <a:gd name="T82" fmla="*/ 48 w 1426"/>
                <a:gd name="T83" fmla="*/ 455 h 1422"/>
                <a:gd name="T84" fmla="*/ 127 w 1426"/>
                <a:gd name="T85" fmla="*/ 304 h 1422"/>
                <a:gd name="T86" fmla="*/ 241 w 1426"/>
                <a:gd name="T87" fmla="*/ 178 h 1422"/>
                <a:gd name="T88" fmla="*/ 378 w 1426"/>
                <a:gd name="T89" fmla="*/ 83 h 1422"/>
                <a:gd name="T90" fmla="*/ 537 w 1426"/>
                <a:gd name="T91" fmla="*/ 21 h 1422"/>
                <a:gd name="T92" fmla="*/ 712 w 1426"/>
                <a:gd name="T93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6" h="1422">
                  <a:moveTo>
                    <a:pt x="712" y="284"/>
                  </a:moveTo>
                  <a:lnTo>
                    <a:pt x="645" y="290"/>
                  </a:lnTo>
                  <a:lnTo>
                    <a:pt x="579" y="306"/>
                  </a:lnTo>
                  <a:lnTo>
                    <a:pt x="517" y="331"/>
                  </a:lnTo>
                  <a:lnTo>
                    <a:pt x="461" y="365"/>
                  </a:lnTo>
                  <a:lnTo>
                    <a:pt x="410" y="409"/>
                  </a:lnTo>
                  <a:lnTo>
                    <a:pt x="368" y="458"/>
                  </a:lnTo>
                  <a:lnTo>
                    <a:pt x="332" y="514"/>
                  </a:lnTo>
                  <a:lnTo>
                    <a:pt x="306" y="576"/>
                  </a:lnTo>
                  <a:lnTo>
                    <a:pt x="290" y="641"/>
                  </a:lnTo>
                  <a:lnTo>
                    <a:pt x="284" y="711"/>
                  </a:lnTo>
                  <a:lnTo>
                    <a:pt x="290" y="780"/>
                  </a:lnTo>
                  <a:lnTo>
                    <a:pt x="306" y="846"/>
                  </a:lnTo>
                  <a:lnTo>
                    <a:pt x="332" y="908"/>
                  </a:lnTo>
                  <a:lnTo>
                    <a:pt x="368" y="963"/>
                  </a:lnTo>
                  <a:lnTo>
                    <a:pt x="410" y="1013"/>
                  </a:lnTo>
                  <a:lnTo>
                    <a:pt x="461" y="1055"/>
                  </a:lnTo>
                  <a:lnTo>
                    <a:pt x="517" y="1090"/>
                  </a:lnTo>
                  <a:lnTo>
                    <a:pt x="579" y="1116"/>
                  </a:lnTo>
                  <a:lnTo>
                    <a:pt x="645" y="1132"/>
                  </a:lnTo>
                  <a:lnTo>
                    <a:pt x="712" y="1138"/>
                  </a:lnTo>
                  <a:lnTo>
                    <a:pt x="782" y="1132"/>
                  </a:lnTo>
                  <a:lnTo>
                    <a:pt x="847" y="1116"/>
                  </a:lnTo>
                  <a:lnTo>
                    <a:pt x="909" y="1090"/>
                  </a:lnTo>
                  <a:lnTo>
                    <a:pt x="965" y="1055"/>
                  </a:lnTo>
                  <a:lnTo>
                    <a:pt x="1015" y="1013"/>
                  </a:lnTo>
                  <a:lnTo>
                    <a:pt x="1058" y="963"/>
                  </a:lnTo>
                  <a:lnTo>
                    <a:pt x="1092" y="908"/>
                  </a:lnTo>
                  <a:lnTo>
                    <a:pt x="1118" y="846"/>
                  </a:lnTo>
                  <a:lnTo>
                    <a:pt x="1136" y="780"/>
                  </a:lnTo>
                  <a:lnTo>
                    <a:pt x="1140" y="711"/>
                  </a:lnTo>
                  <a:lnTo>
                    <a:pt x="1136" y="641"/>
                  </a:lnTo>
                  <a:lnTo>
                    <a:pt x="1118" y="576"/>
                  </a:lnTo>
                  <a:lnTo>
                    <a:pt x="1092" y="514"/>
                  </a:lnTo>
                  <a:lnTo>
                    <a:pt x="1058" y="458"/>
                  </a:lnTo>
                  <a:lnTo>
                    <a:pt x="1015" y="409"/>
                  </a:lnTo>
                  <a:lnTo>
                    <a:pt x="965" y="365"/>
                  </a:lnTo>
                  <a:lnTo>
                    <a:pt x="909" y="331"/>
                  </a:lnTo>
                  <a:lnTo>
                    <a:pt x="847" y="306"/>
                  </a:lnTo>
                  <a:lnTo>
                    <a:pt x="782" y="290"/>
                  </a:lnTo>
                  <a:lnTo>
                    <a:pt x="712" y="284"/>
                  </a:lnTo>
                  <a:close/>
                  <a:moveTo>
                    <a:pt x="712" y="0"/>
                  </a:moveTo>
                  <a:lnTo>
                    <a:pt x="802" y="4"/>
                  </a:lnTo>
                  <a:lnTo>
                    <a:pt x="889" y="21"/>
                  </a:lnTo>
                  <a:lnTo>
                    <a:pt x="971" y="47"/>
                  </a:lnTo>
                  <a:lnTo>
                    <a:pt x="1048" y="83"/>
                  </a:lnTo>
                  <a:lnTo>
                    <a:pt x="1120" y="127"/>
                  </a:lnTo>
                  <a:lnTo>
                    <a:pt x="1186" y="178"/>
                  </a:lnTo>
                  <a:lnTo>
                    <a:pt x="1245" y="238"/>
                  </a:lnTo>
                  <a:lnTo>
                    <a:pt x="1297" y="304"/>
                  </a:lnTo>
                  <a:lnTo>
                    <a:pt x="1343" y="377"/>
                  </a:lnTo>
                  <a:lnTo>
                    <a:pt x="1379" y="455"/>
                  </a:lnTo>
                  <a:lnTo>
                    <a:pt x="1405" y="536"/>
                  </a:lnTo>
                  <a:lnTo>
                    <a:pt x="1420" y="621"/>
                  </a:lnTo>
                  <a:lnTo>
                    <a:pt x="1426" y="711"/>
                  </a:lnTo>
                  <a:lnTo>
                    <a:pt x="1420" y="800"/>
                  </a:lnTo>
                  <a:lnTo>
                    <a:pt x="1405" y="886"/>
                  </a:lnTo>
                  <a:lnTo>
                    <a:pt x="1379" y="967"/>
                  </a:lnTo>
                  <a:lnTo>
                    <a:pt x="1343" y="1045"/>
                  </a:lnTo>
                  <a:lnTo>
                    <a:pt x="1297" y="1116"/>
                  </a:lnTo>
                  <a:lnTo>
                    <a:pt x="1245" y="1184"/>
                  </a:lnTo>
                  <a:lnTo>
                    <a:pt x="1186" y="1243"/>
                  </a:lnTo>
                  <a:lnTo>
                    <a:pt x="1120" y="1295"/>
                  </a:lnTo>
                  <a:lnTo>
                    <a:pt x="1048" y="1339"/>
                  </a:lnTo>
                  <a:lnTo>
                    <a:pt x="971" y="1374"/>
                  </a:lnTo>
                  <a:lnTo>
                    <a:pt x="889" y="1400"/>
                  </a:lnTo>
                  <a:lnTo>
                    <a:pt x="802" y="1416"/>
                  </a:lnTo>
                  <a:lnTo>
                    <a:pt x="712" y="1422"/>
                  </a:lnTo>
                  <a:lnTo>
                    <a:pt x="625" y="1416"/>
                  </a:lnTo>
                  <a:lnTo>
                    <a:pt x="537" y="1400"/>
                  </a:lnTo>
                  <a:lnTo>
                    <a:pt x="455" y="1374"/>
                  </a:lnTo>
                  <a:lnTo>
                    <a:pt x="378" y="1339"/>
                  </a:lnTo>
                  <a:lnTo>
                    <a:pt x="306" y="1295"/>
                  </a:lnTo>
                  <a:lnTo>
                    <a:pt x="241" y="1243"/>
                  </a:lnTo>
                  <a:lnTo>
                    <a:pt x="181" y="1184"/>
                  </a:lnTo>
                  <a:lnTo>
                    <a:pt x="127" y="1116"/>
                  </a:lnTo>
                  <a:lnTo>
                    <a:pt x="83" y="1045"/>
                  </a:lnTo>
                  <a:lnTo>
                    <a:pt x="48" y="967"/>
                  </a:lnTo>
                  <a:lnTo>
                    <a:pt x="22" y="886"/>
                  </a:lnTo>
                  <a:lnTo>
                    <a:pt x="6" y="800"/>
                  </a:lnTo>
                  <a:lnTo>
                    <a:pt x="0" y="711"/>
                  </a:lnTo>
                  <a:lnTo>
                    <a:pt x="6" y="621"/>
                  </a:lnTo>
                  <a:lnTo>
                    <a:pt x="22" y="536"/>
                  </a:lnTo>
                  <a:lnTo>
                    <a:pt x="48" y="455"/>
                  </a:lnTo>
                  <a:lnTo>
                    <a:pt x="83" y="377"/>
                  </a:lnTo>
                  <a:lnTo>
                    <a:pt x="127" y="304"/>
                  </a:lnTo>
                  <a:lnTo>
                    <a:pt x="181" y="238"/>
                  </a:lnTo>
                  <a:lnTo>
                    <a:pt x="241" y="178"/>
                  </a:lnTo>
                  <a:lnTo>
                    <a:pt x="306" y="127"/>
                  </a:lnTo>
                  <a:lnTo>
                    <a:pt x="378" y="83"/>
                  </a:lnTo>
                  <a:lnTo>
                    <a:pt x="455" y="47"/>
                  </a:lnTo>
                  <a:lnTo>
                    <a:pt x="537" y="21"/>
                  </a:lnTo>
                  <a:lnTo>
                    <a:pt x="625" y="4"/>
                  </a:lnTo>
                  <a:lnTo>
                    <a:pt x="7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9" name="Freeform 137"/>
            <p:cNvSpPr>
              <a:spLocks noEditPoints="1"/>
            </p:cNvSpPr>
            <p:nvPr/>
          </p:nvSpPr>
          <p:spPr bwMode="auto">
            <a:xfrm>
              <a:off x="9809163" y="1285875"/>
              <a:ext cx="1131888" cy="1131888"/>
            </a:xfrm>
            <a:custGeom>
              <a:avLst/>
              <a:gdLst>
                <a:gd name="T0" fmla="*/ 645 w 1427"/>
                <a:gd name="T1" fmla="*/ 290 h 1424"/>
                <a:gd name="T2" fmla="*/ 518 w 1427"/>
                <a:gd name="T3" fmla="*/ 334 h 1424"/>
                <a:gd name="T4" fmla="*/ 410 w 1427"/>
                <a:gd name="T5" fmla="*/ 411 h 1424"/>
                <a:gd name="T6" fmla="*/ 333 w 1427"/>
                <a:gd name="T7" fmla="*/ 516 h 1424"/>
                <a:gd name="T8" fmla="*/ 291 w 1427"/>
                <a:gd name="T9" fmla="*/ 643 h 1424"/>
                <a:gd name="T10" fmla="*/ 291 w 1427"/>
                <a:gd name="T11" fmla="*/ 781 h 1424"/>
                <a:gd name="T12" fmla="*/ 333 w 1427"/>
                <a:gd name="T13" fmla="*/ 908 h 1424"/>
                <a:gd name="T14" fmla="*/ 410 w 1427"/>
                <a:gd name="T15" fmla="*/ 1013 h 1424"/>
                <a:gd name="T16" fmla="*/ 518 w 1427"/>
                <a:gd name="T17" fmla="*/ 1091 h 1424"/>
                <a:gd name="T18" fmla="*/ 645 w 1427"/>
                <a:gd name="T19" fmla="*/ 1134 h 1424"/>
                <a:gd name="T20" fmla="*/ 782 w 1427"/>
                <a:gd name="T21" fmla="*/ 1134 h 1424"/>
                <a:gd name="T22" fmla="*/ 910 w 1427"/>
                <a:gd name="T23" fmla="*/ 1091 h 1424"/>
                <a:gd name="T24" fmla="*/ 1015 w 1427"/>
                <a:gd name="T25" fmla="*/ 1013 h 1424"/>
                <a:gd name="T26" fmla="*/ 1093 w 1427"/>
                <a:gd name="T27" fmla="*/ 908 h 1424"/>
                <a:gd name="T28" fmla="*/ 1137 w 1427"/>
                <a:gd name="T29" fmla="*/ 781 h 1424"/>
                <a:gd name="T30" fmla="*/ 1137 w 1427"/>
                <a:gd name="T31" fmla="*/ 643 h 1424"/>
                <a:gd name="T32" fmla="*/ 1093 w 1427"/>
                <a:gd name="T33" fmla="*/ 516 h 1424"/>
                <a:gd name="T34" fmla="*/ 1015 w 1427"/>
                <a:gd name="T35" fmla="*/ 411 h 1424"/>
                <a:gd name="T36" fmla="*/ 910 w 1427"/>
                <a:gd name="T37" fmla="*/ 334 h 1424"/>
                <a:gd name="T38" fmla="*/ 782 w 1427"/>
                <a:gd name="T39" fmla="*/ 290 h 1424"/>
                <a:gd name="T40" fmla="*/ 713 w 1427"/>
                <a:gd name="T41" fmla="*/ 0 h 1424"/>
                <a:gd name="T42" fmla="*/ 890 w 1427"/>
                <a:gd name="T43" fmla="*/ 22 h 1424"/>
                <a:gd name="T44" fmla="*/ 1049 w 1427"/>
                <a:gd name="T45" fmla="*/ 83 h 1424"/>
                <a:gd name="T46" fmla="*/ 1186 w 1427"/>
                <a:gd name="T47" fmla="*/ 181 h 1424"/>
                <a:gd name="T48" fmla="*/ 1298 w 1427"/>
                <a:gd name="T49" fmla="*/ 306 h 1424"/>
                <a:gd name="T50" fmla="*/ 1379 w 1427"/>
                <a:gd name="T51" fmla="*/ 455 h 1424"/>
                <a:gd name="T52" fmla="*/ 1421 w 1427"/>
                <a:gd name="T53" fmla="*/ 624 h 1424"/>
                <a:gd name="T54" fmla="*/ 1421 w 1427"/>
                <a:gd name="T55" fmla="*/ 800 h 1424"/>
                <a:gd name="T56" fmla="*/ 1379 w 1427"/>
                <a:gd name="T57" fmla="*/ 969 h 1424"/>
                <a:gd name="T58" fmla="*/ 1298 w 1427"/>
                <a:gd name="T59" fmla="*/ 1118 h 1424"/>
                <a:gd name="T60" fmla="*/ 1186 w 1427"/>
                <a:gd name="T61" fmla="*/ 1244 h 1424"/>
                <a:gd name="T62" fmla="*/ 1049 w 1427"/>
                <a:gd name="T63" fmla="*/ 1341 h 1424"/>
                <a:gd name="T64" fmla="*/ 890 w 1427"/>
                <a:gd name="T65" fmla="*/ 1402 h 1424"/>
                <a:gd name="T66" fmla="*/ 713 w 1427"/>
                <a:gd name="T67" fmla="*/ 1424 h 1424"/>
                <a:gd name="T68" fmla="*/ 538 w 1427"/>
                <a:gd name="T69" fmla="*/ 1402 h 1424"/>
                <a:gd name="T70" fmla="*/ 378 w 1427"/>
                <a:gd name="T71" fmla="*/ 1341 h 1424"/>
                <a:gd name="T72" fmla="*/ 241 w 1427"/>
                <a:gd name="T73" fmla="*/ 1244 h 1424"/>
                <a:gd name="T74" fmla="*/ 128 w 1427"/>
                <a:gd name="T75" fmla="*/ 1118 h 1424"/>
                <a:gd name="T76" fmla="*/ 48 w 1427"/>
                <a:gd name="T77" fmla="*/ 969 h 1424"/>
                <a:gd name="T78" fmla="*/ 6 w 1427"/>
                <a:gd name="T79" fmla="*/ 800 h 1424"/>
                <a:gd name="T80" fmla="*/ 6 w 1427"/>
                <a:gd name="T81" fmla="*/ 624 h 1424"/>
                <a:gd name="T82" fmla="*/ 48 w 1427"/>
                <a:gd name="T83" fmla="*/ 455 h 1424"/>
                <a:gd name="T84" fmla="*/ 128 w 1427"/>
                <a:gd name="T85" fmla="*/ 306 h 1424"/>
                <a:gd name="T86" fmla="*/ 241 w 1427"/>
                <a:gd name="T87" fmla="*/ 181 h 1424"/>
                <a:gd name="T88" fmla="*/ 378 w 1427"/>
                <a:gd name="T89" fmla="*/ 83 h 1424"/>
                <a:gd name="T90" fmla="*/ 538 w 1427"/>
                <a:gd name="T91" fmla="*/ 22 h 1424"/>
                <a:gd name="T92" fmla="*/ 713 w 1427"/>
                <a:gd name="T93" fmla="*/ 0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7" h="1424">
                  <a:moveTo>
                    <a:pt x="713" y="286"/>
                  </a:moveTo>
                  <a:lnTo>
                    <a:pt x="645" y="290"/>
                  </a:lnTo>
                  <a:lnTo>
                    <a:pt x="579" y="308"/>
                  </a:lnTo>
                  <a:lnTo>
                    <a:pt x="518" y="334"/>
                  </a:lnTo>
                  <a:lnTo>
                    <a:pt x="462" y="367"/>
                  </a:lnTo>
                  <a:lnTo>
                    <a:pt x="410" y="411"/>
                  </a:lnTo>
                  <a:lnTo>
                    <a:pt x="369" y="461"/>
                  </a:lnTo>
                  <a:lnTo>
                    <a:pt x="333" y="516"/>
                  </a:lnTo>
                  <a:lnTo>
                    <a:pt x="307" y="578"/>
                  </a:lnTo>
                  <a:lnTo>
                    <a:pt x="291" y="643"/>
                  </a:lnTo>
                  <a:lnTo>
                    <a:pt x="285" y="713"/>
                  </a:lnTo>
                  <a:lnTo>
                    <a:pt x="291" y="781"/>
                  </a:lnTo>
                  <a:lnTo>
                    <a:pt x="307" y="846"/>
                  </a:lnTo>
                  <a:lnTo>
                    <a:pt x="333" y="908"/>
                  </a:lnTo>
                  <a:lnTo>
                    <a:pt x="369" y="963"/>
                  </a:lnTo>
                  <a:lnTo>
                    <a:pt x="410" y="1013"/>
                  </a:lnTo>
                  <a:lnTo>
                    <a:pt x="462" y="1057"/>
                  </a:lnTo>
                  <a:lnTo>
                    <a:pt x="518" y="1091"/>
                  </a:lnTo>
                  <a:lnTo>
                    <a:pt x="579" y="1118"/>
                  </a:lnTo>
                  <a:lnTo>
                    <a:pt x="645" y="1134"/>
                  </a:lnTo>
                  <a:lnTo>
                    <a:pt x="713" y="1140"/>
                  </a:lnTo>
                  <a:lnTo>
                    <a:pt x="782" y="1134"/>
                  </a:lnTo>
                  <a:lnTo>
                    <a:pt x="848" y="1118"/>
                  </a:lnTo>
                  <a:lnTo>
                    <a:pt x="910" y="1091"/>
                  </a:lnTo>
                  <a:lnTo>
                    <a:pt x="965" y="1057"/>
                  </a:lnTo>
                  <a:lnTo>
                    <a:pt x="1015" y="1013"/>
                  </a:lnTo>
                  <a:lnTo>
                    <a:pt x="1059" y="963"/>
                  </a:lnTo>
                  <a:lnTo>
                    <a:pt x="1093" y="908"/>
                  </a:lnTo>
                  <a:lnTo>
                    <a:pt x="1119" y="846"/>
                  </a:lnTo>
                  <a:lnTo>
                    <a:pt x="1137" y="781"/>
                  </a:lnTo>
                  <a:lnTo>
                    <a:pt x="1141" y="713"/>
                  </a:lnTo>
                  <a:lnTo>
                    <a:pt x="1137" y="643"/>
                  </a:lnTo>
                  <a:lnTo>
                    <a:pt x="1119" y="578"/>
                  </a:lnTo>
                  <a:lnTo>
                    <a:pt x="1093" y="516"/>
                  </a:lnTo>
                  <a:lnTo>
                    <a:pt x="1059" y="461"/>
                  </a:lnTo>
                  <a:lnTo>
                    <a:pt x="1015" y="411"/>
                  </a:lnTo>
                  <a:lnTo>
                    <a:pt x="965" y="367"/>
                  </a:lnTo>
                  <a:lnTo>
                    <a:pt x="910" y="334"/>
                  </a:lnTo>
                  <a:lnTo>
                    <a:pt x="848" y="308"/>
                  </a:lnTo>
                  <a:lnTo>
                    <a:pt x="782" y="290"/>
                  </a:lnTo>
                  <a:lnTo>
                    <a:pt x="713" y="286"/>
                  </a:lnTo>
                  <a:close/>
                  <a:moveTo>
                    <a:pt x="713" y="0"/>
                  </a:moveTo>
                  <a:lnTo>
                    <a:pt x="802" y="6"/>
                  </a:lnTo>
                  <a:lnTo>
                    <a:pt x="890" y="22"/>
                  </a:lnTo>
                  <a:lnTo>
                    <a:pt x="971" y="47"/>
                  </a:lnTo>
                  <a:lnTo>
                    <a:pt x="1049" y="83"/>
                  </a:lnTo>
                  <a:lnTo>
                    <a:pt x="1121" y="127"/>
                  </a:lnTo>
                  <a:lnTo>
                    <a:pt x="1186" y="181"/>
                  </a:lnTo>
                  <a:lnTo>
                    <a:pt x="1246" y="240"/>
                  </a:lnTo>
                  <a:lnTo>
                    <a:pt x="1298" y="306"/>
                  </a:lnTo>
                  <a:lnTo>
                    <a:pt x="1343" y="377"/>
                  </a:lnTo>
                  <a:lnTo>
                    <a:pt x="1379" y="455"/>
                  </a:lnTo>
                  <a:lnTo>
                    <a:pt x="1405" y="536"/>
                  </a:lnTo>
                  <a:lnTo>
                    <a:pt x="1421" y="624"/>
                  </a:lnTo>
                  <a:lnTo>
                    <a:pt x="1427" y="713"/>
                  </a:lnTo>
                  <a:lnTo>
                    <a:pt x="1421" y="800"/>
                  </a:lnTo>
                  <a:lnTo>
                    <a:pt x="1405" y="888"/>
                  </a:lnTo>
                  <a:lnTo>
                    <a:pt x="1379" y="969"/>
                  </a:lnTo>
                  <a:lnTo>
                    <a:pt x="1343" y="1047"/>
                  </a:lnTo>
                  <a:lnTo>
                    <a:pt x="1298" y="1118"/>
                  </a:lnTo>
                  <a:lnTo>
                    <a:pt x="1246" y="1184"/>
                  </a:lnTo>
                  <a:lnTo>
                    <a:pt x="1186" y="1244"/>
                  </a:lnTo>
                  <a:lnTo>
                    <a:pt x="1121" y="1297"/>
                  </a:lnTo>
                  <a:lnTo>
                    <a:pt x="1049" y="1341"/>
                  </a:lnTo>
                  <a:lnTo>
                    <a:pt x="971" y="1377"/>
                  </a:lnTo>
                  <a:lnTo>
                    <a:pt x="890" y="1402"/>
                  </a:lnTo>
                  <a:lnTo>
                    <a:pt x="802" y="1418"/>
                  </a:lnTo>
                  <a:lnTo>
                    <a:pt x="713" y="1424"/>
                  </a:lnTo>
                  <a:lnTo>
                    <a:pt x="625" y="1418"/>
                  </a:lnTo>
                  <a:lnTo>
                    <a:pt x="538" y="1402"/>
                  </a:lnTo>
                  <a:lnTo>
                    <a:pt x="456" y="1377"/>
                  </a:lnTo>
                  <a:lnTo>
                    <a:pt x="378" y="1341"/>
                  </a:lnTo>
                  <a:lnTo>
                    <a:pt x="307" y="1297"/>
                  </a:lnTo>
                  <a:lnTo>
                    <a:pt x="241" y="1244"/>
                  </a:lnTo>
                  <a:lnTo>
                    <a:pt x="181" y="1184"/>
                  </a:lnTo>
                  <a:lnTo>
                    <a:pt x="128" y="1118"/>
                  </a:lnTo>
                  <a:lnTo>
                    <a:pt x="84" y="1047"/>
                  </a:lnTo>
                  <a:lnTo>
                    <a:pt x="48" y="969"/>
                  </a:lnTo>
                  <a:lnTo>
                    <a:pt x="22" y="888"/>
                  </a:lnTo>
                  <a:lnTo>
                    <a:pt x="6" y="800"/>
                  </a:lnTo>
                  <a:lnTo>
                    <a:pt x="0" y="713"/>
                  </a:lnTo>
                  <a:lnTo>
                    <a:pt x="6" y="624"/>
                  </a:lnTo>
                  <a:lnTo>
                    <a:pt x="22" y="536"/>
                  </a:lnTo>
                  <a:lnTo>
                    <a:pt x="48" y="455"/>
                  </a:lnTo>
                  <a:lnTo>
                    <a:pt x="84" y="377"/>
                  </a:lnTo>
                  <a:lnTo>
                    <a:pt x="128" y="306"/>
                  </a:lnTo>
                  <a:lnTo>
                    <a:pt x="181" y="240"/>
                  </a:lnTo>
                  <a:lnTo>
                    <a:pt x="241" y="181"/>
                  </a:lnTo>
                  <a:lnTo>
                    <a:pt x="307" y="127"/>
                  </a:lnTo>
                  <a:lnTo>
                    <a:pt x="378" y="83"/>
                  </a:lnTo>
                  <a:lnTo>
                    <a:pt x="456" y="47"/>
                  </a:lnTo>
                  <a:lnTo>
                    <a:pt x="538" y="22"/>
                  </a:lnTo>
                  <a:lnTo>
                    <a:pt x="625" y="6"/>
                  </a:lnTo>
                  <a:lnTo>
                    <a:pt x="7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0" name="Freeform 138"/>
            <p:cNvSpPr>
              <a:spLocks noEditPoints="1"/>
            </p:cNvSpPr>
            <p:nvPr/>
          </p:nvSpPr>
          <p:spPr bwMode="auto">
            <a:xfrm>
              <a:off x="9129713" y="-295275"/>
              <a:ext cx="1131888" cy="1130300"/>
            </a:xfrm>
            <a:custGeom>
              <a:avLst/>
              <a:gdLst>
                <a:gd name="T0" fmla="*/ 645 w 1426"/>
                <a:gd name="T1" fmla="*/ 290 h 1425"/>
                <a:gd name="T2" fmla="*/ 517 w 1426"/>
                <a:gd name="T3" fmla="*/ 332 h 1425"/>
                <a:gd name="T4" fmla="*/ 410 w 1426"/>
                <a:gd name="T5" fmla="*/ 409 h 1425"/>
                <a:gd name="T6" fmla="*/ 332 w 1426"/>
                <a:gd name="T7" fmla="*/ 515 h 1425"/>
                <a:gd name="T8" fmla="*/ 290 w 1426"/>
                <a:gd name="T9" fmla="*/ 642 h 1425"/>
                <a:gd name="T10" fmla="*/ 290 w 1426"/>
                <a:gd name="T11" fmla="*/ 781 h 1425"/>
                <a:gd name="T12" fmla="*/ 332 w 1426"/>
                <a:gd name="T13" fmla="*/ 908 h 1425"/>
                <a:gd name="T14" fmla="*/ 410 w 1426"/>
                <a:gd name="T15" fmla="*/ 1013 h 1425"/>
                <a:gd name="T16" fmla="*/ 517 w 1426"/>
                <a:gd name="T17" fmla="*/ 1091 h 1425"/>
                <a:gd name="T18" fmla="*/ 645 w 1426"/>
                <a:gd name="T19" fmla="*/ 1132 h 1425"/>
                <a:gd name="T20" fmla="*/ 782 w 1426"/>
                <a:gd name="T21" fmla="*/ 1132 h 1425"/>
                <a:gd name="T22" fmla="*/ 909 w 1426"/>
                <a:gd name="T23" fmla="*/ 1091 h 1425"/>
                <a:gd name="T24" fmla="*/ 1015 w 1426"/>
                <a:gd name="T25" fmla="*/ 1013 h 1425"/>
                <a:gd name="T26" fmla="*/ 1092 w 1426"/>
                <a:gd name="T27" fmla="*/ 908 h 1425"/>
                <a:gd name="T28" fmla="*/ 1136 w 1426"/>
                <a:gd name="T29" fmla="*/ 781 h 1425"/>
                <a:gd name="T30" fmla="*/ 1136 w 1426"/>
                <a:gd name="T31" fmla="*/ 642 h 1425"/>
                <a:gd name="T32" fmla="*/ 1092 w 1426"/>
                <a:gd name="T33" fmla="*/ 515 h 1425"/>
                <a:gd name="T34" fmla="*/ 1015 w 1426"/>
                <a:gd name="T35" fmla="*/ 409 h 1425"/>
                <a:gd name="T36" fmla="*/ 909 w 1426"/>
                <a:gd name="T37" fmla="*/ 332 h 1425"/>
                <a:gd name="T38" fmla="*/ 782 w 1426"/>
                <a:gd name="T39" fmla="*/ 290 h 1425"/>
                <a:gd name="T40" fmla="*/ 712 w 1426"/>
                <a:gd name="T41" fmla="*/ 0 h 1425"/>
                <a:gd name="T42" fmla="*/ 889 w 1426"/>
                <a:gd name="T43" fmla="*/ 22 h 1425"/>
                <a:gd name="T44" fmla="*/ 1048 w 1426"/>
                <a:gd name="T45" fmla="*/ 83 h 1425"/>
                <a:gd name="T46" fmla="*/ 1186 w 1426"/>
                <a:gd name="T47" fmla="*/ 179 h 1425"/>
                <a:gd name="T48" fmla="*/ 1297 w 1426"/>
                <a:gd name="T49" fmla="*/ 306 h 1425"/>
                <a:gd name="T50" fmla="*/ 1379 w 1426"/>
                <a:gd name="T51" fmla="*/ 455 h 1425"/>
                <a:gd name="T52" fmla="*/ 1420 w 1426"/>
                <a:gd name="T53" fmla="*/ 622 h 1425"/>
                <a:gd name="T54" fmla="*/ 1420 w 1426"/>
                <a:gd name="T55" fmla="*/ 801 h 1425"/>
                <a:gd name="T56" fmla="*/ 1379 w 1426"/>
                <a:gd name="T57" fmla="*/ 970 h 1425"/>
                <a:gd name="T58" fmla="*/ 1297 w 1426"/>
                <a:gd name="T59" fmla="*/ 1119 h 1425"/>
                <a:gd name="T60" fmla="*/ 1186 w 1426"/>
                <a:gd name="T61" fmla="*/ 1244 h 1425"/>
                <a:gd name="T62" fmla="*/ 1048 w 1426"/>
                <a:gd name="T63" fmla="*/ 1339 h 1425"/>
                <a:gd name="T64" fmla="*/ 889 w 1426"/>
                <a:gd name="T65" fmla="*/ 1403 h 1425"/>
                <a:gd name="T66" fmla="*/ 712 w 1426"/>
                <a:gd name="T67" fmla="*/ 1425 h 1425"/>
                <a:gd name="T68" fmla="*/ 537 w 1426"/>
                <a:gd name="T69" fmla="*/ 1403 h 1425"/>
                <a:gd name="T70" fmla="*/ 378 w 1426"/>
                <a:gd name="T71" fmla="*/ 1339 h 1425"/>
                <a:gd name="T72" fmla="*/ 241 w 1426"/>
                <a:gd name="T73" fmla="*/ 1244 h 1425"/>
                <a:gd name="T74" fmla="*/ 127 w 1426"/>
                <a:gd name="T75" fmla="*/ 1119 h 1425"/>
                <a:gd name="T76" fmla="*/ 48 w 1426"/>
                <a:gd name="T77" fmla="*/ 970 h 1425"/>
                <a:gd name="T78" fmla="*/ 6 w 1426"/>
                <a:gd name="T79" fmla="*/ 801 h 1425"/>
                <a:gd name="T80" fmla="*/ 6 w 1426"/>
                <a:gd name="T81" fmla="*/ 622 h 1425"/>
                <a:gd name="T82" fmla="*/ 48 w 1426"/>
                <a:gd name="T83" fmla="*/ 455 h 1425"/>
                <a:gd name="T84" fmla="*/ 127 w 1426"/>
                <a:gd name="T85" fmla="*/ 306 h 1425"/>
                <a:gd name="T86" fmla="*/ 241 w 1426"/>
                <a:gd name="T87" fmla="*/ 179 h 1425"/>
                <a:gd name="T88" fmla="*/ 378 w 1426"/>
                <a:gd name="T89" fmla="*/ 83 h 1425"/>
                <a:gd name="T90" fmla="*/ 537 w 1426"/>
                <a:gd name="T91" fmla="*/ 22 h 1425"/>
                <a:gd name="T92" fmla="*/ 712 w 1426"/>
                <a:gd name="T93" fmla="*/ 0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6" h="1425">
                  <a:moveTo>
                    <a:pt x="712" y="284"/>
                  </a:moveTo>
                  <a:lnTo>
                    <a:pt x="645" y="290"/>
                  </a:lnTo>
                  <a:lnTo>
                    <a:pt x="579" y="306"/>
                  </a:lnTo>
                  <a:lnTo>
                    <a:pt x="517" y="332"/>
                  </a:lnTo>
                  <a:lnTo>
                    <a:pt x="461" y="368"/>
                  </a:lnTo>
                  <a:lnTo>
                    <a:pt x="410" y="409"/>
                  </a:lnTo>
                  <a:lnTo>
                    <a:pt x="368" y="459"/>
                  </a:lnTo>
                  <a:lnTo>
                    <a:pt x="332" y="515"/>
                  </a:lnTo>
                  <a:lnTo>
                    <a:pt x="306" y="576"/>
                  </a:lnTo>
                  <a:lnTo>
                    <a:pt x="290" y="642"/>
                  </a:lnTo>
                  <a:lnTo>
                    <a:pt x="284" y="711"/>
                  </a:lnTo>
                  <a:lnTo>
                    <a:pt x="290" y="781"/>
                  </a:lnTo>
                  <a:lnTo>
                    <a:pt x="306" y="846"/>
                  </a:lnTo>
                  <a:lnTo>
                    <a:pt x="332" y="908"/>
                  </a:lnTo>
                  <a:lnTo>
                    <a:pt x="368" y="964"/>
                  </a:lnTo>
                  <a:lnTo>
                    <a:pt x="410" y="1013"/>
                  </a:lnTo>
                  <a:lnTo>
                    <a:pt x="461" y="1057"/>
                  </a:lnTo>
                  <a:lnTo>
                    <a:pt x="517" y="1091"/>
                  </a:lnTo>
                  <a:lnTo>
                    <a:pt x="579" y="1117"/>
                  </a:lnTo>
                  <a:lnTo>
                    <a:pt x="645" y="1132"/>
                  </a:lnTo>
                  <a:lnTo>
                    <a:pt x="712" y="1138"/>
                  </a:lnTo>
                  <a:lnTo>
                    <a:pt x="782" y="1132"/>
                  </a:lnTo>
                  <a:lnTo>
                    <a:pt x="847" y="1117"/>
                  </a:lnTo>
                  <a:lnTo>
                    <a:pt x="909" y="1091"/>
                  </a:lnTo>
                  <a:lnTo>
                    <a:pt x="965" y="1057"/>
                  </a:lnTo>
                  <a:lnTo>
                    <a:pt x="1015" y="1013"/>
                  </a:lnTo>
                  <a:lnTo>
                    <a:pt x="1058" y="964"/>
                  </a:lnTo>
                  <a:lnTo>
                    <a:pt x="1092" y="908"/>
                  </a:lnTo>
                  <a:lnTo>
                    <a:pt x="1118" y="846"/>
                  </a:lnTo>
                  <a:lnTo>
                    <a:pt x="1136" y="781"/>
                  </a:lnTo>
                  <a:lnTo>
                    <a:pt x="1140" y="711"/>
                  </a:lnTo>
                  <a:lnTo>
                    <a:pt x="1136" y="642"/>
                  </a:lnTo>
                  <a:lnTo>
                    <a:pt x="1118" y="576"/>
                  </a:lnTo>
                  <a:lnTo>
                    <a:pt x="1092" y="515"/>
                  </a:lnTo>
                  <a:lnTo>
                    <a:pt x="1058" y="459"/>
                  </a:lnTo>
                  <a:lnTo>
                    <a:pt x="1015" y="409"/>
                  </a:lnTo>
                  <a:lnTo>
                    <a:pt x="965" y="368"/>
                  </a:lnTo>
                  <a:lnTo>
                    <a:pt x="909" y="332"/>
                  </a:lnTo>
                  <a:lnTo>
                    <a:pt x="847" y="306"/>
                  </a:lnTo>
                  <a:lnTo>
                    <a:pt x="782" y="290"/>
                  </a:lnTo>
                  <a:lnTo>
                    <a:pt x="712" y="284"/>
                  </a:lnTo>
                  <a:close/>
                  <a:moveTo>
                    <a:pt x="712" y="0"/>
                  </a:moveTo>
                  <a:lnTo>
                    <a:pt x="802" y="6"/>
                  </a:lnTo>
                  <a:lnTo>
                    <a:pt x="889" y="22"/>
                  </a:lnTo>
                  <a:lnTo>
                    <a:pt x="971" y="48"/>
                  </a:lnTo>
                  <a:lnTo>
                    <a:pt x="1048" y="83"/>
                  </a:lnTo>
                  <a:lnTo>
                    <a:pt x="1120" y="127"/>
                  </a:lnTo>
                  <a:lnTo>
                    <a:pt x="1186" y="179"/>
                  </a:lnTo>
                  <a:lnTo>
                    <a:pt x="1245" y="238"/>
                  </a:lnTo>
                  <a:lnTo>
                    <a:pt x="1297" y="306"/>
                  </a:lnTo>
                  <a:lnTo>
                    <a:pt x="1343" y="377"/>
                  </a:lnTo>
                  <a:lnTo>
                    <a:pt x="1379" y="455"/>
                  </a:lnTo>
                  <a:lnTo>
                    <a:pt x="1405" y="536"/>
                  </a:lnTo>
                  <a:lnTo>
                    <a:pt x="1420" y="622"/>
                  </a:lnTo>
                  <a:lnTo>
                    <a:pt x="1426" y="711"/>
                  </a:lnTo>
                  <a:lnTo>
                    <a:pt x="1420" y="801"/>
                  </a:lnTo>
                  <a:lnTo>
                    <a:pt x="1405" y="886"/>
                  </a:lnTo>
                  <a:lnTo>
                    <a:pt x="1379" y="970"/>
                  </a:lnTo>
                  <a:lnTo>
                    <a:pt x="1343" y="1045"/>
                  </a:lnTo>
                  <a:lnTo>
                    <a:pt x="1297" y="1119"/>
                  </a:lnTo>
                  <a:lnTo>
                    <a:pt x="1245" y="1184"/>
                  </a:lnTo>
                  <a:lnTo>
                    <a:pt x="1186" y="1244"/>
                  </a:lnTo>
                  <a:lnTo>
                    <a:pt x="1120" y="1295"/>
                  </a:lnTo>
                  <a:lnTo>
                    <a:pt x="1048" y="1339"/>
                  </a:lnTo>
                  <a:lnTo>
                    <a:pt x="971" y="1375"/>
                  </a:lnTo>
                  <a:lnTo>
                    <a:pt x="889" y="1403"/>
                  </a:lnTo>
                  <a:lnTo>
                    <a:pt x="802" y="1419"/>
                  </a:lnTo>
                  <a:lnTo>
                    <a:pt x="712" y="1425"/>
                  </a:lnTo>
                  <a:lnTo>
                    <a:pt x="625" y="1419"/>
                  </a:lnTo>
                  <a:lnTo>
                    <a:pt x="537" y="1403"/>
                  </a:lnTo>
                  <a:lnTo>
                    <a:pt x="455" y="1375"/>
                  </a:lnTo>
                  <a:lnTo>
                    <a:pt x="378" y="1339"/>
                  </a:lnTo>
                  <a:lnTo>
                    <a:pt x="306" y="1295"/>
                  </a:lnTo>
                  <a:lnTo>
                    <a:pt x="241" y="1244"/>
                  </a:lnTo>
                  <a:lnTo>
                    <a:pt x="181" y="1184"/>
                  </a:lnTo>
                  <a:lnTo>
                    <a:pt x="127" y="1119"/>
                  </a:lnTo>
                  <a:lnTo>
                    <a:pt x="83" y="1045"/>
                  </a:lnTo>
                  <a:lnTo>
                    <a:pt x="48" y="970"/>
                  </a:lnTo>
                  <a:lnTo>
                    <a:pt x="22" y="886"/>
                  </a:lnTo>
                  <a:lnTo>
                    <a:pt x="6" y="801"/>
                  </a:lnTo>
                  <a:lnTo>
                    <a:pt x="0" y="711"/>
                  </a:lnTo>
                  <a:lnTo>
                    <a:pt x="6" y="622"/>
                  </a:lnTo>
                  <a:lnTo>
                    <a:pt x="22" y="536"/>
                  </a:lnTo>
                  <a:lnTo>
                    <a:pt x="48" y="455"/>
                  </a:lnTo>
                  <a:lnTo>
                    <a:pt x="83" y="377"/>
                  </a:lnTo>
                  <a:lnTo>
                    <a:pt x="127" y="306"/>
                  </a:lnTo>
                  <a:lnTo>
                    <a:pt x="181" y="238"/>
                  </a:lnTo>
                  <a:lnTo>
                    <a:pt x="241" y="179"/>
                  </a:lnTo>
                  <a:lnTo>
                    <a:pt x="306" y="127"/>
                  </a:lnTo>
                  <a:lnTo>
                    <a:pt x="378" y="83"/>
                  </a:lnTo>
                  <a:lnTo>
                    <a:pt x="455" y="48"/>
                  </a:lnTo>
                  <a:lnTo>
                    <a:pt x="537" y="22"/>
                  </a:lnTo>
                  <a:lnTo>
                    <a:pt x="625" y="6"/>
                  </a:lnTo>
                  <a:lnTo>
                    <a:pt x="7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1" name="Freeform 139"/>
            <p:cNvSpPr>
              <a:spLocks/>
            </p:cNvSpPr>
            <p:nvPr/>
          </p:nvSpPr>
          <p:spPr bwMode="auto">
            <a:xfrm>
              <a:off x="7205663" y="496887"/>
              <a:ext cx="452438" cy="450850"/>
            </a:xfrm>
            <a:custGeom>
              <a:avLst/>
              <a:gdLst>
                <a:gd name="T0" fmla="*/ 142 w 569"/>
                <a:gd name="T1" fmla="*/ 0 h 569"/>
                <a:gd name="T2" fmla="*/ 177 w 569"/>
                <a:gd name="T3" fmla="*/ 4 h 569"/>
                <a:gd name="T4" fmla="*/ 213 w 569"/>
                <a:gd name="T5" fmla="*/ 18 h 569"/>
                <a:gd name="T6" fmla="*/ 243 w 569"/>
                <a:gd name="T7" fmla="*/ 42 h 569"/>
                <a:gd name="T8" fmla="*/ 528 w 569"/>
                <a:gd name="T9" fmla="*/ 326 h 569"/>
                <a:gd name="T10" fmla="*/ 552 w 569"/>
                <a:gd name="T11" fmla="*/ 356 h 569"/>
                <a:gd name="T12" fmla="*/ 565 w 569"/>
                <a:gd name="T13" fmla="*/ 390 h 569"/>
                <a:gd name="T14" fmla="*/ 569 w 569"/>
                <a:gd name="T15" fmla="*/ 428 h 569"/>
                <a:gd name="T16" fmla="*/ 565 w 569"/>
                <a:gd name="T17" fmla="*/ 463 h 569"/>
                <a:gd name="T18" fmla="*/ 552 w 569"/>
                <a:gd name="T19" fmla="*/ 497 h 569"/>
                <a:gd name="T20" fmla="*/ 528 w 569"/>
                <a:gd name="T21" fmla="*/ 527 h 569"/>
                <a:gd name="T22" fmla="*/ 498 w 569"/>
                <a:gd name="T23" fmla="*/ 551 h 569"/>
                <a:gd name="T24" fmla="*/ 464 w 569"/>
                <a:gd name="T25" fmla="*/ 565 h 569"/>
                <a:gd name="T26" fmla="*/ 428 w 569"/>
                <a:gd name="T27" fmla="*/ 569 h 569"/>
                <a:gd name="T28" fmla="*/ 392 w 569"/>
                <a:gd name="T29" fmla="*/ 565 h 569"/>
                <a:gd name="T30" fmla="*/ 357 w 569"/>
                <a:gd name="T31" fmla="*/ 551 h 569"/>
                <a:gd name="T32" fmla="*/ 327 w 569"/>
                <a:gd name="T33" fmla="*/ 527 h 569"/>
                <a:gd name="T34" fmla="*/ 42 w 569"/>
                <a:gd name="T35" fmla="*/ 243 h 569"/>
                <a:gd name="T36" fmla="*/ 18 w 569"/>
                <a:gd name="T37" fmla="*/ 213 h 569"/>
                <a:gd name="T38" fmla="*/ 4 w 569"/>
                <a:gd name="T39" fmla="*/ 177 h 569"/>
                <a:gd name="T40" fmla="*/ 0 w 569"/>
                <a:gd name="T41" fmla="*/ 141 h 569"/>
                <a:gd name="T42" fmla="*/ 4 w 569"/>
                <a:gd name="T43" fmla="*/ 106 h 569"/>
                <a:gd name="T44" fmla="*/ 18 w 569"/>
                <a:gd name="T45" fmla="*/ 72 h 569"/>
                <a:gd name="T46" fmla="*/ 42 w 569"/>
                <a:gd name="T47" fmla="*/ 42 h 569"/>
                <a:gd name="T48" fmla="*/ 72 w 569"/>
                <a:gd name="T49" fmla="*/ 18 h 569"/>
                <a:gd name="T50" fmla="*/ 106 w 569"/>
                <a:gd name="T51" fmla="*/ 4 h 569"/>
                <a:gd name="T52" fmla="*/ 142 w 569"/>
                <a:gd name="T53" fmla="*/ 0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9" h="569">
                  <a:moveTo>
                    <a:pt x="142" y="0"/>
                  </a:moveTo>
                  <a:lnTo>
                    <a:pt x="177" y="4"/>
                  </a:lnTo>
                  <a:lnTo>
                    <a:pt x="213" y="18"/>
                  </a:lnTo>
                  <a:lnTo>
                    <a:pt x="243" y="42"/>
                  </a:lnTo>
                  <a:lnTo>
                    <a:pt x="528" y="326"/>
                  </a:lnTo>
                  <a:lnTo>
                    <a:pt x="552" y="356"/>
                  </a:lnTo>
                  <a:lnTo>
                    <a:pt x="565" y="390"/>
                  </a:lnTo>
                  <a:lnTo>
                    <a:pt x="569" y="428"/>
                  </a:lnTo>
                  <a:lnTo>
                    <a:pt x="565" y="463"/>
                  </a:lnTo>
                  <a:lnTo>
                    <a:pt x="552" y="497"/>
                  </a:lnTo>
                  <a:lnTo>
                    <a:pt x="528" y="527"/>
                  </a:lnTo>
                  <a:lnTo>
                    <a:pt x="498" y="551"/>
                  </a:lnTo>
                  <a:lnTo>
                    <a:pt x="464" y="565"/>
                  </a:lnTo>
                  <a:lnTo>
                    <a:pt x="428" y="569"/>
                  </a:lnTo>
                  <a:lnTo>
                    <a:pt x="392" y="565"/>
                  </a:lnTo>
                  <a:lnTo>
                    <a:pt x="357" y="551"/>
                  </a:lnTo>
                  <a:lnTo>
                    <a:pt x="327" y="527"/>
                  </a:lnTo>
                  <a:lnTo>
                    <a:pt x="42" y="243"/>
                  </a:lnTo>
                  <a:lnTo>
                    <a:pt x="18" y="213"/>
                  </a:lnTo>
                  <a:lnTo>
                    <a:pt x="4" y="177"/>
                  </a:lnTo>
                  <a:lnTo>
                    <a:pt x="0" y="141"/>
                  </a:lnTo>
                  <a:lnTo>
                    <a:pt x="4" y="106"/>
                  </a:lnTo>
                  <a:lnTo>
                    <a:pt x="18" y="72"/>
                  </a:lnTo>
                  <a:lnTo>
                    <a:pt x="42" y="42"/>
                  </a:lnTo>
                  <a:lnTo>
                    <a:pt x="72" y="18"/>
                  </a:lnTo>
                  <a:lnTo>
                    <a:pt x="106" y="4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2" name="Freeform 140"/>
            <p:cNvSpPr>
              <a:spLocks/>
            </p:cNvSpPr>
            <p:nvPr/>
          </p:nvSpPr>
          <p:spPr bwMode="auto">
            <a:xfrm>
              <a:off x="6638925" y="1738312"/>
              <a:ext cx="679450" cy="227013"/>
            </a:xfrm>
            <a:custGeom>
              <a:avLst/>
              <a:gdLst>
                <a:gd name="T0" fmla="*/ 143 w 856"/>
                <a:gd name="T1" fmla="*/ 0 h 284"/>
                <a:gd name="T2" fmla="*/ 714 w 856"/>
                <a:gd name="T3" fmla="*/ 0 h 284"/>
                <a:gd name="T4" fmla="*/ 752 w 856"/>
                <a:gd name="T5" fmla="*/ 4 h 284"/>
                <a:gd name="T6" fmla="*/ 786 w 856"/>
                <a:gd name="T7" fmla="*/ 20 h 284"/>
                <a:gd name="T8" fmla="*/ 814 w 856"/>
                <a:gd name="T9" fmla="*/ 42 h 284"/>
                <a:gd name="T10" fmla="*/ 838 w 856"/>
                <a:gd name="T11" fmla="*/ 70 h 284"/>
                <a:gd name="T12" fmla="*/ 852 w 856"/>
                <a:gd name="T13" fmla="*/ 103 h 284"/>
                <a:gd name="T14" fmla="*/ 856 w 856"/>
                <a:gd name="T15" fmla="*/ 143 h 284"/>
                <a:gd name="T16" fmla="*/ 852 w 856"/>
                <a:gd name="T17" fmla="*/ 181 h 284"/>
                <a:gd name="T18" fmla="*/ 838 w 856"/>
                <a:gd name="T19" fmla="*/ 215 h 284"/>
                <a:gd name="T20" fmla="*/ 814 w 856"/>
                <a:gd name="T21" fmla="*/ 242 h 284"/>
                <a:gd name="T22" fmla="*/ 786 w 856"/>
                <a:gd name="T23" fmla="*/ 264 h 284"/>
                <a:gd name="T24" fmla="*/ 752 w 856"/>
                <a:gd name="T25" fmla="*/ 280 h 284"/>
                <a:gd name="T26" fmla="*/ 714 w 856"/>
                <a:gd name="T27" fmla="*/ 284 h 284"/>
                <a:gd name="T28" fmla="*/ 143 w 856"/>
                <a:gd name="T29" fmla="*/ 284 h 284"/>
                <a:gd name="T30" fmla="*/ 106 w 856"/>
                <a:gd name="T31" fmla="*/ 280 h 284"/>
                <a:gd name="T32" fmla="*/ 72 w 856"/>
                <a:gd name="T33" fmla="*/ 264 h 284"/>
                <a:gd name="T34" fmla="*/ 42 w 856"/>
                <a:gd name="T35" fmla="*/ 242 h 284"/>
                <a:gd name="T36" fmla="*/ 20 w 856"/>
                <a:gd name="T37" fmla="*/ 215 h 284"/>
                <a:gd name="T38" fmla="*/ 6 w 856"/>
                <a:gd name="T39" fmla="*/ 181 h 284"/>
                <a:gd name="T40" fmla="*/ 0 w 856"/>
                <a:gd name="T41" fmla="*/ 143 h 284"/>
                <a:gd name="T42" fmla="*/ 6 w 856"/>
                <a:gd name="T43" fmla="*/ 103 h 284"/>
                <a:gd name="T44" fmla="*/ 20 w 856"/>
                <a:gd name="T45" fmla="*/ 70 h 284"/>
                <a:gd name="T46" fmla="*/ 42 w 856"/>
                <a:gd name="T47" fmla="*/ 42 h 284"/>
                <a:gd name="T48" fmla="*/ 72 w 856"/>
                <a:gd name="T49" fmla="*/ 20 h 284"/>
                <a:gd name="T50" fmla="*/ 106 w 856"/>
                <a:gd name="T51" fmla="*/ 4 h 284"/>
                <a:gd name="T52" fmla="*/ 143 w 856"/>
                <a:gd name="T53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56" h="284">
                  <a:moveTo>
                    <a:pt x="143" y="0"/>
                  </a:moveTo>
                  <a:lnTo>
                    <a:pt x="714" y="0"/>
                  </a:lnTo>
                  <a:lnTo>
                    <a:pt x="752" y="4"/>
                  </a:lnTo>
                  <a:lnTo>
                    <a:pt x="786" y="20"/>
                  </a:lnTo>
                  <a:lnTo>
                    <a:pt x="814" y="42"/>
                  </a:lnTo>
                  <a:lnTo>
                    <a:pt x="838" y="70"/>
                  </a:lnTo>
                  <a:lnTo>
                    <a:pt x="852" y="103"/>
                  </a:lnTo>
                  <a:lnTo>
                    <a:pt x="856" y="143"/>
                  </a:lnTo>
                  <a:lnTo>
                    <a:pt x="852" y="181"/>
                  </a:lnTo>
                  <a:lnTo>
                    <a:pt x="838" y="215"/>
                  </a:lnTo>
                  <a:lnTo>
                    <a:pt x="814" y="242"/>
                  </a:lnTo>
                  <a:lnTo>
                    <a:pt x="786" y="264"/>
                  </a:lnTo>
                  <a:lnTo>
                    <a:pt x="752" y="280"/>
                  </a:lnTo>
                  <a:lnTo>
                    <a:pt x="714" y="284"/>
                  </a:lnTo>
                  <a:lnTo>
                    <a:pt x="143" y="284"/>
                  </a:lnTo>
                  <a:lnTo>
                    <a:pt x="106" y="280"/>
                  </a:lnTo>
                  <a:lnTo>
                    <a:pt x="72" y="264"/>
                  </a:lnTo>
                  <a:lnTo>
                    <a:pt x="42" y="242"/>
                  </a:lnTo>
                  <a:lnTo>
                    <a:pt x="20" y="215"/>
                  </a:lnTo>
                  <a:lnTo>
                    <a:pt x="6" y="181"/>
                  </a:lnTo>
                  <a:lnTo>
                    <a:pt x="0" y="143"/>
                  </a:lnTo>
                  <a:lnTo>
                    <a:pt x="6" y="103"/>
                  </a:lnTo>
                  <a:lnTo>
                    <a:pt x="20" y="70"/>
                  </a:lnTo>
                  <a:lnTo>
                    <a:pt x="42" y="42"/>
                  </a:lnTo>
                  <a:lnTo>
                    <a:pt x="72" y="20"/>
                  </a:lnTo>
                  <a:lnTo>
                    <a:pt x="106" y="4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3" name="Freeform 141"/>
            <p:cNvSpPr>
              <a:spLocks/>
            </p:cNvSpPr>
            <p:nvPr/>
          </p:nvSpPr>
          <p:spPr bwMode="auto">
            <a:xfrm>
              <a:off x="7205663" y="2755900"/>
              <a:ext cx="452438" cy="452438"/>
            </a:xfrm>
            <a:custGeom>
              <a:avLst/>
              <a:gdLst>
                <a:gd name="T0" fmla="*/ 428 w 569"/>
                <a:gd name="T1" fmla="*/ 0 h 571"/>
                <a:gd name="T2" fmla="*/ 464 w 569"/>
                <a:gd name="T3" fmla="*/ 4 h 571"/>
                <a:gd name="T4" fmla="*/ 498 w 569"/>
                <a:gd name="T5" fmla="*/ 18 h 571"/>
                <a:gd name="T6" fmla="*/ 528 w 569"/>
                <a:gd name="T7" fmla="*/ 42 h 571"/>
                <a:gd name="T8" fmla="*/ 552 w 569"/>
                <a:gd name="T9" fmla="*/ 72 h 571"/>
                <a:gd name="T10" fmla="*/ 565 w 569"/>
                <a:gd name="T11" fmla="*/ 106 h 571"/>
                <a:gd name="T12" fmla="*/ 569 w 569"/>
                <a:gd name="T13" fmla="*/ 144 h 571"/>
                <a:gd name="T14" fmla="*/ 565 w 569"/>
                <a:gd name="T15" fmla="*/ 179 h 571"/>
                <a:gd name="T16" fmla="*/ 552 w 569"/>
                <a:gd name="T17" fmla="*/ 213 h 571"/>
                <a:gd name="T18" fmla="*/ 528 w 569"/>
                <a:gd name="T19" fmla="*/ 243 h 571"/>
                <a:gd name="T20" fmla="*/ 243 w 569"/>
                <a:gd name="T21" fmla="*/ 529 h 571"/>
                <a:gd name="T22" fmla="*/ 213 w 569"/>
                <a:gd name="T23" fmla="*/ 551 h 571"/>
                <a:gd name="T24" fmla="*/ 179 w 569"/>
                <a:gd name="T25" fmla="*/ 565 h 571"/>
                <a:gd name="T26" fmla="*/ 142 w 569"/>
                <a:gd name="T27" fmla="*/ 571 h 571"/>
                <a:gd name="T28" fmla="*/ 106 w 569"/>
                <a:gd name="T29" fmla="*/ 565 h 571"/>
                <a:gd name="T30" fmla="*/ 72 w 569"/>
                <a:gd name="T31" fmla="*/ 551 h 571"/>
                <a:gd name="T32" fmla="*/ 42 w 569"/>
                <a:gd name="T33" fmla="*/ 529 h 571"/>
                <a:gd name="T34" fmla="*/ 18 w 569"/>
                <a:gd name="T35" fmla="*/ 497 h 571"/>
                <a:gd name="T36" fmla="*/ 4 w 569"/>
                <a:gd name="T37" fmla="*/ 463 h 571"/>
                <a:gd name="T38" fmla="*/ 0 w 569"/>
                <a:gd name="T39" fmla="*/ 428 h 571"/>
                <a:gd name="T40" fmla="*/ 4 w 569"/>
                <a:gd name="T41" fmla="*/ 392 h 571"/>
                <a:gd name="T42" fmla="*/ 18 w 569"/>
                <a:gd name="T43" fmla="*/ 358 h 571"/>
                <a:gd name="T44" fmla="*/ 42 w 569"/>
                <a:gd name="T45" fmla="*/ 326 h 571"/>
                <a:gd name="T46" fmla="*/ 327 w 569"/>
                <a:gd name="T47" fmla="*/ 42 h 571"/>
                <a:gd name="T48" fmla="*/ 357 w 569"/>
                <a:gd name="T49" fmla="*/ 18 h 571"/>
                <a:gd name="T50" fmla="*/ 390 w 569"/>
                <a:gd name="T51" fmla="*/ 4 h 571"/>
                <a:gd name="T52" fmla="*/ 428 w 569"/>
                <a:gd name="T53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9" h="571">
                  <a:moveTo>
                    <a:pt x="428" y="0"/>
                  </a:moveTo>
                  <a:lnTo>
                    <a:pt x="464" y="4"/>
                  </a:lnTo>
                  <a:lnTo>
                    <a:pt x="498" y="18"/>
                  </a:lnTo>
                  <a:lnTo>
                    <a:pt x="528" y="42"/>
                  </a:lnTo>
                  <a:lnTo>
                    <a:pt x="552" y="72"/>
                  </a:lnTo>
                  <a:lnTo>
                    <a:pt x="565" y="106"/>
                  </a:lnTo>
                  <a:lnTo>
                    <a:pt x="569" y="144"/>
                  </a:lnTo>
                  <a:lnTo>
                    <a:pt x="565" y="179"/>
                  </a:lnTo>
                  <a:lnTo>
                    <a:pt x="552" y="213"/>
                  </a:lnTo>
                  <a:lnTo>
                    <a:pt x="528" y="243"/>
                  </a:lnTo>
                  <a:lnTo>
                    <a:pt x="243" y="529"/>
                  </a:lnTo>
                  <a:lnTo>
                    <a:pt x="213" y="551"/>
                  </a:lnTo>
                  <a:lnTo>
                    <a:pt x="179" y="565"/>
                  </a:lnTo>
                  <a:lnTo>
                    <a:pt x="142" y="571"/>
                  </a:lnTo>
                  <a:lnTo>
                    <a:pt x="106" y="565"/>
                  </a:lnTo>
                  <a:lnTo>
                    <a:pt x="72" y="551"/>
                  </a:lnTo>
                  <a:lnTo>
                    <a:pt x="42" y="529"/>
                  </a:lnTo>
                  <a:lnTo>
                    <a:pt x="18" y="497"/>
                  </a:lnTo>
                  <a:lnTo>
                    <a:pt x="4" y="463"/>
                  </a:lnTo>
                  <a:lnTo>
                    <a:pt x="0" y="428"/>
                  </a:lnTo>
                  <a:lnTo>
                    <a:pt x="4" y="392"/>
                  </a:lnTo>
                  <a:lnTo>
                    <a:pt x="18" y="358"/>
                  </a:lnTo>
                  <a:lnTo>
                    <a:pt x="42" y="326"/>
                  </a:lnTo>
                  <a:lnTo>
                    <a:pt x="327" y="42"/>
                  </a:lnTo>
                  <a:lnTo>
                    <a:pt x="357" y="18"/>
                  </a:lnTo>
                  <a:lnTo>
                    <a:pt x="390" y="4"/>
                  </a:lnTo>
                  <a:lnTo>
                    <a:pt x="4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4" name="Freeform 142"/>
            <p:cNvSpPr>
              <a:spLocks/>
            </p:cNvSpPr>
            <p:nvPr/>
          </p:nvSpPr>
          <p:spPr bwMode="auto">
            <a:xfrm>
              <a:off x="9015413" y="2755900"/>
              <a:ext cx="454025" cy="452438"/>
            </a:xfrm>
            <a:custGeom>
              <a:avLst/>
              <a:gdLst>
                <a:gd name="T0" fmla="*/ 143 w 571"/>
                <a:gd name="T1" fmla="*/ 0 h 571"/>
                <a:gd name="T2" fmla="*/ 179 w 571"/>
                <a:gd name="T3" fmla="*/ 4 h 571"/>
                <a:gd name="T4" fmla="*/ 212 w 571"/>
                <a:gd name="T5" fmla="*/ 18 h 571"/>
                <a:gd name="T6" fmla="*/ 244 w 571"/>
                <a:gd name="T7" fmla="*/ 42 h 571"/>
                <a:gd name="T8" fmla="*/ 529 w 571"/>
                <a:gd name="T9" fmla="*/ 326 h 571"/>
                <a:gd name="T10" fmla="*/ 553 w 571"/>
                <a:gd name="T11" fmla="*/ 358 h 571"/>
                <a:gd name="T12" fmla="*/ 567 w 571"/>
                <a:gd name="T13" fmla="*/ 392 h 571"/>
                <a:gd name="T14" fmla="*/ 571 w 571"/>
                <a:gd name="T15" fmla="*/ 428 h 571"/>
                <a:gd name="T16" fmla="*/ 567 w 571"/>
                <a:gd name="T17" fmla="*/ 463 h 571"/>
                <a:gd name="T18" fmla="*/ 553 w 571"/>
                <a:gd name="T19" fmla="*/ 497 h 571"/>
                <a:gd name="T20" fmla="*/ 529 w 571"/>
                <a:gd name="T21" fmla="*/ 529 h 571"/>
                <a:gd name="T22" fmla="*/ 499 w 571"/>
                <a:gd name="T23" fmla="*/ 551 h 571"/>
                <a:gd name="T24" fmla="*/ 465 w 571"/>
                <a:gd name="T25" fmla="*/ 565 h 571"/>
                <a:gd name="T26" fmla="*/ 427 w 571"/>
                <a:gd name="T27" fmla="*/ 571 h 571"/>
                <a:gd name="T28" fmla="*/ 392 w 571"/>
                <a:gd name="T29" fmla="*/ 565 h 571"/>
                <a:gd name="T30" fmla="*/ 358 w 571"/>
                <a:gd name="T31" fmla="*/ 551 h 571"/>
                <a:gd name="T32" fmla="*/ 328 w 571"/>
                <a:gd name="T33" fmla="*/ 529 h 571"/>
                <a:gd name="T34" fmla="*/ 41 w 571"/>
                <a:gd name="T35" fmla="*/ 243 h 571"/>
                <a:gd name="T36" fmla="*/ 19 w 571"/>
                <a:gd name="T37" fmla="*/ 213 h 571"/>
                <a:gd name="T38" fmla="*/ 6 w 571"/>
                <a:gd name="T39" fmla="*/ 179 h 571"/>
                <a:gd name="T40" fmla="*/ 0 w 571"/>
                <a:gd name="T41" fmla="*/ 144 h 571"/>
                <a:gd name="T42" fmla="*/ 6 w 571"/>
                <a:gd name="T43" fmla="*/ 106 h 571"/>
                <a:gd name="T44" fmla="*/ 19 w 571"/>
                <a:gd name="T45" fmla="*/ 72 h 571"/>
                <a:gd name="T46" fmla="*/ 41 w 571"/>
                <a:gd name="T47" fmla="*/ 42 h 571"/>
                <a:gd name="T48" fmla="*/ 73 w 571"/>
                <a:gd name="T49" fmla="*/ 18 h 571"/>
                <a:gd name="T50" fmla="*/ 107 w 571"/>
                <a:gd name="T51" fmla="*/ 4 h 571"/>
                <a:gd name="T52" fmla="*/ 143 w 571"/>
                <a:gd name="T53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1" h="571">
                  <a:moveTo>
                    <a:pt x="143" y="0"/>
                  </a:moveTo>
                  <a:lnTo>
                    <a:pt x="179" y="4"/>
                  </a:lnTo>
                  <a:lnTo>
                    <a:pt x="212" y="18"/>
                  </a:lnTo>
                  <a:lnTo>
                    <a:pt x="244" y="42"/>
                  </a:lnTo>
                  <a:lnTo>
                    <a:pt x="529" y="326"/>
                  </a:lnTo>
                  <a:lnTo>
                    <a:pt x="553" y="358"/>
                  </a:lnTo>
                  <a:lnTo>
                    <a:pt x="567" y="392"/>
                  </a:lnTo>
                  <a:lnTo>
                    <a:pt x="571" y="428"/>
                  </a:lnTo>
                  <a:lnTo>
                    <a:pt x="567" y="463"/>
                  </a:lnTo>
                  <a:lnTo>
                    <a:pt x="553" y="497"/>
                  </a:lnTo>
                  <a:lnTo>
                    <a:pt x="529" y="529"/>
                  </a:lnTo>
                  <a:lnTo>
                    <a:pt x="499" y="551"/>
                  </a:lnTo>
                  <a:lnTo>
                    <a:pt x="465" y="565"/>
                  </a:lnTo>
                  <a:lnTo>
                    <a:pt x="427" y="571"/>
                  </a:lnTo>
                  <a:lnTo>
                    <a:pt x="392" y="565"/>
                  </a:lnTo>
                  <a:lnTo>
                    <a:pt x="358" y="551"/>
                  </a:lnTo>
                  <a:lnTo>
                    <a:pt x="328" y="529"/>
                  </a:lnTo>
                  <a:lnTo>
                    <a:pt x="41" y="243"/>
                  </a:lnTo>
                  <a:lnTo>
                    <a:pt x="19" y="213"/>
                  </a:lnTo>
                  <a:lnTo>
                    <a:pt x="6" y="179"/>
                  </a:lnTo>
                  <a:lnTo>
                    <a:pt x="0" y="144"/>
                  </a:lnTo>
                  <a:lnTo>
                    <a:pt x="6" y="106"/>
                  </a:lnTo>
                  <a:lnTo>
                    <a:pt x="19" y="72"/>
                  </a:lnTo>
                  <a:lnTo>
                    <a:pt x="41" y="42"/>
                  </a:lnTo>
                  <a:lnTo>
                    <a:pt x="73" y="18"/>
                  </a:lnTo>
                  <a:lnTo>
                    <a:pt x="107" y="4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5" name="Freeform 143"/>
            <p:cNvSpPr>
              <a:spLocks/>
            </p:cNvSpPr>
            <p:nvPr/>
          </p:nvSpPr>
          <p:spPr bwMode="auto">
            <a:xfrm>
              <a:off x="9355138" y="1738312"/>
              <a:ext cx="679450" cy="227013"/>
            </a:xfrm>
            <a:custGeom>
              <a:avLst/>
              <a:gdLst>
                <a:gd name="T0" fmla="*/ 144 w 856"/>
                <a:gd name="T1" fmla="*/ 0 h 284"/>
                <a:gd name="T2" fmla="*/ 715 w 856"/>
                <a:gd name="T3" fmla="*/ 0 h 284"/>
                <a:gd name="T4" fmla="*/ 752 w 856"/>
                <a:gd name="T5" fmla="*/ 4 h 284"/>
                <a:gd name="T6" fmla="*/ 786 w 856"/>
                <a:gd name="T7" fmla="*/ 20 h 284"/>
                <a:gd name="T8" fmla="*/ 814 w 856"/>
                <a:gd name="T9" fmla="*/ 42 h 284"/>
                <a:gd name="T10" fmla="*/ 838 w 856"/>
                <a:gd name="T11" fmla="*/ 70 h 284"/>
                <a:gd name="T12" fmla="*/ 852 w 856"/>
                <a:gd name="T13" fmla="*/ 103 h 284"/>
                <a:gd name="T14" fmla="*/ 856 w 856"/>
                <a:gd name="T15" fmla="*/ 143 h 284"/>
                <a:gd name="T16" fmla="*/ 852 w 856"/>
                <a:gd name="T17" fmla="*/ 181 h 284"/>
                <a:gd name="T18" fmla="*/ 838 w 856"/>
                <a:gd name="T19" fmla="*/ 215 h 284"/>
                <a:gd name="T20" fmla="*/ 814 w 856"/>
                <a:gd name="T21" fmla="*/ 242 h 284"/>
                <a:gd name="T22" fmla="*/ 786 w 856"/>
                <a:gd name="T23" fmla="*/ 264 h 284"/>
                <a:gd name="T24" fmla="*/ 752 w 856"/>
                <a:gd name="T25" fmla="*/ 280 h 284"/>
                <a:gd name="T26" fmla="*/ 715 w 856"/>
                <a:gd name="T27" fmla="*/ 284 h 284"/>
                <a:gd name="T28" fmla="*/ 144 w 856"/>
                <a:gd name="T29" fmla="*/ 284 h 284"/>
                <a:gd name="T30" fmla="*/ 106 w 856"/>
                <a:gd name="T31" fmla="*/ 280 h 284"/>
                <a:gd name="T32" fmla="*/ 72 w 856"/>
                <a:gd name="T33" fmla="*/ 264 h 284"/>
                <a:gd name="T34" fmla="*/ 42 w 856"/>
                <a:gd name="T35" fmla="*/ 242 h 284"/>
                <a:gd name="T36" fmla="*/ 20 w 856"/>
                <a:gd name="T37" fmla="*/ 215 h 284"/>
                <a:gd name="T38" fmla="*/ 6 w 856"/>
                <a:gd name="T39" fmla="*/ 181 h 284"/>
                <a:gd name="T40" fmla="*/ 0 w 856"/>
                <a:gd name="T41" fmla="*/ 143 h 284"/>
                <a:gd name="T42" fmla="*/ 6 w 856"/>
                <a:gd name="T43" fmla="*/ 103 h 284"/>
                <a:gd name="T44" fmla="*/ 20 w 856"/>
                <a:gd name="T45" fmla="*/ 70 h 284"/>
                <a:gd name="T46" fmla="*/ 42 w 856"/>
                <a:gd name="T47" fmla="*/ 42 h 284"/>
                <a:gd name="T48" fmla="*/ 72 w 856"/>
                <a:gd name="T49" fmla="*/ 20 h 284"/>
                <a:gd name="T50" fmla="*/ 106 w 856"/>
                <a:gd name="T51" fmla="*/ 4 h 284"/>
                <a:gd name="T52" fmla="*/ 144 w 856"/>
                <a:gd name="T53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56" h="284">
                  <a:moveTo>
                    <a:pt x="144" y="0"/>
                  </a:moveTo>
                  <a:lnTo>
                    <a:pt x="715" y="0"/>
                  </a:lnTo>
                  <a:lnTo>
                    <a:pt x="752" y="4"/>
                  </a:lnTo>
                  <a:lnTo>
                    <a:pt x="786" y="20"/>
                  </a:lnTo>
                  <a:lnTo>
                    <a:pt x="814" y="42"/>
                  </a:lnTo>
                  <a:lnTo>
                    <a:pt x="838" y="70"/>
                  </a:lnTo>
                  <a:lnTo>
                    <a:pt x="852" y="103"/>
                  </a:lnTo>
                  <a:lnTo>
                    <a:pt x="856" y="143"/>
                  </a:lnTo>
                  <a:lnTo>
                    <a:pt x="852" y="181"/>
                  </a:lnTo>
                  <a:lnTo>
                    <a:pt x="838" y="215"/>
                  </a:lnTo>
                  <a:lnTo>
                    <a:pt x="814" y="242"/>
                  </a:lnTo>
                  <a:lnTo>
                    <a:pt x="786" y="264"/>
                  </a:lnTo>
                  <a:lnTo>
                    <a:pt x="752" y="280"/>
                  </a:lnTo>
                  <a:lnTo>
                    <a:pt x="715" y="284"/>
                  </a:lnTo>
                  <a:lnTo>
                    <a:pt x="144" y="284"/>
                  </a:lnTo>
                  <a:lnTo>
                    <a:pt x="106" y="280"/>
                  </a:lnTo>
                  <a:lnTo>
                    <a:pt x="72" y="264"/>
                  </a:lnTo>
                  <a:lnTo>
                    <a:pt x="42" y="242"/>
                  </a:lnTo>
                  <a:lnTo>
                    <a:pt x="20" y="215"/>
                  </a:lnTo>
                  <a:lnTo>
                    <a:pt x="6" y="181"/>
                  </a:lnTo>
                  <a:lnTo>
                    <a:pt x="0" y="143"/>
                  </a:lnTo>
                  <a:lnTo>
                    <a:pt x="6" y="103"/>
                  </a:lnTo>
                  <a:lnTo>
                    <a:pt x="20" y="70"/>
                  </a:lnTo>
                  <a:lnTo>
                    <a:pt x="42" y="42"/>
                  </a:lnTo>
                  <a:lnTo>
                    <a:pt x="72" y="20"/>
                  </a:lnTo>
                  <a:lnTo>
                    <a:pt x="106" y="4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6" name="Freeform 144"/>
            <p:cNvSpPr>
              <a:spLocks/>
            </p:cNvSpPr>
            <p:nvPr/>
          </p:nvSpPr>
          <p:spPr bwMode="auto">
            <a:xfrm>
              <a:off x="9015413" y="496887"/>
              <a:ext cx="454025" cy="450850"/>
            </a:xfrm>
            <a:custGeom>
              <a:avLst/>
              <a:gdLst>
                <a:gd name="T0" fmla="*/ 427 w 571"/>
                <a:gd name="T1" fmla="*/ 0 h 569"/>
                <a:gd name="T2" fmla="*/ 465 w 571"/>
                <a:gd name="T3" fmla="*/ 4 h 569"/>
                <a:gd name="T4" fmla="*/ 499 w 571"/>
                <a:gd name="T5" fmla="*/ 18 h 569"/>
                <a:gd name="T6" fmla="*/ 529 w 571"/>
                <a:gd name="T7" fmla="*/ 42 h 569"/>
                <a:gd name="T8" fmla="*/ 553 w 571"/>
                <a:gd name="T9" fmla="*/ 72 h 569"/>
                <a:gd name="T10" fmla="*/ 567 w 571"/>
                <a:gd name="T11" fmla="*/ 106 h 569"/>
                <a:gd name="T12" fmla="*/ 571 w 571"/>
                <a:gd name="T13" fmla="*/ 141 h 569"/>
                <a:gd name="T14" fmla="*/ 567 w 571"/>
                <a:gd name="T15" fmla="*/ 177 h 569"/>
                <a:gd name="T16" fmla="*/ 553 w 571"/>
                <a:gd name="T17" fmla="*/ 213 h 569"/>
                <a:gd name="T18" fmla="*/ 529 w 571"/>
                <a:gd name="T19" fmla="*/ 243 h 569"/>
                <a:gd name="T20" fmla="*/ 244 w 571"/>
                <a:gd name="T21" fmla="*/ 527 h 569"/>
                <a:gd name="T22" fmla="*/ 212 w 571"/>
                <a:gd name="T23" fmla="*/ 551 h 569"/>
                <a:gd name="T24" fmla="*/ 179 w 571"/>
                <a:gd name="T25" fmla="*/ 565 h 569"/>
                <a:gd name="T26" fmla="*/ 143 w 571"/>
                <a:gd name="T27" fmla="*/ 569 h 569"/>
                <a:gd name="T28" fmla="*/ 107 w 571"/>
                <a:gd name="T29" fmla="*/ 565 h 569"/>
                <a:gd name="T30" fmla="*/ 73 w 571"/>
                <a:gd name="T31" fmla="*/ 551 h 569"/>
                <a:gd name="T32" fmla="*/ 41 w 571"/>
                <a:gd name="T33" fmla="*/ 527 h 569"/>
                <a:gd name="T34" fmla="*/ 19 w 571"/>
                <a:gd name="T35" fmla="*/ 497 h 569"/>
                <a:gd name="T36" fmla="*/ 6 w 571"/>
                <a:gd name="T37" fmla="*/ 463 h 569"/>
                <a:gd name="T38" fmla="*/ 0 w 571"/>
                <a:gd name="T39" fmla="*/ 428 h 569"/>
                <a:gd name="T40" fmla="*/ 6 w 571"/>
                <a:gd name="T41" fmla="*/ 390 h 569"/>
                <a:gd name="T42" fmla="*/ 19 w 571"/>
                <a:gd name="T43" fmla="*/ 356 h 569"/>
                <a:gd name="T44" fmla="*/ 41 w 571"/>
                <a:gd name="T45" fmla="*/ 326 h 569"/>
                <a:gd name="T46" fmla="*/ 328 w 571"/>
                <a:gd name="T47" fmla="*/ 42 h 569"/>
                <a:gd name="T48" fmla="*/ 358 w 571"/>
                <a:gd name="T49" fmla="*/ 18 h 569"/>
                <a:gd name="T50" fmla="*/ 392 w 571"/>
                <a:gd name="T51" fmla="*/ 4 h 569"/>
                <a:gd name="T52" fmla="*/ 427 w 571"/>
                <a:gd name="T53" fmla="*/ 0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1" h="569">
                  <a:moveTo>
                    <a:pt x="427" y="0"/>
                  </a:moveTo>
                  <a:lnTo>
                    <a:pt x="465" y="4"/>
                  </a:lnTo>
                  <a:lnTo>
                    <a:pt x="499" y="18"/>
                  </a:lnTo>
                  <a:lnTo>
                    <a:pt x="529" y="42"/>
                  </a:lnTo>
                  <a:lnTo>
                    <a:pt x="553" y="72"/>
                  </a:lnTo>
                  <a:lnTo>
                    <a:pt x="567" y="106"/>
                  </a:lnTo>
                  <a:lnTo>
                    <a:pt x="571" y="141"/>
                  </a:lnTo>
                  <a:lnTo>
                    <a:pt x="567" y="177"/>
                  </a:lnTo>
                  <a:lnTo>
                    <a:pt x="553" y="213"/>
                  </a:lnTo>
                  <a:lnTo>
                    <a:pt x="529" y="243"/>
                  </a:lnTo>
                  <a:lnTo>
                    <a:pt x="244" y="527"/>
                  </a:lnTo>
                  <a:lnTo>
                    <a:pt x="212" y="551"/>
                  </a:lnTo>
                  <a:lnTo>
                    <a:pt x="179" y="565"/>
                  </a:lnTo>
                  <a:lnTo>
                    <a:pt x="143" y="569"/>
                  </a:lnTo>
                  <a:lnTo>
                    <a:pt x="107" y="565"/>
                  </a:lnTo>
                  <a:lnTo>
                    <a:pt x="73" y="551"/>
                  </a:lnTo>
                  <a:lnTo>
                    <a:pt x="41" y="527"/>
                  </a:lnTo>
                  <a:lnTo>
                    <a:pt x="19" y="497"/>
                  </a:lnTo>
                  <a:lnTo>
                    <a:pt x="6" y="463"/>
                  </a:lnTo>
                  <a:lnTo>
                    <a:pt x="0" y="428"/>
                  </a:lnTo>
                  <a:lnTo>
                    <a:pt x="6" y="390"/>
                  </a:lnTo>
                  <a:lnTo>
                    <a:pt x="19" y="356"/>
                  </a:lnTo>
                  <a:lnTo>
                    <a:pt x="41" y="326"/>
                  </a:lnTo>
                  <a:lnTo>
                    <a:pt x="328" y="42"/>
                  </a:lnTo>
                  <a:lnTo>
                    <a:pt x="358" y="18"/>
                  </a:lnTo>
                  <a:lnTo>
                    <a:pt x="392" y="4"/>
                  </a:lnTo>
                  <a:lnTo>
                    <a:pt x="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175" name="Arc 174"/>
          <p:cNvSpPr/>
          <p:nvPr/>
        </p:nvSpPr>
        <p:spPr>
          <a:xfrm>
            <a:off x="-1116632" y="569980"/>
            <a:ext cx="4378036" cy="4378034"/>
          </a:xfrm>
          <a:prstGeom prst="arc">
            <a:avLst>
              <a:gd name="adj1" fmla="val 16200000"/>
              <a:gd name="adj2" fmla="val 5361653"/>
            </a:avLst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6" name="Group 175"/>
          <p:cNvGrpSpPr/>
          <p:nvPr/>
        </p:nvGrpSpPr>
        <p:grpSpPr>
          <a:xfrm>
            <a:off x="4572000" y="627534"/>
            <a:ext cx="4204683" cy="827767"/>
            <a:chOff x="6702793" y="1442935"/>
            <a:chExt cx="2554155" cy="827767"/>
          </a:xfrm>
        </p:grpSpPr>
        <p:sp>
          <p:nvSpPr>
            <p:cNvPr id="177" name="Rectangle 176"/>
            <p:cNvSpPr/>
            <p:nvPr/>
          </p:nvSpPr>
          <p:spPr>
            <a:xfrm>
              <a:off x="6736554" y="1732093"/>
              <a:ext cx="2405788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l" defTabSz="1218987" fontAlgn="auto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GB" sz="12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What is IRIS?</a:t>
              </a:r>
            </a:p>
            <a:p>
              <a:pPr marL="171450" indent="-171450" algn="l" defTabSz="1218987" fontAlgn="auto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GB" sz="12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What does it mean for you?</a:t>
              </a:r>
              <a:endParaRPr lang="en-IN" sz="12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6702793" y="1442935"/>
              <a:ext cx="25541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218987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IN" sz="1400" b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Provide an overview of IRIS</a:t>
              </a: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3876064" y="965690"/>
            <a:ext cx="537290" cy="372201"/>
            <a:chOff x="5483226" y="2373313"/>
            <a:chExt cx="5226050" cy="3833813"/>
          </a:xfrm>
          <a:solidFill>
            <a:schemeClr val="bg1"/>
          </a:solidFill>
        </p:grpSpPr>
        <p:sp>
          <p:nvSpPr>
            <p:cNvPr id="180" name="Freeform 38"/>
            <p:cNvSpPr>
              <a:spLocks/>
            </p:cNvSpPr>
            <p:nvPr/>
          </p:nvSpPr>
          <p:spPr bwMode="auto">
            <a:xfrm>
              <a:off x="5483226" y="2622550"/>
              <a:ext cx="887413" cy="889000"/>
            </a:xfrm>
            <a:custGeom>
              <a:avLst/>
              <a:gdLst>
                <a:gd name="T0" fmla="*/ 559 w 1118"/>
                <a:gd name="T1" fmla="*/ 0 h 560"/>
                <a:gd name="T2" fmla="*/ 641 w 1118"/>
                <a:gd name="T3" fmla="*/ 3 h 560"/>
                <a:gd name="T4" fmla="*/ 721 w 1118"/>
                <a:gd name="T5" fmla="*/ 12 h 560"/>
                <a:gd name="T6" fmla="*/ 795 w 1118"/>
                <a:gd name="T7" fmla="*/ 26 h 560"/>
                <a:gd name="T8" fmla="*/ 863 w 1118"/>
                <a:gd name="T9" fmla="*/ 45 h 560"/>
                <a:gd name="T10" fmla="*/ 925 w 1118"/>
                <a:gd name="T11" fmla="*/ 69 h 560"/>
                <a:gd name="T12" fmla="*/ 981 w 1118"/>
                <a:gd name="T13" fmla="*/ 96 h 560"/>
                <a:gd name="T14" fmla="*/ 1028 w 1118"/>
                <a:gd name="T15" fmla="*/ 128 h 560"/>
                <a:gd name="T16" fmla="*/ 1066 w 1118"/>
                <a:gd name="T17" fmla="*/ 162 h 560"/>
                <a:gd name="T18" fmla="*/ 1094 w 1118"/>
                <a:gd name="T19" fmla="*/ 199 h 560"/>
                <a:gd name="T20" fmla="*/ 1112 w 1118"/>
                <a:gd name="T21" fmla="*/ 239 h 560"/>
                <a:gd name="T22" fmla="*/ 1118 w 1118"/>
                <a:gd name="T23" fmla="*/ 280 h 560"/>
                <a:gd name="T24" fmla="*/ 1112 w 1118"/>
                <a:gd name="T25" fmla="*/ 321 h 560"/>
                <a:gd name="T26" fmla="*/ 1094 w 1118"/>
                <a:gd name="T27" fmla="*/ 361 h 560"/>
                <a:gd name="T28" fmla="*/ 1066 w 1118"/>
                <a:gd name="T29" fmla="*/ 398 h 560"/>
                <a:gd name="T30" fmla="*/ 1028 w 1118"/>
                <a:gd name="T31" fmla="*/ 432 h 560"/>
                <a:gd name="T32" fmla="*/ 981 w 1118"/>
                <a:gd name="T33" fmla="*/ 464 h 560"/>
                <a:gd name="T34" fmla="*/ 925 w 1118"/>
                <a:gd name="T35" fmla="*/ 491 h 560"/>
                <a:gd name="T36" fmla="*/ 863 w 1118"/>
                <a:gd name="T37" fmla="*/ 515 h 560"/>
                <a:gd name="T38" fmla="*/ 795 w 1118"/>
                <a:gd name="T39" fmla="*/ 534 h 560"/>
                <a:gd name="T40" fmla="*/ 721 w 1118"/>
                <a:gd name="T41" fmla="*/ 548 h 560"/>
                <a:gd name="T42" fmla="*/ 641 w 1118"/>
                <a:gd name="T43" fmla="*/ 557 h 560"/>
                <a:gd name="T44" fmla="*/ 559 w 1118"/>
                <a:gd name="T45" fmla="*/ 560 h 560"/>
                <a:gd name="T46" fmla="*/ 477 w 1118"/>
                <a:gd name="T47" fmla="*/ 557 h 560"/>
                <a:gd name="T48" fmla="*/ 397 w 1118"/>
                <a:gd name="T49" fmla="*/ 548 h 560"/>
                <a:gd name="T50" fmla="*/ 324 w 1118"/>
                <a:gd name="T51" fmla="*/ 534 h 560"/>
                <a:gd name="T52" fmla="*/ 254 w 1118"/>
                <a:gd name="T53" fmla="*/ 515 h 560"/>
                <a:gd name="T54" fmla="*/ 192 w 1118"/>
                <a:gd name="T55" fmla="*/ 491 h 560"/>
                <a:gd name="T56" fmla="*/ 138 w 1118"/>
                <a:gd name="T57" fmla="*/ 464 h 560"/>
                <a:gd name="T58" fmla="*/ 90 w 1118"/>
                <a:gd name="T59" fmla="*/ 432 h 560"/>
                <a:gd name="T60" fmla="*/ 52 w 1118"/>
                <a:gd name="T61" fmla="*/ 398 h 560"/>
                <a:gd name="T62" fmla="*/ 24 w 1118"/>
                <a:gd name="T63" fmla="*/ 361 h 560"/>
                <a:gd name="T64" fmla="*/ 6 w 1118"/>
                <a:gd name="T65" fmla="*/ 321 h 560"/>
                <a:gd name="T66" fmla="*/ 0 w 1118"/>
                <a:gd name="T67" fmla="*/ 280 h 560"/>
                <a:gd name="T68" fmla="*/ 6 w 1118"/>
                <a:gd name="T69" fmla="*/ 239 h 560"/>
                <a:gd name="T70" fmla="*/ 24 w 1118"/>
                <a:gd name="T71" fmla="*/ 199 h 560"/>
                <a:gd name="T72" fmla="*/ 52 w 1118"/>
                <a:gd name="T73" fmla="*/ 162 h 560"/>
                <a:gd name="T74" fmla="*/ 90 w 1118"/>
                <a:gd name="T75" fmla="*/ 128 h 560"/>
                <a:gd name="T76" fmla="*/ 138 w 1118"/>
                <a:gd name="T77" fmla="*/ 96 h 560"/>
                <a:gd name="T78" fmla="*/ 192 w 1118"/>
                <a:gd name="T79" fmla="*/ 69 h 560"/>
                <a:gd name="T80" fmla="*/ 254 w 1118"/>
                <a:gd name="T81" fmla="*/ 45 h 560"/>
                <a:gd name="T82" fmla="*/ 324 w 1118"/>
                <a:gd name="T83" fmla="*/ 26 h 560"/>
                <a:gd name="T84" fmla="*/ 397 w 1118"/>
                <a:gd name="T85" fmla="*/ 12 h 560"/>
                <a:gd name="T86" fmla="*/ 477 w 1118"/>
                <a:gd name="T87" fmla="*/ 3 h 560"/>
                <a:gd name="T88" fmla="*/ 559 w 1118"/>
                <a:gd name="T89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18" h="560">
                  <a:moveTo>
                    <a:pt x="559" y="0"/>
                  </a:moveTo>
                  <a:lnTo>
                    <a:pt x="641" y="3"/>
                  </a:lnTo>
                  <a:lnTo>
                    <a:pt x="721" y="12"/>
                  </a:lnTo>
                  <a:lnTo>
                    <a:pt x="795" y="26"/>
                  </a:lnTo>
                  <a:lnTo>
                    <a:pt x="863" y="45"/>
                  </a:lnTo>
                  <a:lnTo>
                    <a:pt x="925" y="69"/>
                  </a:lnTo>
                  <a:lnTo>
                    <a:pt x="981" y="96"/>
                  </a:lnTo>
                  <a:lnTo>
                    <a:pt x="1028" y="128"/>
                  </a:lnTo>
                  <a:lnTo>
                    <a:pt x="1066" y="162"/>
                  </a:lnTo>
                  <a:lnTo>
                    <a:pt x="1094" y="199"/>
                  </a:lnTo>
                  <a:lnTo>
                    <a:pt x="1112" y="239"/>
                  </a:lnTo>
                  <a:lnTo>
                    <a:pt x="1118" y="280"/>
                  </a:lnTo>
                  <a:lnTo>
                    <a:pt x="1112" y="321"/>
                  </a:lnTo>
                  <a:lnTo>
                    <a:pt x="1094" y="361"/>
                  </a:lnTo>
                  <a:lnTo>
                    <a:pt x="1066" y="398"/>
                  </a:lnTo>
                  <a:lnTo>
                    <a:pt x="1028" y="432"/>
                  </a:lnTo>
                  <a:lnTo>
                    <a:pt x="981" y="464"/>
                  </a:lnTo>
                  <a:lnTo>
                    <a:pt x="925" y="491"/>
                  </a:lnTo>
                  <a:lnTo>
                    <a:pt x="863" y="515"/>
                  </a:lnTo>
                  <a:lnTo>
                    <a:pt x="795" y="534"/>
                  </a:lnTo>
                  <a:lnTo>
                    <a:pt x="721" y="548"/>
                  </a:lnTo>
                  <a:lnTo>
                    <a:pt x="641" y="557"/>
                  </a:lnTo>
                  <a:lnTo>
                    <a:pt x="559" y="560"/>
                  </a:lnTo>
                  <a:lnTo>
                    <a:pt x="477" y="557"/>
                  </a:lnTo>
                  <a:lnTo>
                    <a:pt x="397" y="548"/>
                  </a:lnTo>
                  <a:lnTo>
                    <a:pt x="324" y="534"/>
                  </a:lnTo>
                  <a:lnTo>
                    <a:pt x="254" y="515"/>
                  </a:lnTo>
                  <a:lnTo>
                    <a:pt x="192" y="491"/>
                  </a:lnTo>
                  <a:lnTo>
                    <a:pt x="138" y="464"/>
                  </a:lnTo>
                  <a:lnTo>
                    <a:pt x="90" y="432"/>
                  </a:lnTo>
                  <a:lnTo>
                    <a:pt x="52" y="398"/>
                  </a:lnTo>
                  <a:lnTo>
                    <a:pt x="24" y="361"/>
                  </a:lnTo>
                  <a:lnTo>
                    <a:pt x="6" y="321"/>
                  </a:lnTo>
                  <a:lnTo>
                    <a:pt x="0" y="280"/>
                  </a:lnTo>
                  <a:lnTo>
                    <a:pt x="6" y="239"/>
                  </a:lnTo>
                  <a:lnTo>
                    <a:pt x="24" y="199"/>
                  </a:lnTo>
                  <a:lnTo>
                    <a:pt x="52" y="162"/>
                  </a:lnTo>
                  <a:lnTo>
                    <a:pt x="90" y="128"/>
                  </a:lnTo>
                  <a:lnTo>
                    <a:pt x="138" y="96"/>
                  </a:lnTo>
                  <a:lnTo>
                    <a:pt x="192" y="69"/>
                  </a:lnTo>
                  <a:lnTo>
                    <a:pt x="254" y="45"/>
                  </a:lnTo>
                  <a:lnTo>
                    <a:pt x="324" y="26"/>
                  </a:lnTo>
                  <a:lnTo>
                    <a:pt x="397" y="12"/>
                  </a:lnTo>
                  <a:lnTo>
                    <a:pt x="477" y="3"/>
                  </a:lnTo>
                  <a:lnTo>
                    <a:pt x="5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1" name="Freeform 39"/>
            <p:cNvSpPr>
              <a:spLocks/>
            </p:cNvSpPr>
            <p:nvPr/>
          </p:nvSpPr>
          <p:spPr bwMode="auto">
            <a:xfrm>
              <a:off x="5483226" y="3846513"/>
              <a:ext cx="887413" cy="889000"/>
            </a:xfrm>
            <a:custGeom>
              <a:avLst/>
              <a:gdLst>
                <a:gd name="T0" fmla="*/ 559 w 1118"/>
                <a:gd name="T1" fmla="*/ 0 h 560"/>
                <a:gd name="T2" fmla="*/ 641 w 1118"/>
                <a:gd name="T3" fmla="*/ 3 h 560"/>
                <a:gd name="T4" fmla="*/ 721 w 1118"/>
                <a:gd name="T5" fmla="*/ 12 h 560"/>
                <a:gd name="T6" fmla="*/ 795 w 1118"/>
                <a:gd name="T7" fmla="*/ 26 h 560"/>
                <a:gd name="T8" fmla="*/ 863 w 1118"/>
                <a:gd name="T9" fmla="*/ 45 h 560"/>
                <a:gd name="T10" fmla="*/ 925 w 1118"/>
                <a:gd name="T11" fmla="*/ 69 h 560"/>
                <a:gd name="T12" fmla="*/ 981 w 1118"/>
                <a:gd name="T13" fmla="*/ 96 h 560"/>
                <a:gd name="T14" fmla="*/ 1028 w 1118"/>
                <a:gd name="T15" fmla="*/ 128 h 560"/>
                <a:gd name="T16" fmla="*/ 1066 w 1118"/>
                <a:gd name="T17" fmla="*/ 162 h 560"/>
                <a:gd name="T18" fmla="*/ 1094 w 1118"/>
                <a:gd name="T19" fmla="*/ 199 h 560"/>
                <a:gd name="T20" fmla="*/ 1112 w 1118"/>
                <a:gd name="T21" fmla="*/ 239 h 560"/>
                <a:gd name="T22" fmla="*/ 1118 w 1118"/>
                <a:gd name="T23" fmla="*/ 280 h 560"/>
                <a:gd name="T24" fmla="*/ 1112 w 1118"/>
                <a:gd name="T25" fmla="*/ 321 h 560"/>
                <a:gd name="T26" fmla="*/ 1094 w 1118"/>
                <a:gd name="T27" fmla="*/ 361 h 560"/>
                <a:gd name="T28" fmla="*/ 1066 w 1118"/>
                <a:gd name="T29" fmla="*/ 398 h 560"/>
                <a:gd name="T30" fmla="*/ 1028 w 1118"/>
                <a:gd name="T31" fmla="*/ 432 h 560"/>
                <a:gd name="T32" fmla="*/ 981 w 1118"/>
                <a:gd name="T33" fmla="*/ 464 h 560"/>
                <a:gd name="T34" fmla="*/ 925 w 1118"/>
                <a:gd name="T35" fmla="*/ 491 h 560"/>
                <a:gd name="T36" fmla="*/ 863 w 1118"/>
                <a:gd name="T37" fmla="*/ 515 h 560"/>
                <a:gd name="T38" fmla="*/ 795 w 1118"/>
                <a:gd name="T39" fmla="*/ 534 h 560"/>
                <a:gd name="T40" fmla="*/ 721 w 1118"/>
                <a:gd name="T41" fmla="*/ 548 h 560"/>
                <a:gd name="T42" fmla="*/ 641 w 1118"/>
                <a:gd name="T43" fmla="*/ 557 h 560"/>
                <a:gd name="T44" fmla="*/ 559 w 1118"/>
                <a:gd name="T45" fmla="*/ 560 h 560"/>
                <a:gd name="T46" fmla="*/ 477 w 1118"/>
                <a:gd name="T47" fmla="*/ 557 h 560"/>
                <a:gd name="T48" fmla="*/ 397 w 1118"/>
                <a:gd name="T49" fmla="*/ 548 h 560"/>
                <a:gd name="T50" fmla="*/ 324 w 1118"/>
                <a:gd name="T51" fmla="*/ 534 h 560"/>
                <a:gd name="T52" fmla="*/ 254 w 1118"/>
                <a:gd name="T53" fmla="*/ 515 h 560"/>
                <a:gd name="T54" fmla="*/ 192 w 1118"/>
                <a:gd name="T55" fmla="*/ 491 h 560"/>
                <a:gd name="T56" fmla="*/ 138 w 1118"/>
                <a:gd name="T57" fmla="*/ 464 h 560"/>
                <a:gd name="T58" fmla="*/ 90 w 1118"/>
                <a:gd name="T59" fmla="*/ 432 h 560"/>
                <a:gd name="T60" fmla="*/ 52 w 1118"/>
                <a:gd name="T61" fmla="*/ 398 h 560"/>
                <a:gd name="T62" fmla="*/ 24 w 1118"/>
                <a:gd name="T63" fmla="*/ 361 h 560"/>
                <a:gd name="T64" fmla="*/ 6 w 1118"/>
                <a:gd name="T65" fmla="*/ 321 h 560"/>
                <a:gd name="T66" fmla="*/ 0 w 1118"/>
                <a:gd name="T67" fmla="*/ 280 h 560"/>
                <a:gd name="T68" fmla="*/ 6 w 1118"/>
                <a:gd name="T69" fmla="*/ 239 h 560"/>
                <a:gd name="T70" fmla="*/ 24 w 1118"/>
                <a:gd name="T71" fmla="*/ 199 h 560"/>
                <a:gd name="T72" fmla="*/ 52 w 1118"/>
                <a:gd name="T73" fmla="*/ 162 h 560"/>
                <a:gd name="T74" fmla="*/ 90 w 1118"/>
                <a:gd name="T75" fmla="*/ 128 h 560"/>
                <a:gd name="T76" fmla="*/ 138 w 1118"/>
                <a:gd name="T77" fmla="*/ 96 h 560"/>
                <a:gd name="T78" fmla="*/ 192 w 1118"/>
                <a:gd name="T79" fmla="*/ 69 h 560"/>
                <a:gd name="T80" fmla="*/ 254 w 1118"/>
                <a:gd name="T81" fmla="*/ 45 h 560"/>
                <a:gd name="T82" fmla="*/ 324 w 1118"/>
                <a:gd name="T83" fmla="*/ 26 h 560"/>
                <a:gd name="T84" fmla="*/ 397 w 1118"/>
                <a:gd name="T85" fmla="*/ 12 h 560"/>
                <a:gd name="T86" fmla="*/ 477 w 1118"/>
                <a:gd name="T87" fmla="*/ 3 h 560"/>
                <a:gd name="T88" fmla="*/ 559 w 1118"/>
                <a:gd name="T89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18" h="560">
                  <a:moveTo>
                    <a:pt x="559" y="0"/>
                  </a:moveTo>
                  <a:lnTo>
                    <a:pt x="641" y="3"/>
                  </a:lnTo>
                  <a:lnTo>
                    <a:pt x="721" y="12"/>
                  </a:lnTo>
                  <a:lnTo>
                    <a:pt x="795" y="26"/>
                  </a:lnTo>
                  <a:lnTo>
                    <a:pt x="863" y="45"/>
                  </a:lnTo>
                  <a:lnTo>
                    <a:pt x="925" y="69"/>
                  </a:lnTo>
                  <a:lnTo>
                    <a:pt x="981" y="96"/>
                  </a:lnTo>
                  <a:lnTo>
                    <a:pt x="1028" y="128"/>
                  </a:lnTo>
                  <a:lnTo>
                    <a:pt x="1066" y="162"/>
                  </a:lnTo>
                  <a:lnTo>
                    <a:pt x="1094" y="199"/>
                  </a:lnTo>
                  <a:lnTo>
                    <a:pt x="1112" y="239"/>
                  </a:lnTo>
                  <a:lnTo>
                    <a:pt x="1118" y="280"/>
                  </a:lnTo>
                  <a:lnTo>
                    <a:pt x="1112" y="321"/>
                  </a:lnTo>
                  <a:lnTo>
                    <a:pt x="1094" y="361"/>
                  </a:lnTo>
                  <a:lnTo>
                    <a:pt x="1066" y="398"/>
                  </a:lnTo>
                  <a:lnTo>
                    <a:pt x="1028" y="432"/>
                  </a:lnTo>
                  <a:lnTo>
                    <a:pt x="981" y="464"/>
                  </a:lnTo>
                  <a:lnTo>
                    <a:pt x="925" y="491"/>
                  </a:lnTo>
                  <a:lnTo>
                    <a:pt x="863" y="515"/>
                  </a:lnTo>
                  <a:lnTo>
                    <a:pt x="795" y="534"/>
                  </a:lnTo>
                  <a:lnTo>
                    <a:pt x="721" y="548"/>
                  </a:lnTo>
                  <a:lnTo>
                    <a:pt x="641" y="557"/>
                  </a:lnTo>
                  <a:lnTo>
                    <a:pt x="559" y="560"/>
                  </a:lnTo>
                  <a:lnTo>
                    <a:pt x="477" y="557"/>
                  </a:lnTo>
                  <a:lnTo>
                    <a:pt x="397" y="548"/>
                  </a:lnTo>
                  <a:lnTo>
                    <a:pt x="324" y="534"/>
                  </a:lnTo>
                  <a:lnTo>
                    <a:pt x="254" y="515"/>
                  </a:lnTo>
                  <a:lnTo>
                    <a:pt x="192" y="491"/>
                  </a:lnTo>
                  <a:lnTo>
                    <a:pt x="138" y="464"/>
                  </a:lnTo>
                  <a:lnTo>
                    <a:pt x="90" y="432"/>
                  </a:lnTo>
                  <a:lnTo>
                    <a:pt x="52" y="398"/>
                  </a:lnTo>
                  <a:lnTo>
                    <a:pt x="24" y="361"/>
                  </a:lnTo>
                  <a:lnTo>
                    <a:pt x="6" y="321"/>
                  </a:lnTo>
                  <a:lnTo>
                    <a:pt x="0" y="280"/>
                  </a:lnTo>
                  <a:lnTo>
                    <a:pt x="6" y="239"/>
                  </a:lnTo>
                  <a:lnTo>
                    <a:pt x="24" y="199"/>
                  </a:lnTo>
                  <a:lnTo>
                    <a:pt x="52" y="162"/>
                  </a:lnTo>
                  <a:lnTo>
                    <a:pt x="90" y="128"/>
                  </a:lnTo>
                  <a:lnTo>
                    <a:pt x="138" y="96"/>
                  </a:lnTo>
                  <a:lnTo>
                    <a:pt x="192" y="69"/>
                  </a:lnTo>
                  <a:lnTo>
                    <a:pt x="254" y="45"/>
                  </a:lnTo>
                  <a:lnTo>
                    <a:pt x="324" y="26"/>
                  </a:lnTo>
                  <a:lnTo>
                    <a:pt x="397" y="12"/>
                  </a:lnTo>
                  <a:lnTo>
                    <a:pt x="477" y="3"/>
                  </a:lnTo>
                  <a:lnTo>
                    <a:pt x="5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2" name="Freeform 40"/>
            <p:cNvSpPr>
              <a:spLocks/>
            </p:cNvSpPr>
            <p:nvPr/>
          </p:nvSpPr>
          <p:spPr bwMode="auto">
            <a:xfrm>
              <a:off x="5483226" y="5070475"/>
              <a:ext cx="887413" cy="889000"/>
            </a:xfrm>
            <a:custGeom>
              <a:avLst/>
              <a:gdLst>
                <a:gd name="T0" fmla="*/ 559 w 1118"/>
                <a:gd name="T1" fmla="*/ 0 h 560"/>
                <a:gd name="T2" fmla="*/ 641 w 1118"/>
                <a:gd name="T3" fmla="*/ 3 h 560"/>
                <a:gd name="T4" fmla="*/ 721 w 1118"/>
                <a:gd name="T5" fmla="*/ 12 h 560"/>
                <a:gd name="T6" fmla="*/ 795 w 1118"/>
                <a:gd name="T7" fmla="*/ 26 h 560"/>
                <a:gd name="T8" fmla="*/ 863 w 1118"/>
                <a:gd name="T9" fmla="*/ 45 h 560"/>
                <a:gd name="T10" fmla="*/ 925 w 1118"/>
                <a:gd name="T11" fmla="*/ 69 h 560"/>
                <a:gd name="T12" fmla="*/ 981 w 1118"/>
                <a:gd name="T13" fmla="*/ 96 h 560"/>
                <a:gd name="T14" fmla="*/ 1028 w 1118"/>
                <a:gd name="T15" fmla="*/ 127 h 560"/>
                <a:gd name="T16" fmla="*/ 1066 w 1118"/>
                <a:gd name="T17" fmla="*/ 162 h 560"/>
                <a:gd name="T18" fmla="*/ 1094 w 1118"/>
                <a:gd name="T19" fmla="*/ 199 h 560"/>
                <a:gd name="T20" fmla="*/ 1112 w 1118"/>
                <a:gd name="T21" fmla="*/ 238 h 560"/>
                <a:gd name="T22" fmla="*/ 1118 w 1118"/>
                <a:gd name="T23" fmla="*/ 280 h 560"/>
                <a:gd name="T24" fmla="*/ 1112 w 1118"/>
                <a:gd name="T25" fmla="*/ 321 h 560"/>
                <a:gd name="T26" fmla="*/ 1094 w 1118"/>
                <a:gd name="T27" fmla="*/ 361 h 560"/>
                <a:gd name="T28" fmla="*/ 1066 w 1118"/>
                <a:gd name="T29" fmla="*/ 398 h 560"/>
                <a:gd name="T30" fmla="*/ 1028 w 1118"/>
                <a:gd name="T31" fmla="*/ 432 h 560"/>
                <a:gd name="T32" fmla="*/ 981 w 1118"/>
                <a:gd name="T33" fmla="*/ 463 h 560"/>
                <a:gd name="T34" fmla="*/ 925 w 1118"/>
                <a:gd name="T35" fmla="*/ 491 h 560"/>
                <a:gd name="T36" fmla="*/ 863 w 1118"/>
                <a:gd name="T37" fmla="*/ 515 h 560"/>
                <a:gd name="T38" fmla="*/ 795 w 1118"/>
                <a:gd name="T39" fmla="*/ 534 h 560"/>
                <a:gd name="T40" fmla="*/ 721 w 1118"/>
                <a:gd name="T41" fmla="*/ 548 h 560"/>
                <a:gd name="T42" fmla="*/ 641 w 1118"/>
                <a:gd name="T43" fmla="*/ 557 h 560"/>
                <a:gd name="T44" fmla="*/ 559 w 1118"/>
                <a:gd name="T45" fmla="*/ 560 h 560"/>
                <a:gd name="T46" fmla="*/ 477 w 1118"/>
                <a:gd name="T47" fmla="*/ 557 h 560"/>
                <a:gd name="T48" fmla="*/ 397 w 1118"/>
                <a:gd name="T49" fmla="*/ 548 h 560"/>
                <a:gd name="T50" fmla="*/ 324 w 1118"/>
                <a:gd name="T51" fmla="*/ 534 h 560"/>
                <a:gd name="T52" fmla="*/ 254 w 1118"/>
                <a:gd name="T53" fmla="*/ 515 h 560"/>
                <a:gd name="T54" fmla="*/ 192 w 1118"/>
                <a:gd name="T55" fmla="*/ 491 h 560"/>
                <a:gd name="T56" fmla="*/ 138 w 1118"/>
                <a:gd name="T57" fmla="*/ 463 h 560"/>
                <a:gd name="T58" fmla="*/ 90 w 1118"/>
                <a:gd name="T59" fmla="*/ 432 h 560"/>
                <a:gd name="T60" fmla="*/ 52 w 1118"/>
                <a:gd name="T61" fmla="*/ 398 h 560"/>
                <a:gd name="T62" fmla="*/ 24 w 1118"/>
                <a:gd name="T63" fmla="*/ 361 h 560"/>
                <a:gd name="T64" fmla="*/ 6 w 1118"/>
                <a:gd name="T65" fmla="*/ 321 h 560"/>
                <a:gd name="T66" fmla="*/ 0 w 1118"/>
                <a:gd name="T67" fmla="*/ 280 h 560"/>
                <a:gd name="T68" fmla="*/ 6 w 1118"/>
                <a:gd name="T69" fmla="*/ 238 h 560"/>
                <a:gd name="T70" fmla="*/ 24 w 1118"/>
                <a:gd name="T71" fmla="*/ 199 h 560"/>
                <a:gd name="T72" fmla="*/ 52 w 1118"/>
                <a:gd name="T73" fmla="*/ 162 h 560"/>
                <a:gd name="T74" fmla="*/ 90 w 1118"/>
                <a:gd name="T75" fmla="*/ 127 h 560"/>
                <a:gd name="T76" fmla="*/ 138 w 1118"/>
                <a:gd name="T77" fmla="*/ 96 h 560"/>
                <a:gd name="T78" fmla="*/ 192 w 1118"/>
                <a:gd name="T79" fmla="*/ 69 h 560"/>
                <a:gd name="T80" fmla="*/ 254 w 1118"/>
                <a:gd name="T81" fmla="*/ 45 h 560"/>
                <a:gd name="T82" fmla="*/ 324 w 1118"/>
                <a:gd name="T83" fmla="*/ 26 h 560"/>
                <a:gd name="T84" fmla="*/ 397 w 1118"/>
                <a:gd name="T85" fmla="*/ 12 h 560"/>
                <a:gd name="T86" fmla="*/ 477 w 1118"/>
                <a:gd name="T87" fmla="*/ 3 h 560"/>
                <a:gd name="T88" fmla="*/ 559 w 1118"/>
                <a:gd name="T89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18" h="560">
                  <a:moveTo>
                    <a:pt x="559" y="0"/>
                  </a:moveTo>
                  <a:lnTo>
                    <a:pt x="641" y="3"/>
                  </a:lnTo>
                  <a:lnTo>
                    <a:pt x="721" y="12"/>
                  </a:lnTo>
                  <a:lnTo>
                    <a:pt x="795" y="26"/>
                  </a:lnTo>
                  <a:lnTo>
                    <a:pt x="863" y="45"/>
                  </a:lnTo>
                  <a:lnTo>
                    <a:pt x="925" y="69"/>
                  </a:lnTo>
                  <a:lnTo>
                    <a:pt x="981" y="96"/>
                  </a:lnTo>
                  <a:lnTo>
                    <a:pt x="1028" y="127"/>
                  </a:lnTo>
                  <a:lnTo>
                    <a:pt x="1066" y="162"/>
                  </a:lnTo>
                  <a:lnTo>
                    <a:pt x="1094" y="199"/>
                  </a:lnTo>
                  <a:lnTo>
                    <a:pt x="1112" y="238"/>
                  </a:lnTo>
                  <a:lnTo>
                    <a:pt x="1118" y="280"/>
                  </a:lnTo>
                  <a:lnTo>
                    <a:pt x="1112" y="321"/>
                  </a:lnTo>
                  <a:lnTo>
                    <a:pt x="1094" y="361"/>
                  </a:lnTo>
                  <a:lnTo>
                    <a:pt x="1066" y="398"/>
                  </a:lnTo>
                  <a:lnTo>
                    <a:pt x="1028" y="432"/>
                  </a:lnTo>
                  <a:lnTo>
                    <a:pt x="981" y="463"/>
                  </a:lnTo>
                  <a:lnTo>
                    <a:pt x="925" y="491"/>
                  </a:lnTo>
                  <a:lnTo>
                    <a:pt x="863" y="515"/>
                  </a:lnTo>
                  <a:lnTo>
                    <a:pt x="795" y="534"/>
                  </a:lnTo>
                  <a:lnTo>
                    <a:pt x="721" y="548"/>
                  </a:lnTo>
                  <a:lnTo>
                    <a:pt x="641" y="557"/>
                  </a:lnTo>
                  <a:lnTo>
                    <a:pt x="559" y="560"/>
                  </a:lnTo>
                  <a:lnTo>
                    <a:pt x="477" y="557"/>
                  </a:lnTo>
                  <a:lnTo>
                    <a:pt x="397" y="548"/>
                  </a:lnTo>
                  <a:lnTo>
                    <a:pt x="324" y="534"/>
                  </a:lnTo>
                  <a:lnTo>
                    <a:pt x="254" y="515"/>
                  </a:lnTo>
                  <a:lnTo>
                    <a:pt x="192" y="491"/>
                  </a:lnTo>
                  <a:lnTo>
                    <a:pt x="138" y="463"/>
                  </a:lnTo>
                  <a:lnTo>
                    <a:pt x="90" y="432"/>
                  </a:lnTo>
                  <a:lnTo>
                    <a:pt x="52" y="398"/>
                  </a:lnTo>
                  <a:lnTo>
                    <a:pt x="24" y="361"/>
                  </a:lnTo>
                  <a:lnTo>
                    <a:pt x="6" y="321"/>
                  </a:lnTo>
                  <a:lnTo>
                    <a:pt x="0" y="280"/>
                  </a:lnTo>
                  <a:lnTo>
                    <a:pt x="6" y="238"/>
                  </a:lnTo>
                  <a:lnTo>
                    <a:pt x="24" y="199"/>
                  </a:lnTo>
                  <a:lnTo>
                    <a:pt x="52" y="162"/>
                  </a:lnTo>
                  <a:lnTo>
                    <a:pt x="90" y="127"/>
                  </a:lnTo>
                  <a:lnTo>
                    <a:pt x="138" y="96"/>
                  </a:lnTo>
                  <a:lnTo>
                    <a:pt x="192" y="69"/>
                  </a:lnTo>
                  <a:lnTo>
                    <a:pt x="254" y="45"/>
                  </a:lnTo>
                  <a:lnTo>
                    <a:pt x="324" y="26"/>
                  </a:lnTo>
                  <a:lnTo>
                    <a:pt x="397" y="12"/>
                  </a:lnTo>
                  <a:lnTo>
                    <a:pt x="477" y="3"/>
                  </a:lnTo>
                  <a:lnTo>
                    <a:pt x="5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3" name="Freeform 41"/>
            <p:cNvSpPr>
              <a:spLocks/>
            </p:cNvSpPr>
            <p:nvPr/>
          </p:nvSpPr>
          <p:spPr bwMode="auto">
            <a:xfrm>
              <a:off x="6815138" y="2373313"/>
              <a:ext cx="3894138" cy="3833813"/>
            </a:xfrm>
            <a:custGeom>
              <a:avLst/>
              <a:gdLst>
                <a:gd name="T0" fmla="*/ 2307 w 4907"/>
                <a:gd name="T1" fmla="*/ 11 h 2415"/>
                <a:gd name="T2" fmla="*/ 2718 w 4907"/>
                <a:gd name="T3" fmla="*/ 64 h 2415"/>
                <a:gd name="T4" fmla="*/ 3092 w 4907"/>
                <a:gd name="T5" fmla="*/ 157 h 2415"/>
                <a:gd name="T6" fmla="*/ 2880 w 4907"/>
                <a:gd name="T7" fmla="*/ 456 h 2415"/>
                <a:gd name="T8" fmla="*/ 2589 w 4907"/>
                <a:gd name="T9" fmla="*/ 367 h 2415"/>
                <a:gd name="T10" fmla="*/ 2255 w 4907"/>
                <a:gd name="T11" fmla="*/ 316 h 2415"/>
                <a:gd name="T12" fmla="*/ 1888 w 4907"/>
                <a:gd name="T13" fmla="*/ 309 h 2415"/>
                <a:gd name="T14" fmla="*/ 1524 w 4907"/>
                <a:gd name="T15" fmla="*/ 350 h 2415"/>
                <a:gd name="T16" fmla="*/ 1205 w 4907"/>
                <a:gd name="T17" fmla="*/ 435 h 2415"/>
                <a:gd name="T18" fmla="*/ 941 w 4907"/>
                <a:gd name="T19" fmla="*/ 556 h 2415"/>
                <a:gd name="T20" fmla="*/ 745 w 4907"/>
                <a:gd name="T21" fmla="*/ 708 h 2415"/>
                <a:gd name="T22" fmla="*/ 631 w 4907"/>
                <a:gd name="T23" fmla="*/ 883 h 2415"/>
                <a:gd name="T24" fmla="*/ 616 w 4907"/>
                <a:gd name="T25" fmla="*/ 1074 h 2415"/>
                <a:gd name="T26" fmla="*/ 697 w 4907"/>
                <a:gd name="T27" fmla="*/ 1255 h 2415"/>
                <a:gd name="T28" fmla="*/ 867 w 4907"/>
                <a:gd name="T29" fmla="*/ 1415 h 2415"/>
                <a:gd name="T30" fmla="*/ 1111 w 4907"/>
                <a:gd name="T31" fmla="*/ 1548 h 2415"/>
                <a:gd name="T32" fmla="*/ 1412 w 4907"/>
                <a:gd name="T33" fmla="*/ 1646 h 2415"/>
                <a:gd name="T34" fmla="*/ 1762 w 4907"/>
                <a:gd name="T35" fmla="*/ 1702 h 2415"/>
                <a:gd name="T36" fmla="*/ 2143 w 4907"/>
                <a:gd name="T37" fmla="*/ 1711 h 2415"/>
                <a:gd name="T38" fmla="*/ 2507 w 4907"/>
                <a:gd name="T39" fmla="*/ 1669 h 2415"/>
                <a:gd name="T40" fmla="*/ 2828 w 4907"/>
                <a:gd name="T41" fmla="*/ 1584 h 2415"/>
                <a:gd name="T42" fmla="*/ 3092 w 4907"/>
                <a:gd name="T43" fmla="*/ 1461 h 2415"/>
                <a:gd name="T44" fmla="*/ 3287 w 4907"/>
                <a:gd name="T45" fmla="*/ 1309 h 2415"/>
                <a:gd name="T46" fmla="*/ 3399 w 4907"/>
                <a:gd name="T47" fmla="*/ 1133 h 2415"/>
                <a:gd name="T48" fmla="*/ 4008 w 4907"/>
                <a:gd name="T49" fmla="*/ 860 h 2415"/>
                <a:gd name="T50" fmla="*/ 4024 w 4907"/>
                <a:gd name="T51" fmla="*/ 1084 h 2415"/>
                <a:gd name="T52" fmla="*/ 3946 w 4907"/>
                <a:gd name="T53" fmla="*/ 1298 h 2415"/>
                <a:gd name="T54" fmla="*/ 3783 w 4907"/>
                <a:gd name="T55" fmla="*/ 1494 h 2415"/>
                <a:gd name="T56" fmla="*/ 3793 w 4907"/>
                <a:gd name="T57" fmla="*/ 1585 h 2415"/>
                <a:gd name="T58" fmla="*/ 4867 w 4907"/>
                <a:gd name="T59" fmla="*/ 2140 h 2415"/>
                <a:gd name="T60" fmla="*/ 4907 w 4907"/>
                <a:gd name="T61" fmla="*/ 2225 h 2415"/>
                <a:gd name="T62" fmla="*/ 4865 w 4907"/>
                <a:gd name="T63" fmla="*/ 2311 h 2415"/>
                <a:gd name="T64" fmla="*/ 4747 w 4907"/>
                <a:gd name="T65" fmla="*/ 2380 h 2415"/>
                <a:gd name="T66" fmla="*/ 4584 w 4907"/>
                <a:gd name="T67" fmla="*/ 2413 h 2415"/>
                <a:gd name="T68" fmla="*/ 4410 w 4907"/>
                <a:gd name="T69" fmla="*/ 2406 h 2415"/>
                <a:gd name="T70" fmla="*/ 4256 w 4907"/>
                <a:gd name="T71" fmla="*/ 2359 h 2415"/>
                <a:gd name="T72" fmla="*/ 3204 w 4907"/>
                <a:gd name="T73" fmla="*/ 1824 h 2415"/>
                <a:gd name="T74" fmla="*/ 2846 w 4907"/>
                <a:gd name="T75" fmla="*/ 1929 h 2415"/>
                <a:gd name="T76" fmla="*/ 2447 w 4907"/>
                <a:gd name="T77" fmla="*/ 1995 h 2415"/>
                <a:gd name="T78" fmla="*/ 2015 w 4907"/>
                <a:gd name="T79" fmla="*/ 2019 h 2415"/>
                <a:gd name="T80" fmla="*/ 1554 w 4907"/>
                <a:gd name="T81" fmla="*/ 1992 h 2415"/>
                <a:gd name="T82" fmla="*/ 1129 w 4907"/>
                <a:gd name="T83" fmla="*/ 1916 h 2415"/>
                <a:gd name="T84" fmla="*/ 755 w 4907"/>
                <a:gd name="T85" fmla="*/ 1797 h 2415"/>
                <a:gd name="T86" fmla="*/ 444 w 4907"/>
                <a:gd name="T87" fmla="*/ 1640 h 2415"/>
                <a:gd name="T88" fmla="*/ 204 w 4907"/>
                <a:gd name="T89" fmla="*/ 1453 h 2415"/>
                <a:gd name="T90" fmla="*/ 52 w 4907"/>
                <a:gd name="T91" fmla="*/ 1241 h 2415"/>
                <a:gd name="T92" fmla="*/ 0 w 4907"/>
                <a:gd name="T93" fmla="*/ 1010 h 2415"/>
                <a:gd name="T94" fmla="*/ 52 w 4907"/>
                <a:gd name="T95" fmla="*/ 778 h 2415"/>
                <a:gd name="T96" fmla="*/ 204 w 4907"/>
                <a:gd name="T97" fmla="*/ 566 h 2415"/>
                <a:gd name="T98" fmla="*/ 444 w 4907"/>
                <a:gd name="T99" fmla="*/ 379 h 2415"/>
                <a:gd name="T100" fmla="*/ 755 w 4907"/>
                <a:gd name="T101" fmla="*/ 222 h 2415"/>
                <a:gd name="T102" fmla="*/ 1129 w 4907"/>
                <a:gd name="T103" fmla="*/ 103 h 2415"/>
                <a:gd name="T104" fmla="*/ 1554 w 4907"/>
                <a:gd name="T105" fmla="*/ 27 h 2415"/>
                <a:gd name="T106" fmla="*/ 2015 w 4907"/>
                <a:gd name="T107" fmla="*/ 0 h 2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07" h="2415">
                  <a:moveTo>
                    <a:pt x="2015" y="0"/>
                  </a:moveTo>
                  <a:lnTo>
                    <a:pt x="2163" y="3"/>
                  </a:lnTo>
                  <a:lnTo>
                    <a:pt x="2307" y="11"/>
                  </a:lnTo>
                  <a:lnTo>
                    <a:pt x="2447" y="24"/>
                  </a:lnTo>
                  <a:lnTo>
                    <a:pt x="2585" y="42"/>
                  </a:lnTo>
                  <a:lnTo>
                    <a:pt x="2718" y="64"/>
                  </a:lnTo>
                  <a:lnTo>
                    <a:pt x="2848" y="91"/>
                  </a:lnTo>
                  <a:lnTo>
                    <a:pt x="2972" y="122"/>
                  </a:lnTo>
                  <a:lnTo>
                    <a:pt x="3092" y="157"/>
                  </a:lnTo>
                  <a:lnTo>
                    <a:pt x="3206" y="196"/>
                  </a:lnTo>
                  <a:lnTo>
                    <a:pt x="3315" y="239"/>
                  </a:lnTo>
                  <a:lnTo>
                    <a:pt x="2880" y="456"/>
                  </a:lnTo>
                  <a:lnTo>
                    <a:pt x="2788" y="422"/>
                  </a:lnTo>
                  <a:lnTo>
                    <a:pt x="2690" y="393"/>
                  </a:lnTo>
                  <a:lnTo>
                    <a:pt x="2589" y="367"/>
                  </a:lnTo>
                  <a:lnTo>
                    <a:pt x="2481" y="345"/>
                  </a:lnTo>
                  <a:lnTo>
                    <a:pt x="2369" y="328"/>
                  </a:lnTo>
                  <a:lnTo>
                    <a:pt x="2255" y="316"/>
                  </a:lnTo>
                  <a:lnTo>
                    <a:pt x="2135" y="308"/>
                  </a:lnTo>
                  <a:lnTo>
                    <a:pt x="2015" y="306"/>
                  </a:lnTo>
                  <a:lnTo>
                    <a:pt x="1888" y="309"/>
                  </a:lnTo>
                  <a:lnTo>
                    <a:pt x="1762" y="317"/>
                  </a:lnTo>
                  <a:lnTo>
                    <a:pt x="1642" y="331"/>
                  </a:lnTo>
                  <a:lnTo>
                    <a:pt x="1524" y="350"/>
                  </a:lnTo>
                  <a:lnTo>
                    <a:pt x="1412" y="374"/>
                  </a:lnTo>
                  <a:lnTo>
                    <a:pt x="1306" y="402"/>
                  </a:lnTo>
                  <a:lnTo>
                    <a:pt x="1205" y="435"/>
                  </a:lnTo>
                  <a:lnTo>
                    <a:pt x="1111" y="471"/>
                  </a:lnTo>
                  <a:lnTo>
                    <a:pt x="1021" y="512"/>
                  </a:lnTo>
                  <a:lnTo>
                    <a:pt x="941" y="556"/>
                  </a:lnTo>
                  <a:lnTo>
                    <a:pt x="867" y="604"/>
                  </a:lnTo>
                  <a:lnTo>
                    <a:pt x="801" y="655"/>
                  </a:lnTo>
                  <a:lnTo>
                    <a:pt x="745" y="708"/>
                  </a:lnTo>
                  <a:lnTo>
                    <a:pt x="697" y="764"/>
                  </a:lnTo>
                  <a:lnTo>
                    <a:pt x="659" y="823"/>
                  </a:lnTo>
                  <a:lnTo>
                    <a:pt x="631" y="883"/>
                  </a:lnTo>
                  <a:lnTo>
                    <a:pt x="616" y="946"/>
                  </a:lnTo>
                  <a:lnTo>
                    <a:pt x="610" y="1010"/>
                  </a:lnTo>
                  <a:lnTo>
                    <a:pt x="616" y="1074"/>
                  </a:lnTo>
                  <a:lnTo>
                    <a:pt x="631" y="1136"/>
                  </a:lnTo>
                  <a:lnTo>
                    <a:pt x="659" y="1196"/>
                  </a:lnTo>
                  <a:lnTo>
                    <a:pt x="697" y="1255"/>
                  </a:lnTo>
                  <a:lnTo>
                    <a:pt x="745" y="1311"/>
                  </a:lnTo>
                  <a:lnTo>
                    <a:pt x="801" y="1365"/>
                  </a:lnTo>
                  <a:lnTo>
                    <a:pt x="867" y="1415"/>
                  </a:lnTo>
                  <a:lnTo>
                    <a:pt x="941" y="1463"/>
                  </a:lnTo>
                  <a:lnTo>
                    <a:pt x="1021" y="1507"/>
                  </a:lnTo>
                  <a:lnTo>
                    <a:pt x="1111" y="1548"/>
                  </a:lnTo>
                  <a:lnTo>
                    <a:pt x="1205" y="1584"/>
                  </a:lnTo>
                  <a:lnTo>
                    <a:pt x="1306" y="1617"/>
                  </a:lnTo>
                  <a:lnTo>
                    <a:pt x="1412" y="1646"/>
                  </a:lnTo>
                  <a:lnTo>
                    <a:pt x="1524" y="1669"/>
                  </a:lnTo>
                  <a:lnTo>
                    <a:pt x="1642" y="1688"/>
                  </a:lnTo>
                  <a:lnTo>
                    <a:pt x="1762" y="1702"/>
                  </a:lnTo>
                  <a:lnTo>
                    <a:pt x="1888" y="1711"/>
                  </a:lnTo>
                  <a:lnTo>
                    <a:pt x="2015" y="1713"/>
                  </a:lnTo>
                  <a:lnTo>
                    <a:pt x="2143" y="1711"/>
                  </a:lnTo>
                  <a:lnTo>
                    <a:pt x="2269" y="1702"/>
                  </a:lnTo>
                  <a:lnTo>
                    <a:pt x="2389" y="1688"/>
                  </a:lnTo>
                  <a:lnTo>
                    <a:pt x="2507" y="1669"/>
                  </a:lnTo>
                  <a:lnTo>
                    <a:pt x="2618" y="1645"/>
                  </a:lnTo>
                  <a:lnTo>
                    <a:pt x="2726" y="1617"/>
                  </a:lnTo>
                  <a:lnTo>
                    <a:pt x="2828" y="1584"/>
                  </a:lnTo>
                  <a:lnTo>
                    <a:pt x="2922" y="1547"/>
                  </a:lnTo>
                  <a:lnTo>
                    <a:pt x="3010" y="1506"/>
                  </a:lnTo>
                  <a:lnTo>
                    <a:pt x="3092" y="1461"/>
                  </a:lnTo>
                  <a:lnTo>
                    <a:pt x="3166" y="1413"/>
                  </a:lnTo>
                  <a:lnTo>
                    <a:pt x="3232" y="1362"/>
                  </a:lnTo>
                  <a:lnTo>
                    <a:pt x="3287" y="1309"/>
                  </a:lnTo>
                  <a:lnTo>
                    <a:pt x="3333" y="1252"/>
                  </a:lnTo>
                  <a:lnTo>
                    <a:pt x="3371" y="1193"/>
                  </a:lnTo>
                  <a:lnTo>
                    <a:pt x="3399" y="1133"/>
                  </a:lnTo>
                  <a:lnTo>
                    <a:pt x="3415" y="1070"/>
                  </a:lnTo>
                  <a:lnTo>
                    <a:pt x="3980" y="788"/>
                  </a:lnTo>
                  <a:lnTo>
                    <a:pt x="4008" y="860"/>
                  </a:lnTo>
                  <a:lnTo>
                    <a:pt x="4024" y="934"/>
                  </a:lnTo>
                  <a:lnTo>
                    <a:pt x="4030" y="1010"/>
                  </a:lnTo>
                  <a:lnTo>
                    <a:pt x="4024" y="1084"/>
                  </a:lnTo>
                  <a:lnTo>
                    <a:pt x="4008" y="1157"/>
                  </a:lnTo>
                  <a:lnTo>
                    <a:pt x="3982" y="1228"/>
                  </a:lnTo>
                  <a:lnTo>
                    <a:pt x="3946" y="1298"/>
                  </a:lnTo>
                  <a:lnTo>
                    <a:pt x="3901" y="1366"/>
                  </a:lnTo>
                  <a:lnTo>
                    <a:pt x="3847" y="1431"/>
                  </a:lnTo>
                  <a:lnTo>
                    <a:pt x="3783" y="1494"/>
                  </a:lnTo>
                  <a:lnTo>
                    <a:pt x="3711" y="1554"/>
                  </a:lnTo>
                  <a:lnTo>
                    <a:pt x="3753" y="1568"/>
                  </a:lnTo>
                  <a:lnTo>
                    <a:pt x="3793" y="1585"/>
                  </a:lnTo>
                  <a:lnTo>
                    <a:pt x="4795" y="2090"/>
                  </a:lnTo>
                  <a:lnTo>
                    <a:pt x="4835" y="2114"/>
                  </a:lnTo>
                  <a:lnTo>
                    <a:pt x="4867" y="2140"/>
                  </a:lnTo>
                  <a:lnTo>
                    <a:pt x="4889" y="2167"/>
                  </a:lnTo>
                  <a:lnTo>
                    <a:pt x="4903" y="2196"/>
                  </a:lnTo>
                  <a:lnTo>
                    <a:pt x="4907" y="2225"/>
                  </a:lnTo>
                  <a:lnTo>
                    <a:pt x="4901" y="2255"/>
                  </a:lnTo>
                  <a:lnTo>
                    <a:pt x="4889" y="2283"/>
                  </a:lnTo>
                  <a:lnTo>
                    <a:pt x="4865" y="2311"/>
                  </a:lnTo>
                  <a:lnTo>
                    <a:pt x="4835" y="2337"/>
                  </a:lnTo>
                  <a:lnTo>
                    <a:pt x="4795" y="2360"/>
                  </a:lnTo>
                  <a:lnTo>
                    <a:pt x="4747" y="2380"/>
                  </a:lnTo>
                  <a:lnTo>
                    <a:pt x="4695" y="2396"/>
                  </a:lnTo>
                  <a:lnTo>
                    <a:pt x="4641" y="2407"/>
                  </a:lnTo>
                  <a:lnTo>
                    <a:pt x="4584" y="2413"/>
                  </a:lnTo>
                  <a:lnTo>
                    <a:pt x="4526" y="2415"/>
                  </a:lnTo>
                  <a:lnTo>
                    <a:pt x="4466" y="2413"/>
                  </a:lnTo>
                  <a:lnTo>
                    <a:pt x="4410" y="2406"/>
                  </a:lnTo>
                  <a:lnTo>
                    <a:pt x="4354" y="2395"/>
                  </a:lnTo>
                  <a:lnTo>
                    <a:pt x="4302" y="2380"/>
                  </a:lnTo>
                  <a:lnTo>
                    <a:pt x="4256" y="2359"/>
                  </a:lnTo>
                  <a:lnTo>
                    <a:pt x="3254" y="1855"/>
                  </a:lnTo>
                  <a:lnTo>
                    <a:pt x="3226" y="1840"/>
                  </a:lnTo>
                  <a:lnTo>
                    <a:pt x="3204" y="1824"/>
                  </a:lnTo>
                  <a:lnTo>
                    <a:pt x="3090" y="1863"/>
                  </a:lnTo>
                  <a:lnTo>
                    <a:pt x="2970" y="1898"/>
                  </a:lnTo>
                  <a:lnTo>
                    <a:pt x="2846" y="1929"/>
                  </a:lnTo>
                  <a:lnTo>
                    <a:pt x="2716" y="1955"/>
                  </a:lnTo>
                  <a:lnTo>
                    <a:pt x="2585" y="1978"/>
                  </a:lnTo>
                  <a:lnTo>
                    <a:pt x="2447" y="1995"/>
                  </a:lnTo>
                  <a:lnTo>
                    <a:pt x="2305" y="2008"/>
                  </a:lnTo>
                  <a:lnTo>
                    <a:pt x="2161" y="2016"/>
                  </a:lnTo>
                  <a:lnTo>
                    <a:pt x="2015" y="2019"/>
                  </a:lnTo>
                  <a:lnTo>
                    <a:pt x="1858" y="2016"/>
                  </a:lnTo>
                  <a:lnTo>
                    <a:pt x="1704" y="2007"/>
                  </a:lnTo>
                  <a:lnTo>
                    <a:pt x="1554" y="1992"/>
                  </a:lnTo>
                  <a:lnTo>
                    <a:pt x="1408" y="1972"/>
                  </a:lnTo>
                  <a:lnTo>
                    <a:pt x="1267" y="1946"/>
                  </a:lnTo>
                  <a:lnTo>
                    <a:pt x="1129" y="1916"/>
                  </a:lnTo>
                  <a:lnTo>
                    <a:pt x="999" y="1881"/>
                  </a:lnTo>
                  <a:lnTo>
                    <a:pt x="873" y="1841"/>
                  </a:lnTo>
                  <a:lnTo>
                    <a:pt x="755" y="1797"/>
                  </a:lnTo>
                  <a:lnTo>
                    <a:pt x="643" y="1748"/>
                  </a:lnTo>
                  <a:lnTo>
                    <a:pt x="540" y="1696"/>
                  </a:lnTo>
                  <a:lnTo>
                    <a:pt x="444" y="1640"/>
                  </a:lnTo>
                  <a:lnTo>
                    <a:pt x="354" y="1581"/>
                  </a:lnTo>
                  <a:lnTo>
                    <a:pt x="276" y="1519"/>
                  </a:lnTo>
                  <a:lnTo>
                    <a:pt x="204" y="1453"/>
                  </a:lnTo>
                  <a:lnTo>
                    <a:pt x="144" y="1385"/>
                  </a:lnTo>
                  <a:lnTo>
                    <a:pt x="92" y="1314"/>
                  </a:lnTo>
                  <a:lnTo>
                    <a:pt x="52" y="1241"/>
                  </a:lnTo>
                  <a:lnTo>
                    <a:pt x="24" y="1165"/>
                  </a:lnTo>
                  <a:lnTo>
                    <a:pt x="6" y="1088"/>
                  </a:lnTo>
                  <a:lnTo>
                    <a:pt x="0" y="1010"/>
                  </a:lnTo>
                  <a:lnTo>
                    <a:pt x="6" y="931"/>
                  </a:lnTo>
                  <a:lnTo>
                    <a:pt x="24" y="854"/>
                  </a:lnTo>
                  <a:lnTo>
                    <a:pt x="52" y="778"/>
                  </a:lnTo>
                  <a:lnTo>
                    <a:pt x="92" y="705"/>
                  </a:lnTo>
                  <a:lnTo>
                    <a:pt x="144" y="634"/>
                  </a:lnTo>
                  <a:lnTo>
                    <a:pt x="204" y="566"/>
                  </a:lnTo>
                  <a:lnTo>
                    <a:pt x="276" y="501"/>
                  </a:lnTo>
                  <a:lnTo>
                    <a:pt x="354" y="438"/>
                  </a:lnTo>
                  <a:lnTo>
                    <a:pt x="444" y="379"/>
                  </a:lnTo>
                  <a:lnTo>
                    <a:pt x="540" y="323"/>
                  </a:lnTo>
                  <a:lnTo>
                    <a:pt x="643" y="271"/>
                  </a:lnTo>
                  <a:lnTo>
                    <a:pt x="755" y="222"/>
                  </a:lnTo>
                  <a:lnTo>
                    <a:pt x="873" y="178"/>
                  </a:lnTo>
                  <a:lnTo>
                    <a:pt x="999" y="138"/>
                  </a:lnTo>
                  <a:lnTo>
                    <a:pt x="1129" y="103"/>
                  </a:lnTo>
                  <a:lnTo>
                    <a:pt x="1267" y="73"/>
                  </a:lnTo>
                  <a:lnTo>
                    <a:pt x="1408" y="47"/>
                  </a:lnTo>
                  <a:lnTo>
                    <a:pt x="1554" y="27"/>
                  </a:lnTo>
                  <a:lnTo>
                    <a:pt x="1704" y="12"/>
                  </a:lnTo>
                  <a:lnTo>
                    <a:pt x="1858" y="3"/>
                  </a:lnTo>
                  <a:lnTo>
                    <a:pt x="20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4" name="Freeform 42"/>
            <p:cNvSpPr>
              <a:spLocks/>
            </p:cNvSpPr>
            <p:nvPr/>
          </p:nvSpPr>
          <p:spPr bwMode="auto">
            <a:xfrm>
              <a:off x="7508876" y="2547938"/>
              <a:ext cx="2803525" cy="2103438"/>
            </a:xfrm>
            <a:custGeom>
              <a:avLst/>
              <a:gdLst>
                <a:gd name="T0" fmla="*/ 3113 w 3533"/>
                <a:gd name="T1" fmla="*/ 0 h 1325"/>
                <a:gd name="T2" fmla="*/ 3533 w 3533"/>
                <a:gd name="T3" fmla="*/ 210 h 1325"/>
                <a:gd name="T4" fmla="*/ 1306 w 3533"/>
                <a:gd name="T5" fmla="*/ 1325 h 1325"/>
                <a:gd name="T6" fmla="*/ 887 w 3533"/>
                <a:gd name="T7" fmla="*/ 1116 h 1325"/>
                <a:gd name="T8" fmla="*/ 0 w 3533"/>
                <a:gd name="T9" fmla="*/ 672 h 1325"/>
                <a:gd name="T10" fmla="*/ 419 w 3533"/>
                <a:gd name="T11" fmla="*/ 462 h 1325"/>
                <a:gd name="T12" fmla="*/ 1306 w 3533"/>
                <a:gd name="T13" fmla="*/ 906 h 1325"/>
                <a:gd name="T14" fmla="*/ 3113 w 3533"/>
                <a:gd name="T15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33" h="1325">
                  <a:moveTo>
                    <a:pt x="3113" y="0"/>
                  </a:moveTo>
                  <a:lnTo>
                    <a:pt x="3533" y="210"/>
                  </a:lnTo>
                  <a:lnTo>
                    <a:pt x="1306" y="1325"/>
                  </a:lnTo>
                  <a:lnTo>
                    <a:pt x="887" y="1116"/>
                  </a:lnTo>
                  <a:lnTo>
                    <a:pt x="0" y="672"/>
                  </a:lnTo>
                  <a:lnTo>
                    <a:pt x="419" y="462"/>
                  </a:lnTo>
                  <a:lnTo>
                    <a:pt x="1306" y="906"/>
                  </a:lnTo>
                  <a:lnTo>
                    <a:pt x="3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4555034" y="3882975"/>
            <a:ext cx="4221649" cy="531684"/>
            <a:chOff x="6712959" y="1442935"/>
            <a:chExt cx="2645955" cy="531684"/>
          </a:xfrm>
        </p:grpSpPr>
        <p:sp>
          <p:nvSpPr>
            <p:cNvPr id="186" name="Rectangle 185"/>
            <p:cNvSpPr/>
            <p:nvPr/>
          </p:nvSpPr>
          <p:spPr>
            <a:xfrm>
              <a:off x="6743805" y="1697620"/>
              <a:ext cx="2615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l" defTabSz="1218987" fontAlgn="auto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endParaRPr lang="en-GB" sz="120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6712959" y="1442935"/>
              <a:ext cx="25787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218987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IN" sz="1400" b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Inform where to find guidance and seek support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4983600" y="1864463"/>
            <a:ext cx="4520964" cy="1718612"/>
            <a:chOff x="6684294" y="1357302"/>
            <a:chExt cx="3575331" cy="1718612"/>
          </a:xfrm>
        </p:grpSpPr>
        <p:sp>
          <p:nvSpPr>
            <p:cNvPr id="189" name="Rectangle 188"/>
            <p:cNvSpPr/>
            <p:nvPr/>
          </p:nvSpPr>
          <p:spPr>
            <a:xfrm>
              <a:off x="6818240" y="1829419"/>
              <a:ext cx="3098048" cy="1246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 algn="l" defTabSz="1218987" fontAlgn="auto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GB" sz="12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Overview of registration process including the following specific topics:</a:t>
              </a:r>
            </a:p>
            <a:p>
              <a:pPr marL="628650" lvl="1" indent="-171450" algn="l" defTabSz="1218987" fontAlgn="auto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EMA Account Management Portal</a:t>
              </a:r>
            </a:p>
            <a:p>
              <a:pPr marL="628650" lvl="1" indent="-171450" algn="l" defTabSz="1218987" fontAlgn="auto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Organisation Management Service</a:t>
              </a:r>
            </a:p>
            <a:p>
              <a:pPr marL="628650" lvl="1" indent="-171450" algn="l" defTabSz="1218987" fontAlgn="auto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IN" sz="12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Research Product Identifiers (RPIs)</a:t>
              </a: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6684294" y="1357302"/>
              <a:ext cx="3575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218987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1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Explain how to register for access and submission via IRIS</a:t>
              </a:r>
              <a:endParaRPr lang="en-IN" sz="1400" b="1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191" name="Picture 2" descr="File:Blue computer ico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185" y="2300334"/>
            <a:ext cx="525630" cy="52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201275" y="79966"/>
            <a:ext cx="8424000" cy="341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100" b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What we will cover</a:t>
            </a:r>
            <a:endParaRPr lang="en-GB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966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21"/>
          <p:cNvSpPr>
            <a:spLocks noChangeAspect="1"/>
          </p:cNvSpPr>
          <p:nvPr/>
        </p:nvSpPr>
        <p:spPr>
          <a:xfrm>
            <a:off x="5809495" y="1456733"/>
            <a:ext cx="405329" cy="4087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7674B27-3410-4E4D-BB8C-FC97D840A3C7}"/>
              </a:ext>
            </a:extLst>
          </p:cNvPr>
          <p:cNvSpPr txBox="1"/>
          <p:nvPr/>
        </p:nvSpPr>
        <p:spPr>
          <a:xfrm>
            <a:off x="2870368" y="3806092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rPr>
              <a:t>05</a:t>
            </a:r>
            <a:endParaRPr kumimoji="0" lang="ko-KR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A542AB5-984A-4AFE-A6C2-33F18E3161BC}"/>
              </a:ext>
            </a:extLst>
          </p:cNvPr>
          <p:cNvSpPr/>
          <p:nvPr/>
        </p:nvSpPr>
        <p:spPr>
          <a:xfrm>
            <a:off x="1463339" y="3607118"/>
            <a:ext cx="4468727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4E24C02-2140-42FB-9D02-3FD50B356595}"/>
              </a:ext>
            </a:extLst>
          </p:cNvPr>
          <p:cNvSpPr txBox="1"/>
          <p:nvPr/>
        </p:nvSpPr>
        <p:spPr>
          <a:xfrm>
            <a:off x="3301612" y="1068552"/>
            <a:ext cx="5652781" cy="31085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맑은 고딕"/>
                <a:cs typeface="Arial"/>
              </a:rPr>
              <a:t>Create </a:t>
            </a:r>
            <a:r>
              <a:rPr kumimoji="0" lang="en-GB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Arial"/>
              </a:rPr>
              <a:t>a</a:t>
            </a:r>
            <a:r>
              <a:rPr kumimoji="0" lang="en-GB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Arial"/>
              </a:rPr>
              <a:t> </a:t>
            </a:r>
            <a:r>
              <a:rPr kumimoji="0" lang="en-GB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Arial"/>
              </a:rPr>
              <a:t>submission for ‘Request for Research Product’ in the </a:t>
            </a:r>
            <a:r>
              <a:rPr kumimoji="0" lang="en-GB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맑은 고딕"/>
                <a:cs typeface="Arial"/>
                <a:hlinkClick r:id="rId3"/>
              </a:rPr>
              <a:t>IRIS website</a:t>
            </a:r>
            <a:endParaRPr kumimoji="0" lang="en-GB" altLang="ko-KR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맑은 고딕"/>
              <a:cs typeface="Arial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IRIS does not automatically approve your request for an RPI; it is reviewed and approved by the EMA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do so, the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active substance(s)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product must be already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registered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EMA public list of all substances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GB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Arial"/>
              </a:rPr>
              <a:t>In case your ‘active substance’ is </a:t>
            </a:r>
            <a:r>
              <a:rPr kumimoji="0" lang="en-GB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Arial"/>
              </a:rPr>
              <a:t>not registered</a:t>
            </a:r>
            <a:r>
              <a:rPr kumimoji="0" lang="en-GB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Arial"/>
              </a:rPr>
              <a:t/>
            </a:r>
            <a:br>
              <a:rPr kumimoji="0" lang="en-GB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Arial"/>
              </a:rPr>
            </a:br>
            <a:r>
              <a:rPr kumimoji="0" lang="en-GB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Arial"/>
              </a:rPr>
              <a:t>you will need to raise an EMA Service Desk request and attach a completed form to register a new ‘Substance’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Arial"/>
              </a:rPr>
              <a:t>Active substance registration may take up to 5 working days</a:t>
            </a:r>
          </a:p>
        </p:txBody>
      </p:sp>
      <p:pic>
        <p:nvPicPr>
          <p:cNvPr id="5" name="Picture 4" descr="A picture containing indoor, table, small, cup&#10;&#10;Description automatically generated">
            <a:extLst>
              <a:ext uri="{FF2B5EF4-FFF2-40B4-BE49-F238E27FC236}">
                <a16:creationId xmlns:a16="http://schemas.microsoft.com/office/drawing/2014/main" xmlns="" id="{436D3FB9-8F90-471D-80E1-E4210832FC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7" y="1729274"/>
            <a:ext cx="3026874" cy="1543706"/>
          </a:xfrm>
          <a:prstGeom prst="rect">
            <a:avLst/>
          </a:prstGeom>
        </p:spPr>
      </p:pic>
      <p:sp>
        <p:nvSpPr>
          <p:cNvPr id="15" name="Rectangle 1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2481E4A8-0391-4EFB-9DB4-047B722B8144}"/>
              </a:ext>
            </a:extLst>
          </p:cNvPr>
          <p:cNvSpPr/>
          <p:nvPr/>
        </p:nvSpPr>
        <p:spPr>
          <a:xfrm>
            <a:off x="92116" y="4337050"/>
            <a:ext cx="1188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Click here to go back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6" name="Rectangle 15">
            <a:hlinkClick r:id="rId7" action="ppaction://hlinksldjump"/>
            <a:extLst>
              <a:ext uri="{FF2B5EF4-FFF2-40B4-BE49-F238E27FC236}">
                <a16:creationId xmlns:a16="http://schemas.microsoft.com/office/drawing/2014/main" xmlns="" id="{333A30D1-0714-4298-B91D-CD83B512C80D}"/>
              </a:ext>
            </a:extLst>
          </p:cNvPr>
          <p:cNvSpPr/>
          <p:nvPr/>
        </p:nvSpPr>
        <p:spPr>
          <a:xfrm>
            <a:off x="7863884" y="4337050"/>
            <a:ext cx="1188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Click here for the next step</a:t>
            </a: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62753DD-CAD3-43BC-89D0-73A89351A5F3}"/>
              </a:ext>
            </a:extLst>
          </p:cNvPr>
          <p:cNvSpPr txBox="1"/>
          <p:nvPr/>
        </p:nvSpPr>
        <p:spPr>
          <a:xfrm>
            <a:off x="1511457" y="4468551"/>
            <a:ext cx="6270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8"/>
              </a:rPr>
              <a:t>IRIS guide to registration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Section 7 (How to register a new active ‘Substance’ in SMS ), Section 8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(How to create a request for a ‘Research Product Identifier’)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527DFD7-3E25-48D3-B2B7-F3484DAE688E}"/>
              </a:ext>
            </a:extLst>
          </p:cNvPr>
          <p:cNvGrpSpPr>
            <a:grpSpLocks noChangeAspect="1"/>
          </p:cNvGrpSpPr>
          <p:nvPr/>
        </p:nvGrpSpPr>
        <p:grpSpPr>
          <a:xfrm>
            <a:off x="1395691" y="4525464"/>
            <a:ext cx="180734" cy="180734"/>
            <a:chOff x="5835651" y="5011738"/>
            <a:chExt cx="522288" cy="522288"/>
          </a:xfrm>
        </p:grpSpPr>
        <p:sp>
          <p:nvSpPr>
            <p:cNvPr id="19" name="Freeform 54">
              <a:extLst>
                <a:ext uri="{FF2B5EF4-FFF2-40B4-BE49-F238E27FC236}">
                  <a16:creationId xmlns:a16="http://schemas.microsoft.com/office/drawing/2014/main" xmlns="" id="{E802BB4D-5692-4687-B2FF-120330657A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35651" y="5011738"/>
              <a:ext cx="522288" cy="522288"/>
            </a:xfrm>
            <a:custGeom>
              <a:avLst/>
              <a:gdLst>
                <a:gd name="T0" fmla="*/ 312 w 657"/>
                <a:gd name="T1" fmla="*/ 657 h 659"/>
                <a:gd name="T2" fmla="*/ 262 w 657"/>
                <a:gd name="T3" fmla="*/ 652 h 659"/>
                <a:gd name="T4" fmla="*/ 200 w 657"/>
                <a:gd name="T5" fmla="*/ 632 h 659"/>
                <a:gd name="T6" fmla="*/ 119 w 657"/>
                <a:gd name="T7" fmla="*/ 583 h 659"/>
                <a:gd name="T8" fmla="*/ 56 w 657"/>
                <a:gd name="T9" fmla="*/ 514 h 659"/>
                <a:gd name="T10" fmla="*/ 15 w 657"/>
                <a:gd name="T11" fmla="*/ 426 h 659"/>
                <a:gd name="T12" fmla="*/ 4 w 657"/>
                <a:gd name="T13" fmla="*/ 379 h 659"/>
                <a:gd name="T14" fmla="*/ 0 w 657"/>
                <a:gd name="T15" fmla="*/ 330 h 659"/>
                <a:gd name="T16" fmla="*/ 1 w 657"/>
                <a:gd name="T17" fmla="*/ 296 h 659"/>
                <a:gd name="T18" fmla="*/ 9 w 657"/>
                <a:gd name="T19" fmla="*/ 248 h 659"/>
                <a:gd name="T20" fmla="*/ 39 w 657"/>
                <a:gd name="T21" fmla="*/ 172 h 659"/>
                <a:gd name="T22" fmla="*/ 97 w 657"/>
                <a:gd name="T23" fmla="*/ 97 h 659"/>
                <a:gd name="T24" fmla="*/ 172 w 657"/>
                <a:gd name="T25" fmla="*/ 41 h 659"/>
                <a:gd name="T26" fmla="*/ 246 w 657"/>
                <a:gd name="T27" fmla="*/ 11 h 659"/>
                <a:gd name="T28" fmla="*/ 295 w 657"/>
                <a:gd name="T29" fmla="*/ 2 h 659"/>
                <a:gd name="T30" fmla="*/ 329 w 657"/>
                <a:gd name="T31" fmla="*/ 0 h 659"/>
                <a:gd name="T32" fmla="*/ 379 w 657"/>
                <a:gd name="T33" fmla="*/ 4 h 659"/>
                <a:gd name="T34" fmla="*/ 426 w 657"/>
                <a:gd name="T35" fmla="*/ 15 h 659"/>
                <a:gd name="T36" fmla="*/ 512 w 657"/>
                <a:gd name="T37" fmla="*/ 57 h 659"/>
                <a:gd name="T38" fmla="*/ 582 w 657"/>
                <a:gd name="T39" fmla="*/ 120 h 659"/>
                <a:gd name="T40" fmla="*/ 631 w 657"/>
                <a:gd name="T41" fmla="*/ 202 h 659"/>
                <a:gd name="T42" fmla="*/ 650 w 657"/>
                <a:gd name="T43" fmla="*/ 262 h 659"/>
                <a:gd name="T44" fmla="*/ 657 w 657"/>
                <a:gd name="T45" fmla="*/ 312 h 659"/>
                <a:gd name="T46" fmla="*/ 657 w 657"/>
                <a:gd name="T47" fmla="*/ 346 h 659"/>
                <a:gd name="T48" fmla="*/ 650 w 657"/>
                <a:gd name="T49" fmla="*/ 395 h 659"/>
                <a:gd name="T50" fmla="*/ 631 w 657"/>
                <a:gd name="T51" fmla="*/ 457 h 659"/>
                <a:gd name="T52" fmla="*/ 582 w 657"/>
                <a:gd name="T53" fmla="*/ 538 h 659"/>
                <a:gd name="T54" fmla="*/ 512 w 657"/>
                <a:gd name="T55" fmla="*/ 602 h 659"/>
                <a:gd name="T56" fmla="*/ 426 w 657"/>
                <a:gd name="T57" fmla="*/ 644 h 659"/>
                <a:gd name="T58" fmla="*/ 379 w 657"/>
                <a:gd name="T59" fmla="*/ 655 h 659"/>
                <a:gd name="T60" fmla="*/ 329 w 657"/>
                <a:gd name="T61" fmla="*/ 659 h 659"/>
                <a:gd name="T62" fmla="*/ 329 w 657"/>
                <a:gd name="T63" fmla="*/ 38 h 659"/>
                <a:gd name="T64" fmla="*/ 242 w 657"/>
                <a:gd name="T65" fmla="*/ 51 h 659"/>
                <a:gd name="T66" fmla="*/ 165 w 657"/>
                <a:gd name="T67" fmla="*/ 88 h 659"/>
                <a:gd name="T68" fmla="*/ 103 w 657"/>
                <a:gd name="T69" fmla="*/ 144 h 659"/>
                <a:gd name="T70" fmla="*/ 60 w 657"/>
                <a:gd name="T71" fmla="*/ 215 h 659"/>
                <a:gd name="T72" fmla="*/ 39 w 657"/>
                <a:gd name="T73" fmla="*/ 300 h 659"/>
                <a:gd name="T74" fmla="*/ 39 w 657"/>
                <a:gd name="T75" fmla="*/ 359 h 659"/>
                <a:gd name="T76" fmla="*/ 60 w 657"/>
                <a:gd name="T77" fmla="*/ 442 h 659"/>
                <a:gd name="T78" fmla="*/ 103 w 657"/>
                <a:gd name="T79" fmla="*/ 515 h 659"/>
                <a:gd name="T80" fmla="*/ 165 w 657"/>
                <a:gd name="T81" fmla="*/ 570 h 659"/>
                <a:gd name="T82" fmla="*/ 242 w 657"/>
                <a:gd name="T83" fmla="*/ 608 h 659"/>
                <a:gd name="T84" fmla="*/ 329 w 657"/>
                <a:gd name="T85" fmla="*/ 621 h 659"/>
                <a:gd name="T86" fmla="*/ 387 w 657"/>
                <a:gd name="T87" fmla="*/ 614 h 659"/>
                <a:gd name="T88" fmla="*/ 467 w 657"/>
                <a:gd name="T89" fmla="*/ 585 h 659"/>
                <a:gd name="T90" fmla="*/ 535 w 657"/>
                <a:gd name="T91" fmla="*/ 535 h 659"/>
                <a:gd name="T92" fmla="*/ 584 w 657"/>
                <a:gd name="T93" fmla="*/ 468 h 659"/>
                <a:gd name="T94" fmla="*/ 614 w 657"/>
                <a:gd name="T95" fmla="*/ 387 h 659"/>
                <a:gd name="T96" fmla="*/ 619 w 657"/>
                <a:gd name="T97" fmla="*/ 330 h 659"/>
                <a:gd name="T98" fmla="*/ 607 w 657"/>
                <a:gd name="T99" fmla="*/ 242 h 659"/>
                <a:gd name="T100" fmla="*/ 569 w 657"/>
                <a:gd name="T101" fmla="*/ 167 h 659"/>
                <a:gd name="T102" fmla="*/ 513 w 657"/>
                <a:gd name="T103" fmla="*/ 105 h 659"/>
                <a:gd name="T104" fmla="*/ 442 w 657"/>
                <a:gd name="T105" fmla="*/ 61 h 659"/>
                <a:gd name="T106" fmla="*/ 359 w 657"/>
                <a:gd name="T107" fmla="*/ 39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7" h="659">
                  <a:moveTo>
                    <a:pt x="329" y="659"/>
                  </a:moveTo>
                  <a:lnTo>
                    <a:pt x="329" y="659"/>
                  </a:lnTo>
                  <a:lnTo>
                    <a:pt x="312" y="657"/>
                  </a:lnTo>
                  <a:lnTo>
                    <a:pt x="295" y="656"/>
                  </a:lnTo>
                  <a:lnTo>
                    <a:pt x="278" y="655"/>
                  </a:lnTo>
                  <a:lnTo>
                    <a:pt x="262" y="652"/>
                  </a:lnTo>
                  <a:lnTo>
                    <a:pt x="246" y="648"/>
                  </a:lnTo>
                  <a:lnTo>
                    <a:pt x="231" y="644"/>
                  </a:lnTo>
                  <a:lnTo>
                    <a:pt x="200" y="632"/>
                  </a:lnTo>
                  <a:lnTo>
                    <a:pt x="172" y="618"/>
                  </a:lnTo>
                  <a:lnTo>
                    <a:pt x="145" y="602"/>
                  </a:lnTo>
                  <a:lnTo>
                    <a:pt x="119" y="583"/>
                  </a:lnTo>
                  <a:lnTo>
                    <a:pt x="97" y="562"/>
                  </a:lnTo>
                  <a:lnTo>
                    <a:pt x="75" y="538"/>
                  </a:lnTo>
                  <a:lnTo>
                    <a:pt x="56" y="514"/>
                  </a:lnTo>
                  <a:lnTo>
                    <a:pt x="39" y="485"/>
                  </a:lnTo>
                  <a:lnTo>
                    <a:pt x="25" y="457"/>
                  </a:lnTo>
                  <a:lnTo>
                    <a:pt x="15" y="426"/>
                  </a:lnTo>
                  <a:lnTo>
                    <a:pt x="9" y="411"/>
                  </a:lnTo>
                  <a:lnTo>
                    <a:pt x="7" y="395"/>
                  </a:lnTo>
                  <a:lnTo>
                    <a:pt x="4" y="379"/>
                  </a:lnTo>
                  <a:lnTo>
                    <a:pt x="1" y="363"/>
                  </a:lnTo>
                  <a:lnTo>
                    <a:pt x="0" y="346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0" y="312"/>
                  </a:lnTo>
                  <a:lnTo>
                    <a:pt x="1" y="296"/>
                  </a:lnTo>
                  <a:lnTo>
                    <a:pt x="4" y="280"/>
                  </a:lnTo>
                  <a:lnTo>
                    <a:pt x="7" y="262"/>
                  </a:lnTo>
                  <a:lnTo>
                    <a:pt x="9" y="248"/>
                  </a:lnTo>
                  <a:lnTo>
                    <a:pt x="15" y="231"/>
                  </a:lnTo>
                  <a:lnTo>
                    <a:pt x="25" y="202"/>
                  </a:lnTo>
                  <a:lnTo>
                    <a:pt x="39" y="172"/>
                  </a:lnTo>
                  <a:lnTo>
                    <a:pt x="56" y="145"/>
                  </a:lnTo>
                  <a:lnTo>
                    <a:pt x="75" y="120"/>
                  </a:lnTo>
                  <a:lnTo>
                    <a:pt x="97" y="97"/>
                  </a:lnTo>
                  <a:lnTo>
                    <a:pt x="119" y="76"/>
                  </a:lnTo>
                  <a:lnTo>
                    <a:pt x="145" y="57"/>
                  </a:lnTo>
                  <a:lnTo>
                    <a:pt x="172" y="41"/>
                  </a:lnTo>
                  <a:lnTo>
                    <a:pt x="200" y="26"/>
                  </a:lnTo>
                  <a:lnTo>
                    <a:pt x="231" y="15"/>
                  </a:lnTo>
                  <a:lnTo>
                    <a:pt x="246" y="11"/>
                  </a:lnTo>
                  <a:lnTo>
                    <a:pt x="262" y="7"/>
                  </a:lnTo>
                  <a:lnTo>
                    <a:pt x="278" y="4"/>
                  </a:lnTo>
                  <a:lnTo>
                    <a:pt x="295" y="2"/>
                  </a:lnTo>
                  <a:lnTo>
                    <a:pt x="312" y="0"/>
                  </a:lnTo>
                  <a:lnTo>
                    <a:pt x="329" y="0"/>
                  </a:lnTo>
                  <a:lnTo>
                    <a:pt x="329" y="0"/>
                  </a:lnTo>
                  <a:lnTo>
                    <a:pt x="345" y="0"/>
                  </a:lnTo>
                  <a:lnTo>
                    <a:pt x="363" y="2"/>
                  </a:lnTo>
                  <a:lnTo>
                    <a:pt x="379" y="4"/>
                  </a:lnTo>
                  <a:lnTo>
                    <a:pt x="395" y="7"/>
                  </a:lnTo>
                  <a:lnTo>
                    <a:pt x="411" y="11"/>
                  </a:lnTo>
                  <a:lnTo>
                    <a:pt x="426" y="15"/>
                  </a:lnTo>
                  <a:lnTo>
                    <a:pt x="457" y="26"/>
                  </a:lnTo>
                  <a:lnTo>
                    <a:pt x="485" y="41"/>
                  </a:lnTo>
                  <a:lnTo>
                    <a:pt x="512" y="57"/>
                  </a:lnTo>
                  <a:lnTo>
                    <a:pt x="537" y="76"/>
                  </a:lnTo>
                  <a:lnTo>
                    <a:pt x="561" y="97"/>
                  </a:lnTo>
                  <a:lnTo>
                    <a:pt x="582" y="120"/>
                  </a:lnTo>
                  <a:lnTo>
                    <a:pt x="600" y="145"/>
                  </a:lnTo>
                  <a:lnTo>
                    <a:pt x="618" y="172"/>
                  </a:lnTo>
                  <a:lnTo>
                    <a:pt x="631" y="202"/>
                  </a:lnTo>
                  <a:lnTo>
                    <a:pt x="642" y="231"/>
                  </a:lnTo>
                  <a:lnTo>
                    <a:pt x="647" y="248"/>
                  </a:lnTo>
                  <a:lnTo>
                    <a:pt x="650" y="262"/>
                  </a:lnTo>
                  <a:lnTo>
                    <a:pt x="653" y="280"/>
                  </a:lnTo>
                  <a:lnTo>
                    <a:pt x="655" y="296"/>
                  </a:lnTo>
                  <a:lnTo>
                    <a:pt x="657" y="312"/>
                  </a:lnTo>
                  <a:lnTo>
                    <a:pt x="657" y="330"/>
                  </a:lnTo>
                  <a:lnTo>
                    <a:pt x="657" y="330"/>
                  </a:lnTo>
                  <a:lnTo>
                    <a:pt x="657" y="346"/>
                  </a:lnTo>
                  <a:lnTo>
                    <a:pt x="655" y="363"/>
                  </a:lnTo>
                  <a:lnTo>
                    <a:pt x="653" y="379"/>
                  </a:lnTo>
                  <a:lnTo>
                    <a:pt x="650" y="395"/>
                  </a:lnTo>
                  <a:lnTo>
                    <a:pt x="647" y="411"/>
                  </a:lnTo>
                  <a:lnTo>
                    <a:pt x="642" y="426"/>
                  </a:lnTo>
                  <a:lnTo>
                    <a:pt x="631" y="457"/>
                  </a:lnTo>
                  <a:lnTo>
                    <a:pt x="618" y="485"/>
                  </a:lnTo>
                  <a:lnTo>
                    <a:pt x="600" y="514"/>
                  </a:lnTo>
                  <a:lnTo>
                    <a:pt x="582" y="538"/>
                  </a:lnTo>
                  <a:lnTo>
                    <a:pt x="561" y="562"/>
                  </a:lnTo>
                  <a:lnTo>
                    <a:pt x="537" y="583"/>
                  </a:lnTo>
                  <a:lnTo>
                    <a:pt x="512" y="602"/>
                  </a:lnTo>
                  <a:lnTo>
                    <a:pt x="485" y="618"/>
                  </a:lnTo>
                  <a:lnTo>
                    <a:pt x="457" y="632"/>
                  </a:lnTo>
                  <a:lnTo>
                    <a:pt x="426" y="644"/>
                  </a:lnTo>
                  <a:lnTo>
                    <a:pt x="411" y="648"/>
                  </a:lnTo>
                  <a:lnTo>
                    <a:pt x="395" y="652"/>
                  </a:lnTo>
                  <a:lnTo>
                    <a:pt x="379" y="655"/>
                  </a:lnTo>
                  <a:lnTo>
                    <a:pt x="363" y="656"/>
                  </a:lnTo>
                  <a:lnTo>
                    <a:pt x="345" y="657"/>
                  </a:lnTo>
                  <a:lnTo>
                    <a:pt x="329" y="659"/>
                  </a:lnTo>
                  <a:lnTo>
                    <a:pt x="329" y="659"/>
                  </a:lnTo>
                  <a:close/>
                  <a:moveTo>
                    <a:pt x="329" y="38"/>
                  </a:moveTo>
                  <a:lnTo>
                    <a:pt x="329" y="38"/>
                  </a:lnTo>
                  <a:lnTo>
                    <a:pt x="298" y="39"/>
                  </a:lnTo>
                  <a:lnTo>
                    <a:pt x="270" y="43"/>
                  </a:lnTo>
                  <a:lnTo>
                    <a:pt x="242" y="51"/>
                  </a:lnTo>
                  <a:lnTo>
                    <a:pt x="215" y="61"/>
                  </a:lnTo>
                  <a:lnTo>
                    <a:pt x="189" y="73"/>
                  </a:lnTo>
                  <a:lnTo>
                    <a:pt x="165" y="88"/>
                  </a:lnTo>
                  <a:lnTo>
                    <a:pt x="144" y="105"/>
                  </a:lnTo>
                  <a:lnTo>
                    <a:pt x="122" y="124"/>
                  </a:lnTo>
                  <a:lnTo>
                    <a:pt x="103" y="144"/>
                  </a:lnTo>
                  <a:lnTo>
                    <a:pt x="87" y="167"/>
                  </a:lnTo>
                  <a:lnTo>
                    <a:pt x="72" y="191"/>
                  </a:lnTo>
                  <a:lnTo>
                    <a:pt x="60" y="215"/>
                  </a:lnTo>
                  <a:lnTo>
                    <a:pt x="51" y="242"/>
                  </a:lnTo>
                  <a:lnTo>
                    <a:pt x="43" y="270"/>
                  </a:lnTo>
                  <a:lnTo>
                    <a:pt x="39" y="300"/>
                  </a:lnTo>
                  <a:lnTo>
                    <a:pt x="38" y="330"/>
                  </a:lnTo>
                  <a:lnTo>
                    <a:pt x="38" y="330"/>
                  </a:lnTo>
                  <a:lnTo>
                    <a:pt x="39" y="359"/>
                  </a:lnTo>
                  <a:lnTo>
                    <a:pt x="43" y="387"/>
                  </a:lnTo>
                  <a:lnTo>
                    <a:pt x="51" y="415"/>
                  </a:lnTo>
                  <a:lnTo>
                    <a:pt x="60" y="442"/>
                  </a:lnTo>
                  <a:lnTo>
                    <a:pt x="72" y="468"/>
                  </a:lnTo>
                  <a:lnTo>
                    <a:pt x="87" y="492"/>
                  </a:lnTo>
                  <a:lnTo>
                    <a:pt x="103" y="515"/>
                  </a:lnTo>
                  <a:lnTo>
                    <a:pt x="122" y="535"/>
                  </a:lnTo>
                  <a:lnTo>
                    <a:pt x="144" y="554"/>
                  </a:lnTo>
                  <a:lnTo>
                    <a:pt x="165" y="570"/>
                  </a:lnTo>
                  <a:lnTo>
                    <a:pt x="189" y="585"/>
                  </a:lnTo>
                  <a:lnTo>
                    <a:pt x="215" y="597"/>
                  </a:lnTo>
                  <a:lnTo>
                    <a:pt x="242" y="608"/>
                  </a:lnTo>
                  <a:lnTo>
                    <a:pt x="270" y="614"/>
                  </a:lnTo>
                  <a:lnTo>
                    <a:pt x="298" y="618"/>
                  </a:lnTo>
                  <a:lnTo>
                    <a:pt x="329" y="621"/>
                  </a:lnTo>
                  <a:lnTo>
                    <a:pt x="329" y="621"/>
                  </a:lnTo>
                  <a:lnTo>
                    <a:pt x="359" y="618"/>
                  </a:lnTo>
                  <a:lnTo>
                    <a:pt x="387" y="614"/>
                  </a:lnTo>
                  <a:lnTo>
                    <a:pt x="415" y="608"/>
                  </a:lnTo>
                  <a:lnTo>
                    <a:pt x="442" y="597"/>
                  </a:lnTo>
                  <a:lnTo>
                    <a:pt x="467" y="585"/>
                  </a:lnTo>
                  <a:lnTo>
                    <a:pt x="492" y="570"/>
                  </a:lnTo>
                  <a:lnTo>
                    <a:pt x="513" y="554"/>
                  </a:lnTo>
                  <a:lnTo>
                    <a:pt x="535" y="535"/>
                  </a:lnTo>
                  <a:lnTo>
                    <a:pt x="553" y="515"/>
                  </a:lnTo>
                  <a:lnTo>
                    <a:pt x="569" y="492"/>
                  </a:lnTo>
                  <a:lnTo>
                    <a:pt x="584" y="468"/>
                  </a:lnTo>
                  <a:lnTo>
                    <a:pt x="596" y="442"/>
                  </a:lnTo>
                  <a:lnTo>
                    <a:pt x="607" y="415"/>
                  </a:lnTo>
                  <a:lnTo>
                    <a:pt x="614" y="387"/>
                  </a:lnTo>
                  <a:lnTo>
                    <a:pt x="618" y="359"/>
                  </a:lnTo>
                  <a:lnTo>
                    <a:pt x="619" y="330"/>
                  </a:lnTo>
                  <a:lnTo>
                    <a:pt x="619" y="330"/>
                  </a:lnTo>
                  <a:lnTo>
                    <a:pt x="618" y="300"/>
                  </a:lnTo>
                  <a:lnTo>
                    <a:pt x="614" y="270"/>
                  </a:lnTo>
                  <a:lnTo>
                    <a:pt x="607" y="242"/>
                  </a:lnTo>
                  <a:lnTo>
                    <a:pt x="596" y="215"/>
                  </a:lnTo>
                  <a:lnTo>
                    <a:pt x="584" y="191"/>
                  </a:lnTo>
                  <a:lnTo>
                    <a:pt x="569" y="167"/>
                  </a:lnTo>
                  <a:lnTo>
                    <a:pt x="553" y="144"/>
                  </a:lnTo>
                  <a:lnTo>
                    <a:pt x="535" y="124"/>
                  </a:lnTo>
                  <a:lnTo>
                    <a:pt x="513" y="105"/>
                  </a:lnTo>
                  <a:lnTo>
                    <a:pt x="492" y="88"/>
                  </a:lnTo>
                  <a:lnTo>
                    <a:pt x="467" y="73"/>
                  </a:lnTo>
                  <a:lnTo>
                    <a:pt x="442" y="61"/>
                  </a:lnTo>
                  <a:lnTo>
                    <a:pt x="415" y="51"/>
                  </a:lnTo>
                  <a:lnTo>
                    <a:pt x="387" y="43"/>
                  </a:lnTo>
                  <a:lnTo>
                    <a:pt x="359" y="39"/>
                  </a:lnTo>
                  <a:lnTo>
                    <a:pt x="329" y="38"/>
                  </a:lnTo>
                  <a:lnTo>
                    <a:pt x="329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216">
              <a:extLst>
                <a:ext uri="{FF2B5EF4-FFF2-40B4-BE49-F238E27FC236}">
                  <a16:creationId xmlns:a16="http://schemas.microsoft.com/office/drawing/2014/main" xmlns="" id="{EA498B6D-57CD-4B4F-96E7-F2CCA71C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8538" y="5140325"/>
              <a:ext cx="42863" cy="44450"/>
            </a:xfrm>
            <a:custGeom>
              <a:avLst/>
              <a:gdLst>
                <a:gd name="T0" fmla="*/ 28 w 55"/>
                <a:gd name="T1" fmla="*/ 55 h 55"/>
                <a:gd name="T2" fmla="*/ 28 w 55"/>
                <a:gd name="T3" fmla="*/ 55 h 55"/>
                <a:gd name="T4" fmla="*/ 33 w 55"/>
                <a:gd name="T5" fmla="*/ 54 h 55"/>
                <a:gd name="T6" fmla="*/ 37 w 55"/>
                <a:gd name="T7" fmla="*/ 52 h 55"/>
                <a:gd name="T8" fmla="*/ 43 w 55"/>
                <a:gd name="T9" fmla="*/ 50 h 55"/>
                <a:gd name="T10" fmla="*/ 47 w 55"/>
                <a:gd name="T11" fmla="*/ 47 h 55"/>
                <a:gd name="T12" fmla="*/ 50 w 55"/>
                <a:gd name="T13" fmla="*/ 43 h 55"/>
                <a:gd name="T14" fmla="*/ 52 w 55"/>
                <a:gd name="T15" fmla="*/ 38 h 55"/>
                <a:gd name="T16" fmla="*/ 54 w 55"/>
                <a:gd name="T17" fmla="*/ 32 h 55"/>
                <a:gd name="T18" fmla="*/ 55 w 55"/>
                <a:gd name="T19" fmla="*/ 27 h 55"/>
                <a:gd name="T20" fmla="*/ 55 w 55"/>
                <a:gd name="T21" fmla="*/ 27 h 55"/>
                <a:gd name="T22" fmla="*/ 54 w 55"/>
                <a:gd name="T23" fmla="*/ 21 h 55"/>
                <a:gd name="T24" fmla="*/ 52 w 55"/>
                <a:gd name="T25" fmla="*/ 17 h 55"/>
                <a:gd name="T26" fmla="*/ 50 w 55"/>
                <a:gd name="T27" fmla="*/ 12 h 55"/>
                <a:gd name="T28" fmla="*/ 47 w 55"/>
                <a:gd name="T29" fmla="*/ 8 h 55"/>
                <a:gd name="T30" fmla="*/ 43 w 55"/>
                <a:gd name="T31" fmla="*/ 5 h 55"/>
                <a:gd name="T32" fmla="*/ 37 w 55"/>
                <a:gd name="T33" fmla="*/ 3 h 55"/>
                <a:gd name="T34" fmla="*/ 33 w 55"/>
                <a:gd name="T35" fmla="*/ 1 h 55"/>
                <a:gd name="T36" fmla="*/ 28 w 55"/>
                <a:gd name="T37" fmla="*/ 0 h 55"/>
                <a:gd name="T38" fmla="*/ 28 w 55"/>
                <a:gd name="T39" fmla="*/ 0 h 55"/>
                <a:gd name="T40" fmla="*/ 21 w 55"/>
                <a:gd name="T41" fmla="*/ 1 h 55"/>
                <a:gd name="T42" fmla="*/ 17 w 55"/>
                <a:gd name="T43" fmla="*/ 3 h 55"/>
                <a:gd name="T44" fmla="*/ 12 w 55"/>
                <a:gd name="T45" fmla="*/ 5 h 55"/>
                <a:gd name="T46" fmla="*/ 8 w 55"/>
                <a:gd name="T47" fmla="*/ 8 h 55"/>
                <a:gd name="T48" fmla="*/ 5 w 55"/>
                <a:gd name="T49" fmla="*/ 12 h 55"/>
                <a:gd name="T50" fmla="*/ 3 w 55"/>
                <a:gd name="T51" fmla="*/ 17 h 55"/>
                <a:gd name="T52" fmla="*/ 1 w 55"/>
                <a:gd name="T53" fmla="*/ 21 h 55"/>
                <a:gd name="T54" fmla="*/ 0 w 55"/>
                <a:gd name="T55" fmla="*/ 27 h 55"/>
                <a:gd name="T56" fmla="*/ 0 w 55"/>
                <a:gd name="T57" fmla="*/ 27 h 55"/>
                <a:gd name="T58" fmla="*/ 1 w 55"/>
                <a:gd name="T59" fmla="*/ 32 h 55"/>
                <a:gd name="T60" fmla="*/ 3 w 55"/>
                <a:gd name="T61" fmla="*/ 38 h 55"/>
                <a:gd name="T62" fmla="*/ 5 w 55"/>
                <a:gd name="T63" fmla="*/ 43 h 55"/>
                <a:gd name="T64" fmla="*/ 8 w 55"/>
                <a:gd name="T65" fmla="*/ 47 h 55"/>
                <a:gd name="T66" fmla="*/ 12 w 55"/>
                <a:gd name="T67" fmla="*/ 50 h 55"/>
                <a:gd name="T68" fmla="*/ 17 w 55"/>
                <a:gd name="T69" fmla="*/ 52 h 55"/>
                <a:gd name="T70" fmla="*/ 21 w 55"/>
                <a:gd name="T71" fmla="*/ 54 h 55"/>
                <a:gd name="T72" fmla="*/ 28 w 55"/>
                <a:gd name="T73" fmla="*/ 55 h 55"/>
                <a:gd name="T74" fmla="*/ 28 w 55"/>
                <a:gd name="T7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" h="55">
                  <a:moveTo>
                    <a:pt x="28" y="55"/>
                  </a:moveTo>
                  <a:lnTo>
                    <a:pt x="28" y="55"/>
                  </a:lnTo>
                  <a:lnTo>
                    <a:pt x="33" y="54"/>
                  </a:lnTo>
                  <a:lnTo>
                    <a:pt x="37" y="52"/>
                  </a:lnTo>
                  <a:lnTo>
                    <a:pt x="43" y="50"/>
                  </a:lnTo>
                  <a:lnTo>
                    <a:pt x="47" y="47"/>
                  </a:lnTo>
                  <a:lnTo>
                    <a:pt x="50" y="43"/>
                  </a:lnTo>
                  <a:lnTo>
                    <a:pt x="52" y="38"/>
                  </a:lnTo>
                  <a:lnTo>
                    <a:pt x="54" y="32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54" y="21"/>
                  </a:lnTo>
                  <a:lnTo>
                    <a:pt x="52" y="17"/>
                  </a:lnTo>
                  <a:lnTo>
                    <a:pt x="50" y="12"/>
                  </a:lnTo>
                  <a:lnTo>
                    <a:pt x="47" y="8"/>
                  </a:lnTo>
                  <a:lnTo>
                    <a:pt x="43" y="5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1" y="1"/>
                  </a:lnTo>
                  <a:lnTo>
                    <a:pt x="17" y="3"/>
                  </a:lnTo>
                  <a:lnTo>
                    <a:pt x="12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3" y="17"/>
                  </a:lnTo>
                  <a:lnTo>
                    <a:pt x="1" y="21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32"/>
                  </a:lnTo>
                  <a:lnTo>
                    <a:pt x="3" y="38"/>
                  </a:lnTo>
                  <a:lnTo>
                    <a:pt x="5" y="43"/>
                  </a:lnTo>
                  <a:lnTo>
                    <a:pt x="8" y="47"/>
                  </a:lnTo>
                  <a:lnTo>
                    <a:pt x="12" y="50"/>
                  </a:lnTo>
                  <a:lnTo>
                    <a:pt x="17" y="52"/>
                  </a:lnTo>
                  <a:lnTo>
                    <a:pt x="21" y="54"/>
                  </a:lnTo>
                  <a:lnTo>
                    <a:pt x="28" y="55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217">
              <a:extLst>
                <a:ext uri="{FF2B5EF4-FFF2-40B4-BE49-F238E27FC236}">
                  <a16:creationId xmlns:a16="http://schemas.microsoft.com/office/drawing/2014/main" xmlns="" id="{569FE546-21AA-47A1-9526-8F527C02B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7263" y="5207000"/>
              <a:ext cx="125413" cy="174625"/>
            </a:xfrm>
            <a:custGeom>
              <a:avLst/>
              <a:gdLst>
                <a:gd name="T0" fmla="*/ 95 w 157"/>
                <a:gd name="T1" fmla="*/ 187 h 221"/>
                <a:gd name="T2" fmla="*/ 95 w 157"/>
                <a:gd name="T3" fmla="*/ 18 h 221"/>
                <a:gd name="T4" fmla="*/ 95 w 157"/>
                <a:gd name="T5" fmla="*/ 18 h 221"/>
                <a:gd name="T6" fmla="*/ 94 w 157"/>
                <a:gd name="T7" fmla="*/ 11 h 221"/>
                <a:gd name="T8" fmla="*/ 90 w 157"/>
                <a:gd name="T9" fmla="*/ 6 h 221"/>
                <a:gd name="T10" fmla="*/ 84 w 157"/>
                <a:gd name="T11" fmla="*/ 2 h 221"/>
                <a:gd name="T12" fmla="*/ 79 w 157"/>
                <a:gd name="T13" fmla="*/ 0 h 221"/>
                <a:gd name="T14" fmla="*/ 9 w 157"/>
                <a:gd name="T15" fmla="*/ 0 h 221"/>
                <a:gd name="T16" fmla="*/ 9 w 157"/>
                <a:gd name="T17" fmla="*/ 34 h 221"/>
                <a:gd name="T18" fmla="*/ 62 w 157"/>
                <a:gd name="T19" fmla="*/ 34 h 221"/>
                <a:gd name="T20" fmla="*/ 62 w 157"/>
                <a:gd name="T21" fmla="*/ 187 h 221"/>
                <a:gd name="T22" fmla="*/ 0 w 157"/>
                <a:gd name="T23" fmla="*/ 187 h 221"/>
                <a:gd name="T24" fmla="*/ 0 w 157"/>
                <a:gd name="T25" fmla="*/ 221 h 221"/>
                <a:gd name="T26" fmla="*/ 157 w 157"/>
                <a:gd name="T27" fmla="*/ 221 h 221"/>
                <a:gd name="T28" fmla="*/ 157 w 157"/>
                <a:gd name="T29" fmla="*/ 187 h 221"/>
                <a:gd name="T30" fmla="*/ 95 w 157"/>
                <a:gd name="T31" fmla="*/ 18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221">
                  <a:moveTo>
                    <a:pt x="95" y="187"/>
                  </a:moveTo>
                  <a:lnTo>
                    <a:pt x="95" y="18"/>
                  </a:lnTo>
                  <a:lnTo>
                    <a:pt x="95" y="18"/>
                  </a:lnTo>
                  <a:lnTo>
                    <a:pt x="94" y="11"/>
                  </a:lnTo>
                  <a:lnTo>
                    <a:pt x="90" y="6"/>
                  </a:lnTo>
                  <a:lnTo>
                    <a:pt x="84" y="2"/>
                  </a:lnTo>
                  <a:lnTo>
                    <a:pt x="79" y="0"/>
                  </a:lnTo>
                  <a:lnTo>
                    <a:pt x="9" y="0"/>
                  </a:lnTo>
                  <a:lnTo>
                    <a:pt x="9" y="34"/>
                  </a:lnTo>
                  <a:lnTo>
                    <a:pt x="62" y="34"/>
                  </a:lnTo>
                  <a:lnTo>
                    <a:pt x="62" y="187"/>
                  </a:lnTo>
                  <a:lnTo>
                    <a:pt x="0" y="187"/>
                  </a:lnTo>
                  <a:lnTo>
                    <a:pt x="0" y="221"/>
                  </a:lnTo>
                  <a:lnTo>
                    <a:pt x="157" y="221"/>
                  </a:lnTo>
                  <a:lnTo>
                    <a:pt x="157" y="187"/>
                  </a:lnTo>
                  <a:lnTo>
                    <a:pt x="95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DC559C86-7D70-451B-A7AA-979F731021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92499"/>
            <a:ext cx="9144000" cy="795080"/>
          </a:xfrm>
        </p:spPr>
        <p:txBody>
          <a:bodyPr>
            <a:normAutofit/>
          </a:bodyPr>
          <a:lstStyle/>
          <a:p>
            <a:r>
              <a:rPr lang="en-US" sz="3300" dirty="0">
                <a:solidFill>
                  <a:schemeClr val="tx1"/>
                </a:solidFill>
              </a:rPr>
              <a:t>Request an RPI</a:t>
            </a:r>
          </a:p>
        </p:txBody>
      </p:sp>
    </p:spTree>
    <p:extLst>
      <p:ext uri="{BB962C8B-B14F-4D97-AF65-F5344CB8AC3E}">
        <p14:creationId xmlns:p14="http://schemas.microsoft.com/office/powerpoint/2010/main" val="3905223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>
                <a:solidFill>
                  <a:schemeClr val="tx1"/>
                </a:solidFill>
              </a:rPr>
              <a:t>Do I have an EMA customer account number?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altLang="ko-KR">
                <a:solidFill>
                  <a:schemeClr val="tx1"/>
                </a:solidFill>
              </a:rPr>
              <a:t>Please, click on the </a:t>
            </a:r>
            <a:r>
              <a:rPr lang="en-US" altLang="ko-KR" b="1">
                <a:solidFill>
                  <a:schemeClr val="tx1"/>
                </a:solidFill>
              </a:rPr>
              <a:t>appropriate</a:t>
            </a:r>
            <a:r>
              <a:rPr lang="en-US" altLang="ko-KR">
                <a:solidFill>
                  <a:schemeClr val="tx1"/>
                </a:solidFill>
              </a:rPr>
              <a:t> button</a:t>
            </a:r>
          </a:p>
        </p:txBody>
      </p:sp>
      <p:sp>
        <p:nvSpPr>
          <p:cNvPr id="21" name="Round Same Side Corner Rectangle 8">
            <a:extLst>
              <a:ext uri="{FF2B5EF4-FFF2-40B4-BE49-F238E27FC236}">
                <a16:creationId xmlns:a16="http://schemas.microsoft.com/office/drawing/2014/main" xmlns="" id="{6C5B0377-8CE3-4203-97C7-BBA5AF901E9B}"/>
              </a:ext>
            </a:extLst>
          </p:cNvPr>
          <p:cNvSpPr/>
          <p:nvPr/>
        </p:nvSpPr>
        <p:spPr>
          <a:xfrm>
            <a:off x="4393111" y="2894798"/>
            <a:ext cx="331830" cy="332339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30133A1-05CB-4F4C-ACB3-11933EDAEAA3}"/>
              </a:ext>
            </a:extLst>
          </p:cNvPr>
          <p:cNvGrpSpPr/>
          <p:nvPr/>
        </p:nvGrpSpPr>
        <p:grpSpPr>
          <a:xfrm>
            <a:off x="1737740" y="1208455"/>
            <a:ext cx="5642572" cy="2726589"/>
            <a:chOff x="1521716" y="1275606"/>
            <a:chExt cx="5642572" cy="2726589"/>
          </a:xfrm>
          <a:solidFill>
            <a:schemeClr val="accent1"/>
          </a:solidFill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3CB1482F-DBC2-4238-9B93-555FD00DDA86}"/>
                </a:ext>
              </a:extLst>
            </p:cNvPr>
            <p:cNvGrpSpPr/>
            <p:nvPr/>
          </p:nvGrpSpPr>
          <p:grpSpPr>
            <a:xfrm>
              <a:off x="1521716" y="1596158"/>
              <a:ext cx="3168352" cy="2406037"/>
              <a:chOff x="1521716" y="1596158"/>
              <a:chExt cx="3168352" cy="2406037"/>
            </a:xfrm>
            <a:grpFill/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4D95806A-87B4-4B6C-A7F7-F6F3199454ED}"/>
                  </a:ext>
                </a:extLst>
              </p:cNvPr>
              <p:cNvGrpSpPr/>
              <p:nvPr/>
            </p:nvGrpSpPr>
            <p:grpSpPr>
              <a:xfrm>
                <a:off x="1521716" y="1596158"/>
                <a:ext cx="3168352" cy="2406037"/>
                <a:chOff x="1691680" y="-1532706"/>
                <a:chExt cx="7101775" cy="5393065"/>
              </a:xfrm>
              <a:grpFill/>
            </p:grpSpPr>
            <p:sp>
              <p:nvSpPr>
                <p:cNvPr id="32" name="Donut 13">
                  <a:extLst>
                    <a:ext uri="{FF2B5EF4-FFF2-40B4-BE49-F238E27FC236}">
                      <a16:creationId xmlns:a16="http://schemas.microsoft.com/office/drawing/2014/main" xmlns="" id="{304C89BF-BD94-4C34-AD78-AFA05FD6543E}"/>
                    </a:ext>
                  </a:extLst>
                </p:cNvPr>
                <p:cNvSpPr/>
                <p:nvPr/>
              </p:nvSpPr>
              <p:spPr>
                <a:xfrm>
                  <a:off x="1691680" y="-1532706"/>
                  <a:ext cx="4896545" cy="4896543"/>
                </a:xfrm>
                <a:prstGeom prst="donut">
                  <a:avLst>
                    <a:gd name="adj" fmla="val 17523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33" name="Right Arrow 14">
                  <a:extLst>
                    <a:ext uri="{FF2B5EF4-FFF2-40B4-BE49-F238E27FC236}">
                      <a16:creationId xmlns:a16="http://schemas.microsoft.com/office/drawing/2014/main" xmlns="" id="{151C4E4B-1D82-4E33-ABA1-9FBCDEAAD447}"/>
                    </a:ext>
                  </a:extLst>
                </p:cNvPr>
                <p:cNvSpPr/>
                <p:nvPr/>
              </p:nvSpPr>
              <p:spPr>
                <a:xfrm>
                  <a:off x="4355976" y="2009174"/>
                  <a:ext cx="4437479" cy="1851185"/>
                </a:xfrm>
                <a:prstGeom prst="rightArrow">
                  <a:avLst>
                    <a:gd name="adj1" fmla="val 45464"/>
                    <a:gd name="adj2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맑은 고딕" panose="020B0503020000020004" pitchFamily="34" charset="-127"/>
                    <a:cs typeface="+mn-cs"/>
                  </a:endParaRPr>
                </a:p>
              </p:txBody>
            </p:sp>
          </p:grpSp>
          <p:sp>
            <p:nvSpPr>
              <p:cNvPr id="31" name="Oval 30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xmlns="" id="{93B711E2-2EC6-47A1-89BC-CBA2C84AFE80}"/>
                  </a:ext>
                </a:extLst>
              </p:cNvPr>
              <p:cNvSpPr/>
              <p:nvPr/>
            </p:nvSpPr>
            <p:spPr>
              <a:xfrm>
                <a:off x="2263185" y="2337627"/>
                <a:ext cx="701581" cy="70158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ko-K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맑은 고딕" panose="020B0503020000020004" pitchFamily="34" charset="-127"/>
                    <a:cs typeface="+mn-cs"/>
                  </a:rPr>
                  <a:t>Yes</a:t>
                </a:r>
                <a:endParaRPr kumimoji="0" lang="ko-KR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6192E5AF-3510-4228-9D2C-0C990344BC89}"/>
                </a:ext>
              </a:extLst>
            </p:cNvPr>
            <p:cNvGrpSpPr/>
            <p:nvPr/>
          </p:nvGrpSpPr>
          <p:grpSpPr>
            <a:xfrm>
              <a:off x="3995936" y="1275606"/>
              <a:ext cx="3168352" cy="2406036"/>
              <a:chOff x="3851920" y="1401130"/>
              <a:chExt cx="3168352" cy="2406036"/>
            </a:xfrm>
            <a:grpFill/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xmlns="" id="{09ACA5B4-0AC1-467A-9188-4417415A6CA1}"/>
                  </a:ext>
                </a:extLst>
              </p:cNvPr>
              <p:cNvGrpSpPr/>
              <p:nvPr/>
            </p:nvGrpSpPr>
            <p:grpSpPr>
              <a:xfrm rot="10800000">
                <a:off x="3851920" y="1401130"/>
                <a:ext cx="3168352" cy="2406036"/>
                <a:chOff x="1691680" y="-1532706"/>
                <a:chExt cx="7101775" cy="5393065"/>
              </a:xfrm>
              <a:grpFill/>
            </p:grpSpPr>
            <p:sp>
              <p:nvSpPr>
                <p:cNvPr id="28" name="Donut 9">
                  <a:extLst>
                    <a:ext uri="{FF2B5EF4-FFF2-40B4-BE49-F238E27FC236}">
                      <a16:creationId xmlns:a16="http://schemas.microsoft.com/office/drawing/2014/main" xmlns="" id="{D4B92E57-149D-44CF-856C-2699B0081694}"/>
                    </a:ext>
                  </a:extLst>
                </p:cNvPr>
                <p:cNvSpPr/>
                <p:nvPr/>
              </p:nvSpPr>
              <p:spPr>
                <a:xfrm>
                  <a:off x="1691680" y="-1532706"/>
                  <a:ext cx="4896544" cy="4896544"/>
                </a:xfrm>
                <a:prstGeom prst="donut">
                  <a:avLst>
                    <a:gd name="adj" fmla="val 17523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29" name="Right Arrow 10">
                  <a:extLst>
                    <a:ext uri="{FF2B5EF4-FFF2-40B4-BE49-F238E27FC236}">
                      <a16:creationId xmlns:a16="http://schemas.microsoft.com/office/drawing/2014/main" xmlns="" id="{5DCB3F26-18D3-4B64-9384-6BAA246210DF}"/>
                    </a:ext>
                  </a:extLst>
                </p:cNvPr>
                <p:cNvSpPr/>
                <p:nvPr/>
              </p:nvSpPr>
              <p:spPr>
                <a:xfrm>
                  <a:off x="4355976" y="2009174"/>
                  <a:ext cx="4437479" cy="1851185"/>
                </a:xfrm>
                <a:prstGeom prst="rightArrow">
                  <a:avLst>
                    <a:gd name="adj1" fmla="val 45464"/>
                    <a:gd name="adj2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맑은 고딕" panose="020B0503020000020004" pitchFamily="34" charset="-127"/>
                    <a:cs typeface="+mn-cs"/>
                  </a:endParaRPr>
                </a:p>
              </p:txBody>
            </p:sp>
          </p:grpSp>
          <p:sp>
            <p:nvSpPr>
              <p:cNvPr id="27" name="Oval 26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xmlns="" id="{444A6E5B-01F1-4448-8594-50438D1AB906}"/>
                  </a:ext>
                </a:extLst>
              </p:cNvPr>
              <p:cNvSpPr/>
              <p:nvPr/>
            </p:nvSpPr>
            <p:spPr>
              <a:xfrm>
                <a:off x="5577220" y="2364114"/>
                <a:ext cx="701581" cy="70158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ko-K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맑은 고딕" panose="020B0503020000020004" pitchFamily="34" charset="-127"/>
                    <a:cs typeface="+mn-cs"/>
                  </a:rPr>
                  <a:t>No</a:t>
                </a: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</p:grpSp>
      <p:sp>
        <p:nvSpPr>
          <p:cNvPr id="36" name="Rectangle 3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BF557DCA-D921-407C-B1FB-F133BBEA77DA}"/>
              </a:ext>
            </a:extLst>
          </p:cNvPr>
          <p:cNvSpPr/>
          <p:nvPr/>
        </p:nvSpPr>
        <p:spPr>
          <a:xfrm>
            <a:off x="92116" y="4337050"/>
            <a:ext cx="1188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Click here to go back</a:t>
            </a: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7" name="Rectangle 36">
            <a:hlinkClick r:id="rId2" action="ppaction://hlinksldjump"/>
            <a:extLst>
              <a:ext uri="{FF2B5EF4-FFF2-40B4-BE49-F238E27FC236}">
                <a16:creationId xmlns:a16="http://schemas.microsoft.com/office/drawing/2014/main" xmlns="" id="{EB415E35-DAE5-4C66-B9BE-6B880328CB92}"/>
              </a:ext>
            </a:extLst>
          </p:cNvPr>
          <p:cNvSpPr/>
          <p:nvPr/>
        </p:nvSpPr>
        <p:spPr>
          <a:xfrm>
            <a:off x="7863884" y="4337050"/>
            <a:ext cx="1188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Click here for the next step</a:t>
            </a: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2B0BD7F-5437-4952-84F0-07FB4D65A280}"/>
              </a:ext>
            </a:extLst>
          </p:cNvPr>
          <p:cNvSpPr txBox="1"/>
          <p:nvPr/>
        </p:nvSpPr>
        <p:spPr>
          <a:xfrm>
            <a:off x="4906092" y="4623134"/>
            <a:ext cx="29061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*Applicable for procedures where fee is involved</a:t>
            </a:r>
          </a:p>
        </p:txBody>
      </p:sp>
      <p:pic>
        <p:nvPicPr>
          <p:cNvPr id="39" name="Picture 38" descr="A picture containing necklace, light&#10;&#10;Description automatically generated">
            <a:extLst>
              <a:ext uri="{FF2B5EF4-FFF2-40B4-BE49-F238E27FC236}">
                <a16:creationId xmlns:a16="http://schemas.microsoft.com/office/drawing/2014/main" xmlns="" id="{307121B2-7E46-44F8-9C4E-FF5F1EF3BF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936" y="2148809"/>
            <a:ext cx="1027005" cy="102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25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E61952D-CD4C-4A0D-9DDF-FC0808E9C9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>
                <a:solidFill>
                  <a:schemeClr val="tx1"/>
                </a:solidFill>
              </a:rPr>
              <a:t>Request a customer account number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FCBB92-E020-4F9E-9808-7CAB78CEF5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GB">
                <a:solidFill>
                  <a:schemeClr val="tx1"/>
                </a:solidFill>
              </a:rPr>
              <a:t>(a unique reference number with the Agency for financial matters)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C3E152E-EADF-46FD-A703-4139641742D2}"/>
              </a:ext>
            </a:extLst>
          </p:cNvPr>
          <p:cNvSpPr txBox="1"/>
          <p:nvPr/>
        </p:nvSpPr>
        <p:spPr>
          <a:xfrm>
            <a:off x="3495368" y="1290254"/>
            <a:ext cx="5474128" cy="7232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the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EMA Invoicing Portal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on “Register Now”</a:t>
            </a:r>
          </a:p>
        </p:txBody>
      </p:sp>
      <p:pic>
        <p:nvPicPr>
          <p:cNvPr id="21" name="Picture 20" descr="A close up of a persons hand&#10;&#10;Description automatically generated">
            <a:extLst>
              <a:ext uri="{FF2B5EF4-FFF2-40B4-BE49-F238E27FC236}">
                <a16:creationId xmlns:a16="http://schemas.microsoft.com/office/drawing/2014/main" xmlns="" id="{40984406-0014-4A6B-A612-AEA91BC6A1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39" y="1237517"/>
            <a:ext cx="2865799" cy="1910532"/>
          </a:xfrm>
          <a:prstGeom prst="rect">
            <a:avLst/>
          </a:prstGeom>
        </p:spPr>
      </p:pic>
      <p:sp>
        <p:nvSpPr>
          <p:cNvPr id="13" name="Rectangle 1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7B27AB36-1C38-45B5-AD40-3EA6384CCE8F}"/>
              </a:ext>
            </a:extLst>
          </p:cNvPr>
          <p:cNvSpPr/>
          <p:nvPr/>
        </p:nvSpPr>
        <p:spPr>
          <a:xfrm>
            <a:off x="92116" y="4337050"/>
            <a:ext cx="1188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Click here to go back</a:t>
            </a: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2" name="Rectangle 21">
            <a:hlinkClick r:id="rId5" action="ppaction://hlinksldjump"/>
            <a:extLst>
              <a:ext uri="{FF2B5EF4-FFF2-40B4-BE49-F238E27FC236}">
                <a16:creationId xmlns:a16="http://schemas.microsoft.com/office/drawing/2014/main" xmlns="" id="{BB584AF1-ED5A-4268-B102-586A6D3A94BB}"/>
              </a:ext>
            </a:extLst>
          </p:cNvPr>
          <p:cNvSpPr/>
          <p:nvPr/>
        </p:nvSpPr>
        <p:spPr>
          <a:xfrm>
            <a:off x="7863884" y="4337050"/>
            <a:ext cx="1188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Click here for the next step</a:t>
            </a: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0CFF26A-053D-4D78-8CEB-BC24A28C697E}"/>
              </a:ext>
            </a:extLst>
          </p:cNvPr>
          <p:cNvSpPr txBox="1"/>
          <p:nvPr/>
        </p:nvSpPr>
        <p:spPr>
          <a:xfrm>
            <a:off x="1511457" y="4468551"/>
            <a:ext cx="6270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How to pay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page on EMA website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1C03ADD1-633F-4165-BF92-EF8AC9321241}"/>
              </a:ext>
            </a:extLst>
          </p:cNvPr>
          <p:cNvGrpSpPr>
            <a:grpSpLocks noChangeAspect="1"/>
          </p:cNvGrpSpPr>
          <p:nvPr/>
        </p:nvGrpSpPr>
        <p:grpSpPr>
          <a:xfrm>
            <a:off x="1395691" y="4525464"/>
            <a:ext cx="180734" cy="180734"/>
            <a:chOff x="5835651" y="5011738"/>
            <a:chExt cx="522288" cy="522288"/>
          </a:xfrm>
        </p:grpSpPr>
        <p:sp>
          <p:nvSpPr>
            <p:cNvPr id="25" name="Freeform 54">
              <a:extLst>
                <a:ext uri="{FF2B5EF4-FFF2-40B4-BE49-F238E27FC236}">
                  <a16:creationId xmlns:a16="http://schemas.microsoft.com/office/drawing/2014/main" xmlns="" id="{55E132D9-E7B3-492D-85C9-33D356C3A5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35651" y="5011738"/>
              <a:ext cx="522288" cy="522288"/>
            </a:xfrm>
            <a:custGeom>
              <a:avLst/>
              <a:gdLst>
                <a:gd name="T0" fmla="*/ 312 w 657"/>
                <a:gd name="T1" fmla="*/ 657 h 659"/>
                <a:gd name="T2" fmla="*/ 262 w 657"/>
                <a:gd name="T3" fmla="*/ 652 h 659"/>
                <a:gd name="T4" fmla="*/ 200 w 657"/>
                <a:gd name="T5" fmla="*/ 632 h 659"/>
                <a:gd name="T6" fmla="*/ 119 w 657"/>
                <a:gd name="T7" fmla="*/ 583 h 659"/>
                <a:gd name="T8" fmla="*/ 56 w 657"/>
                <a:gd name="T9" fmla="*/ 514 h 659"/>
                <a:gd name="T10" fmla="*/ 15 w 657"/>
                <a:gd name="T11" fmla="*/ 426 h 659"/>
                <a:gd name="T12" fmla="*/ 4 w 657"/>
                <a:gd name="T13" fmla="*/ 379 h 659"/>
                <a:gd name="T14" fmla="*/ 0 w 657"/>
                <a:gd name="T15" fmla="*/ 330 h 659"/>
                <a:gd name="T16" fmla="*/ 1 w 657"/>
                <a:gd name="T17" fmla="*/ 296 h 659"/>
                <a:gd name="T18" fmla="*/ 9 w 657"/>
                <a:gd name="T19" fmla="*/ 248 h 659"/>
                <a:gd name="T20" fmla="*/ 39 w 657"/>
                <a:gd name="T21" fmla="*/ 172 h 659"/>
                <a:gd name="T22" fmla="*/ 97 w 657"/>
                <a:gd name="T23" fmla="*/ 97 h 659"/>
                <a:gd name="T24" fmla="*/ 172 w 657"/>
                <a:gd name="T25" fmla="*/ 41 h 659"/>
                <a:gd name="T26" fmla="*/ 246 w 657"/>
                <a:gd name="T27" fmla="*/ 11 h 659"/>
                <a:gd name="T28" fmla="*/ 295 w 657"/>
                <a:gd name="T29" fmla="*/ 2 h 659"/>
                <a:gd name="T30" fmla="*/ 329 w 657"/>
                <a:gd name="T31" fmla="*/ 0 h 659"/>
                <a:gd name="T32" fmla="*/ 379 w 657"/>
                <a:gd name="T33" fmla="*/ 4 h 659"/>
                <a:gd name="T34" fmla="*/ 426 w 657"/>
                <a:gd name="T35" fmla="*/ 15 h 659"/>
                <a:gd name="T36" fmla="*/ 512 w 657"/>
                <a:gd name="T37" fmla="*/ 57 h 659"/>
                <a:gd name="T38" fmla="*/ 582 w 657"/>
                <a:gd name="T39" fmla="*/ 120 h 659"/>
                <a:gd name="T40" fmla="*/ 631 w 657"/>
                <a:gd name="T41" fmla="*/ 202 h 659"/>
                <a:gd name="T42" fmla="*/ 650 w 657"/>
                <a:gd name="T43" fmla="*/ 262 h 659"/>
                <a:gd name="T44" fmla="*/ 657 w 657"/>
                <a:gd name="T45" fmla="*/ 312 h 659"/>
                <a:gd name="T46" fmla="*/ 657 w 657"/>
                <a:gd name="T47" fmla="*/ 346 h 659"/>
                <a:gd name="T48" fmla="*/ 650 w 657"/>
                <a:gd name="T49" fmla="*/ 395 h 659"/>
                <a:gd name="T50" fmla="*/ 631 w 657"/>
                <a:gd name="T51" fmla="*/ 457 h 659"/>
                <a:gd name="T52" fmla="*/ 582 w 657"/>
                <a:gd name="T53" fmla="*/ 538 h 659"/>
                <a:gd name="T54" fmla="*/ 512 w 657"/>
                <a:gd name="T55" fmla="*/ 602 h 659"/>
                <a:gd name="T56" fmla="*/ 426 w 657"/>
                <a:gd name="T57" fmla="*/ 644 h 659"/>
                <a:gd name="T58" fmla="*/ 379 w 657"/>
                <a:gd name="T59" fmla="*/ 655 h 659"/>
                <a:gd name="T60" fmla="*/ 329 w 657"/>
                <a:gd name="T61" fmla="*/ 659 h 659"/>
                <a:gd name="T62" fmla="*/ 329 w 657"/>
                <a:gd name="T63" fmla="*/ 38 h 659"/>
                <a:gd name="T64" fmla="*/ 242 w 657"/>
                <a:gd name="T65" fmla="*/ 51 h 659"/>
                <a:gd name="T66" fmla="*/ 165 w 657"/>
                <a:gd name="T67" fmla="*/ 88 h 659"/>
                <a:gd name="T68" fmla="*/ 103 w 657"/>
                <a:gd name="T69" fmla="*/ 144 h 659"/>
                <a:gd name="T70" fmla="*/ 60 w 657"/>
                <a:gd name="T71" fmla="*/ 215 h 659"/>
                <a:gd name="T72" fmla="*/ 39 w 657"/>
                <a:gd name="T73" fmla="*/ 300 h 659"/>
                <a:gd name="T74" fmla="*/ 39 w 657"/>
                <a:gd name="T75" fmla="*/ 359 h 659"/>
                <a:gd name="T76" fmla="*/ 60 w 657"/>
                <a:gd name="T77" fmla="*/ 442 h 659"/>
                <a:gd name="T78" fmla="*/ 103 w 657"/>
                <a:gd name="T79" fmla="*/ 515 h 659"/>
                <a:gd name="T80" fmla="*/ 165 w 657"/>
                <a:gd name="T81" fmla="*/ 570 h 659"/>
                <a:gd name="T82" fmla="*/ 242 w 657"/>
                <a:gd name="T83" fmla="*/ 608 h 659"/>
                <a:gd name="T84" fmla="*/ 329 w 657"/>
                <a:gd name="T85" fmla="*/ 621 h 659"/>
                <a:gd name="T86" fmla="*/ 387 w 657"/>
                <a:gd name="T87" fmla="*/ 614 h 659"/>
                <a:gd name="T88" fmla="*/ 467 w 657"/>
                <a:gd name="T89" fmla="*/ 585 h 659"/>
                <a:gd name="T90" fmla="*/ 535 w 657"/>
                <a:gd name="T91" fmla="*/ 535 h 659"/>
                <a:gd name="T92" fmla="*/ 584 w 657"/>
                <a:gd name="T93" fmla="*/ 468 h 659"/>
                <a:gd name="T94" fmla="*/ 614 w 657"/>
                <a:gd name="T95" fmla="*/ 387 h 659"/>
                <a:gd name="T96" fmla="*/ 619 w 657"/>
                <a:gd name="T97" fmla="*/ 330 h 659"/>
                <a:gd name="T98" fmla="*/ 607 w 657"/>
                <a:gd name="T99" fmla="*/ 242 h 659"/>
                <a:gd name="T100" fmla="*/ 569 w 657"/>
                <a:gd name="T101" fmla="*/ 167 h 659"/>
                <a:gd name="T102" fmla="*/ 513 w 657"/>
                <a:gd name="T103" fmla="*/ 105 h 659"/>
                <a:gd name="T104" fmla="*/ 442 w 657"/>
                <a:gd name="T105" fmla="*/ 61 h 659"/>
                <a:gd name="T106" fmla="*/ 359 w 657"/>
                <a:gd name="T107" fmla="*/ 39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7" h="659">
                  <a:moveTo>
                    <a:pt x="329" y="659"/>
                  </a:moveTo>
                  <a:lnTo>
                    <a:pt x="329" y="659"/>
                  </a:lnTo>
                  <a:lnTo>
                    <a:pt x="312" y="657"/>
                  </a:lnTo>
                  <a:lnTo>
                    <a:pt x="295" y="656"/>
                  </a:lnTo>
                  <a:lnTo>
                    <a:pt x="278" y="655"/>
                  </a:lnTo>
                  <a:lnTo>
                    <a:pt x="262" y="652"/>
                  </a:lnTo>
                  <a:lnTo>
                    <a:pt x="246" y="648"/>
                  </a:lnTo>
                  <a:lnTo>
                    <a:pt x="231" y="644"/>
                  </a:lnTo>
                  <a:lnTo>
                    <a:pt x="200" y="632"/>
                  </a:lnTo>
                  <a:lnTo>
                    <a:pt x="172" y="618"/>
                  </a:lnTo>
                  <a:lnTo>
                    <a:pt x="145" y="602"/>
                  </a:lnTo>
                  <a:lnTo>
                    <a:pt x="119" y="583"/>
                  </a:lnTo>
                  <a:lnTo>
                    <a:pt x="97" y="562"/>
                  </a:lnTo>
                  <a:lnTo>
                    <a:pt x="75" y="538"/>
                  </a:lnTo>
                  <a:lnTo>
                    <a:pt x="56" y="514"/>
                  </a:lnTo>
                  <a:lnTo>
                    <a:pt x="39" y="485"/>
                  </a:lnTo>
                  <a:lnTo>
                    <a:pt x="25" y="457"/>
                  </a:lnTo>
                  <a:lnTo>
                    <a:pt x="15" y="426"/>
                  </a:lnTo>
                  <a:lnTo>
                    <a:pt x="9" y="411"/>
                  </a:lnTo>
                  <a:lnTo>
                    <a:pt x="7" y="395"/>
                  </a:lnTo>
                  <a:lnTo>
                    <a:pt x="4" y="379"/>
                  </a:lnTo>
                  <a:lnTo>
                    <a:pt x="1" y="363"/>
                  </a:lnTo>
                  <a:lnTo>
                    <a:pt x="0" y="346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0" y="312"/>
                  </a:lnTo>
                  <a:lnTo>
                    <a:pt x="1" y="296"/>
                  </a:lnTo>
                  <a:lnTo>
                    <a:pt x="4" y="280"/>
                  </a:lnTo>
                  <a:lnTo>
                    <a:pt x="7" y="262"/>
                  </a:lnTo>
                  <a:lnTo>
                    <a:pt x="9" y="248"/>
                  </a:lnTo>
                  <a:lnTo>
                    <a:pt x="15" y="231"/>
                  </a:lnTo>
                  <a:lnTo>
                    <a:pt x="25" y="202"/>
                  </a:lnTo>
                  <a:lnTo>
                    <a:pt x="39" y="172"/>
                  </a:lnTo>
                  <a:lnTo>
                    <a:pt x="56" y="145"/>
                  </a:lnTo>
                  <a:lnTo>
                    <a:pt x="75" y="120"/>
                  </a:lnTo>
                  <a:lnTo>
                    <a:pt x="97" y="97"/>
                  </a:lnTo>
                  <a:lnTo>
                    <a:pt x="119" y="76"/>
                  </a:lnTo>
                  <a:lnTo>
                    <a:pt x="145" y="57"/>
                  </a:lnTo>
                  <a:lnTo>
                    <a:pt x="172" y="41"/>
                  </a:lnTo>
                  <a:lnTo>
                    <a:pt x="200" y="26"/>
                  </a:lnTo>
                  <a:lnTo>
                    <a:pt x="231" y="15"/>
                  </a:lnTo>
                  <a:lnTo>
                    <a:pt x="246" y="11"/>
                  </a:lnTo>
                  <a:lnTo>
                    <a:pt x="262" y="7"/>
                  </a:lnTo>
                  <a:lnTo>
                    <a:pt x="278" y="4"/>
                  </a:lnTo>
                  <a:lnTo>
                    <a:pt x="295" y="2"/>
                  </a:lnTo>
                  <a:lnTo>
                    <a:pt x="312" y="0"/>
                  </a:lnTo>
                  <a:lnTo>
                    <a:pt x="329" y="0"/>
                  </a:lnTo>
                  <a:lnTo>
                    <a:pt x="329" y="0"/>
                  </a:lnTo>
                  <a:lnTo>
                    <a:pt x="345" y="0"/>
                  </a:lnTo>
                  <a:lnTo>
                    <a:pt x="363" y="2"/>
                  </a:lnTo>
                  <a:lnTo>
                    <a:pt x="379" y="4"/>
                  </a:lnTo>
                  <a:lnTo>
                    <a:pt x="395" y="7"/>
                  </a:lnTo>
                  <a:lnTo>
                    <a:pt x="411" y="11"/>
                  </a:lnTo>
                  <a:lnTo>
                    <a:pt x="426" y="15"/>
                  </a:lnTo>
                  <a:lnTo>
                    <a:pt x="457" y="26"/>
                  </a:lnTo>
                  <a:lnTo>
                    <a:pt x="485" y="41"/>
                  </a:lnTo>
                  <a:lnTo>
                    <a:pt x="512" y="57"/>
                  </a:lnTo>
                  <a:lnTo>
                    <a:pt x="537" y="76"/>
                  </a:lnTo>
                  <a:lnTo>
                    <a:pt x="561" y="97"/>
                  </a:lnTo>
                  <a:lnTo>
                    <a:pt x="582" y="120"/>
                  </a:lnTo>
                  <a:lnTo>
                    <a:pt x="600" y="145"/>
                  </a:lnTo>
                  <a:lnTo>
                    <a:pt x="618" y="172"/>
                  </a:lnTo>
                  <a:lnTo>
                    <a:pt x="631" y="202"/>
                  </a:lnTo>
                  <a:lnTo>
                    <a:pt x="642" y="231"/>
                  </a:lnTo>
                  <a:lnTo>
                    <a:pt x="647" y="248"/>
                  </a:lnTo>
                  <a:lnTo>
                    <a:pt x="650" y="262"/>
                  </a:lnTo>
                  <a:lnTo>
                    <a:pt x="653" y="280"/>
                  </a:lnTo>
                  <a:lnTo>
                    <a:pt x="655" y="296"/>
                  </a:lnTo>
                  <a:lnTo>
                    <a:pt x="657" y="312"/>
                  </a:lnTo>
                  <a:lnTo>
                    <a:pt x="657" y="330"/>
                  </a:lnTo>
                  <a:lnTo>
                    <a:pt x="657" y="330"/>
                  </a:lnTo>
                  <a:lnTo>
                    <a:pt x="657" y="346"/>
                  </a:lnTo>
                  <a:lnTo>
                    <a:pt x="655" y="363"/>
                  </a:lnTo>
                  <a:lnTo>
                    <a:pt x="653" y="379"/>
                  </a:lnTo>
                  <a:lnTo>
                    <a:pt x="650" y="395"/>
                  </a:lnTo>
                  <a:lnTo>
                    <a:pt x="647" y="411"/>
                  </a:lnTo>
                  <a:lnTo>
                    <a:pt x="642" y="426"/>
                  </a:lnTo>
                  <a:lnTo>
                    <a:pt x="631" y="457"/>
                  </a:lnTo>
                  <a:lnTo>
                    <a:pt x="618" y="485"/>
                  </a:lnTo>
                  <a:lnTo>
                    <a:pt x="600" y="514"/>
                  </a:lnTo>
                  <a:lnTo>
                    <a:pt x="582" y="538"/>
                  </a:lnTo>
                  <a:lnTo>
                    <a:pt x="561" y="562"/>
                  </a:lnTo>
                  <a:lnTo>
                    <a:pt x="537" y="583"/>
                  </a:lnTo>
                  <a:lnTo>
                    <a:pt x="512" y="602"/>
                  </a:lnTo>
                  <a:lnTo>
                    <a:pt x="485" y="618"/>
                  </a:lnTo>
                  <a:lnTo>
                    <a:pt x="457" y="632"/>
                  </a:lnTo>
                  <a:lnTo>
                    <a:pt x="426" y="644"/>
                  </a:lnTo>
                  <a:lnTo>
                    <a:pt x="411" y="648"/>
                  </a:lnTo>
                  <a:lnTo>
                    <a:pt x="395" y="652"/>
                  </a:lnTo>
                  <a:lnTo>
                    <a:pt x="379" y="655"/>
                  </a:lnTo>
                  <a:lnTo>
                    <a:pt x="363" y="656"/>
                  </a:lnTo>
                  <a:lnTo>
                    <a:pt x="345" y="657"/>
                  </a:lnTo>
                  <a:lnTo>
                    <a:pt x="329" y="659"/>
                  </a:lnTo>
                  <a:lnTo>
                    <a:pt x="329" y="659"/>
                  </a:lnTo>
                  <a:close/>
                  <a:moveTo>
                    <a:pt x="329" y="38"/>
                  </a:moveTo>
                  <a:lnTo>
                    <a:pt x="329" y="38"/>
                  </a:lnTo>
                  <a:lnTo>
                    <a:pt x="298" y="39"/>
                  </a:lnTo>
                  <a:lnTo>
                    <a:pt x="270" y="43"/>
                  </a:lnTo>
                  <a:lnTo>
                    <a:pt x="242" y="51"/>
                  </a:lnTo>
                  <a:lnTo>
                    <a:pt x="215" y="61"/>
                  </a:lnTo>
                  <a:lnTo>
                    <a:pt x="189" y="73"/>
                  </a:lnTo>
                  <a:lnTo>
                    <a:pt x="165" y="88"/>
                  </a:lnTo>
                  <a:lnTo>
                    <a:pt x="144" y="105"/>
                  </a:lnTo>
                  <a:lnTo>
                    <a:pt x="122" y="124"/>
                  </a:lnTo>
                  <a:lnTo>
                    <a:pt x="103" y="144"/>
                  </a:lnTo>
                  <a:lnTo>
                    <a:pt x="87" y="167"/>
                  </a:lnTo>
                  <a:lnTo>
                    <a:pt x="72" y="191"/>
                  </a:lnTo>
                  <a:lnTo>
                    <a:pt x="60" y="215"/>
                  </a:lnTo>
                  <a:lnTo>
                    <a:pt x="51" y="242"/>
                  </a:lnTo>
                  <a:lnTo>
                    <a:pt x="43" y="270"/>
                  </a:lnTo>
                  <a:lnTo>
                    <a:pt x="39" y="300"/>
                  </a:lnTo>
                  <a:lnTo>
                    <a:pt x="38" y="330"/>
                  </a:lnTo>
                  <a:lnTo>
                    <a:pt x="38" y="330"/>
                  </a:lnTo>
                  <a:lnTo>
                    <a:pt x="39" y="359"/>
                  </a:lnTo>
                  <a:lnTo>
                    <a:pt x="43" y="387"/>
                  </a:lnTo>
                  <a:lnTo>
                    <a:pt x="51" y="415"/>
                  </a:lnTo>
                  <a:lnTo>
                    <a:pt x="60" y="442"/>
                  </a:lnTo>
                  <a:lnTo>
                    <a:pt x="72" y="468"/>
                  </a:lnTo>
                  <a:lnTo>
                    <a:pt x="87" y="492"/>
                  </a:lnTo>
                  <a:lnTo>
                    <a:pt x="103" y="515"/>
                  </a:lnTo>
                  <a:lnTo>
                    <a:pt x="122" y="535"/>
                  </a:lnTo>
                  <a:lnTo>
                    <a:pt x="144" y="554"/>
                  </a:lnTo>
                  <a:lnTo>
                    <a:pt x="165" y="570"/>
                  </a:lnTo>
                  <a:lnTo>
                    <a:pt x="189" y="585"/>
                  </a:lnTo>
                  <a:lnTo>
                    <a:pt x="215" y="597"/>
                  </a:lnTo>
                  <a:lnTo>
                    <a:pt x="242" y="608"/>
                  </a:lnTo>
                  <a:lnTo>
                    <a:pt x="270" y="614"/>
                  </a:lnTo>
                  <a:lnTo>
                    <a:pt x="298" y="618"/>
                  </a:lnTo>
                  <a:lnTo>
                    <a:pt x="329" y="621"/>
                  </a:lnTo>
                  <a:lnTo>
                    <a:pt x="329" y="621"/>
                  </a:lnTo>
                  <a:lnTo>
                    <a:pt x="359" y="618"/>
                  </a:lnTo>
                  <a:lnTo>
                    <a:pt x="387" y="614"/>
                  </a:lnTo>
                  <a:lnTo>
                    <a:pt x="415" y="608"/>
                  </a:lnTo>
                  <a:lnTo>
                    <a:pt x="442" y="597"/>
                  </a:lnTo>
                  <a:lnTo>
                    <a:pt x="467" y="585"/>
                  </a:lnTo>
                  <a:lnTo>
                    <a:pt x="492" y="570"/>
                  </a:lnTo>
                  <a:lnTo>
                    <a:pt x="513" y="554"/>
                  </a:lnTo>
                  <a:lnTo>
                    <a:pt x="535" y="535"/>
                  </a:lnTo>
                  <a:lnTo>
                    <a:pt x="553" y="515"/>
                  </a:lnTo>
                  <a:lnTo>
                    <a:pt x="569" y="492"/>
                  </a:lnTo>
                  <a:lnTo>
                    <a:pt x="584" y="468"/>
                  </a:lnTo>
                  <a:lnTo>
                    <a:pt x="596" y="442"/>
                  </a:lnTo>
                  <a:lnTo>
                    <a:pt x="607" y="415"/>
                  </a:lnTo>
                  <a:lnTo>
                    <a:pt x="614" y="387"/>
                  </a:lnTo>
                  <a:lnTo>
                    <a:pt x="618" y="359"/>
                  </a:lnTo>
                  <a:lnTo>
                    <a:pt x="619" y="330"/>
                  </a:lnTo>
                  <a:lnTo>
                    <a:pt x="619" y="330"/>
                  </a:lnTo>
                  <a:lnTo>
                    <a:pt x="618" y="300"/>
                  </a:lnTo>
                  <a:lnTo>
                    <a:pt x="614" y="270"/>
                  </a:lnTo>
                  <a:lnTo>
                    <a:pt x="607" y="242"/>
                  </a:lnTo>
                  <a:lnTo>
                    <a:pt x="596" y="215"/>
                  </a:lnTo>
                  <a:lnTo>
                    <a:pt x="584" y="191"/>
                  </a:lnTo>
                  <a:lnTo>
                    <a:pt x="569" y="167"/>
                  </a:lnTo>
                  <a:lnTo>
                    <a:pt x="553" y="144"/>
                  </a:lnTo>
                  <a:lnTo>
                    <a:pt x="535" y="124"/>
                  </a:lnTo>
                  <a:lnTo>
                    <a:pt x="513" y="105"/>
                  </a:lnTo>
                  <a:lnTo>
                    <a:pt x="492" y="88"/>
                  </a:lnTo>
                  <a:lnTo>
                    <a:pt x="467" y="73"/>
                  </a:lnTo>
                  <a:lnTo>
                    <a:pt x="442" y="61"/>
                  </a:lnTo>
                  <a:lnTo>
                    <a:pt x="415" y="51"/>
                  </a:lnTo>
                  <a:lnTo>
                    <a:pt x="387" y="43"/>
                  </a:lnTo>
                  <a:lnTo>
                    <a:pt x="359" y="39"/>
                  </a:lnTo>
                  <a:lnTo>
                    <a:pt x="329" y="38"/>
                  </a:lnTo>
                  <a:lnTo>
                    <a:pt x="329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16">
              <a:extLst>
                <a:ext uri="{FF2B5EF4-FFF2-40B4-BE49-F238E27FC236}">
                  <a16:creationId xmlns:a16="http://schemas.microsoft.com/office/drawing/2014/main" xmlns="" id="{6590095C-AA16-4E8F-A67C-21E339EC3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8538" y="5140325"/>
              <a:ext cx="42863" cy="44450"/>
            </a:xfrm>
            <a:custGeom>
              <a:avLst/>
              <a:gdLst>
                <a:gd name="T0" fmla="*/ 28 w 55"/>
                <a:gd name="T1" fmla="*/ 55 h 55"/>
                <a:gd name="T2" fmla="*/ 28 w 55"/>
                <a:gd name="T3" fmla="*/ 55 h 55"/>
                <a:gd name="T4" fmla="*/ 33 w 55"/>
                <a:gd name="T5" fmla="*/ 54 h 55"/>
                <a:gd name="T6" fmla="*/ 37 w 55"/>
                <a:gd name="T7" fmla="*/ 52 h 55"/>
                <a:gd name="T8" fmla="*/ 43 w 55"/>
                <a:gd name="T9" fmla="*/ 50 h 55"/>
                <a:gd name="T10" fmla="*/ 47 w 55"/>
                <a:gd name="T11" fmla="*/ 47 h 55"/>
                <a:gd name="T12" fmla="*/ 50 w 55"/>
                <a:gd name="T13" fmla="*/ 43 h 55"/>
                <a:gd name="T14" fmla="*/ 52 w 55"/>
                <a:gd name="T15" fmla="*/ 38 h 55"/>
                <a:gd name="T16" fmla="*/ 54 w 55"/>
                <a:gd name="T17" fmla="*/ 32 h 55"/>
                <a:gd name="T18" fmla="*/ 55 w 55"/>
                <a:gd name="T19" fmla="*/ 27 h 55"/>
                <a:gd name="T20" fmla="*/ 55 w 55"/>
                <a:gd name="T21" fmla="*/ 27 h 55"/>
                <a:gd name="T22" fmla="*/ 54 w 55"/>
                <a:gd name="T23" fmla="*/ 21 h 55"/>
                <a:gd name="T24" fmla="*/ 52 w 55"/>
                <a:gd name="T25" fmla="*/ 17 h 55"/>
                <a:gd name="T26" fmla="*/ 50 w 55"/>
                <a:gd name="T27" fmla="*/ 12 h 55"/>
                <a:gd name="T28" fmla="*/ 47 w 55"/>
                <a:gd name="T29" fmla="*/ 8 h 55"/>
                <a:gd name="T30" fmla="*/ 43 w 55"/>
                <a:gd name="T31" fmla="*/ 5 h 55"/>
                <a:gd name="T32" fmla="*/ 37 w 55"/>
                <a:gd name="T33" fmla="*/ 3 h 55"/>
                <a:gd name="T34" fmla="*/ 33 w 55"/>
                <a:gd name="T35" fmla="*/ 1 h 55"/>
                <a:gd name="T36" fmla="*/ 28 w 55"/>
                <a:gd name="T37" fmla="*/ 0 h 55"/>
                <a:gd name="T38" fmla="*/ 28 w 55"/>
                <a:gd name="T39" fmla="*/ 0 h 55"/>
                <a:gd name="T40" fmla="*/ 21 w 55"/>
                <a:gd name="T41" fmla="*/ 1 h 55"/>
                <a:gd name="T42" fmla="*/ 17 w 55"/>
                <a:gd name="T43" fmla="*/ 3 h 55"/>
                <a:gd name="T44" fmla="*/ 12 w 55"/>
                <a:gd name="T45" fmla="*/ 5 h 55"/>
                <a:gd name="T46" fmla="*/ 8 w 55"/>
                <a:gd name="T47" fmla="*/ 8 h 55"/>
                <a:gd name="T48" fmla="*/ 5 w 55"/>
                <a:gd name="T49" fmla="*/ 12 h 55"/>
                <a:gd name="T50" fmla="*/ 3 w 55"/>
                <a:gd name="T51" fmla="*/ 17 h 55"/>
                <a:gd name="T52" fmla="*/ 1 w 55"/>
                <a:gd name="T53" fmla="*/ 21 h 55"/>
                <a:gd name="T54" fmla="*/ 0 w 55"/>
                <a:gd name="T55" fmla="*/ 27 h 55"/>
                <a:gd name="T56" fmla="*/ 0 w 55"/>
                <a:gd name="T57" fmla="*/ 27 h 55"/>
                <a:gd name="T58" fmla="*/ 1 w 55"/>
                <a:gd name="T59" fmla="*/ 32 h 55"/>
                <a:gd name="T60" fmla="*/ 3 w 55"/>
                <a:gd name="T61" fmla="*/ 38 h 55"/>
                <a:gd name="T62" fmla="*/ 5 w 55"/>
                <a:gd name="T63" fmla="*/ 43 h 55"/>
                <a:gd name="T64" fmla="*/ 8 w 55"/>
                <a:gd name="T65" fmla="*/ 47 h 55"/>
                <a:gd name="T66" fmla="*/ 12 w 55"/>
                <a:gd name="T67" fmla="*/ 50 h 55"/>
                <a:gd name="T68" fmla="*/ 17 w 55"/>
                <a:gd name="T69" fmla="*/ 52 h 55"/>
                <a:gd name="T70" fmla="*/ 21 w 55"/>
                <a:gd name="T71" fmla="*/ 54 h 55"/>
                <a:gd name="T72" fmla="*/ 28 w 55"/>
                <a:gd name="T73" fmla="*/ 55 h 55"/>
                <a:gd name="T74" fmla="*/ 28 w 55"/>
                <a:gd name="T7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" h="55">
                  <a:moveTo>
                    <a:pt x="28" y="55"/>
                  </a:moveTo>
                  <a:lnTo>
                    <a:pt x="28" y="55"/>
                  </a:lnTo>
                  <a:lnTo>
                    <a:pt x="33" y="54"/>
                  </a:lnTo>
                  <a:lnTo>
                    <a:pt x="37" y="52"/>
                  </a:lnTo>
                  <a:lnTo>
                    <a:pt x="43" y="50"/>
                  </a:lnTo>
                  <a:lnTo>
                    <a:pt x="47" y="47"/>
                  </a:lnTo>
                  <a:lnTo>
                    <a:pt x="50" y="43"/>
                  </a:lnTo>
                  <a:lnTo>
                    <a:pt x="52" y="38"/>
                  </a:lnTo>
                  <a:lnTo>
                    <a:pt x="54" y="32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54" y="21"/>
                  </a:lnTo>
                  <a:lnTo>
                    <a:pt x="52" y="17"/>
                  </a:lnTo>
                  <a:lnTo>
                    <a:pt x="50" y="12"/>
                  </a:lnTo>
                  <a:lnTo>
                    <a:pt x="47" y="8"/>
                  </a:lnTo>
                  <a:lnTo>
                    <a:pt x="43" y="5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1" y="1"/>
                  </a:lnTo>
                  <a:lnTo>
                    <a:pt x="17" y="3"/>
                  </a:lnTo>
                  <a:lnTo>
                    <a:pt x="12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3" y="17"/>
                  </a:lnTo>
                  <a:lnTo>
                    <a:pt x="1" y="21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32"/>
                  </a:lnTo>
                  <a:lnTo>
                    <a:pt x="3" y="38"/>
                  </a:lnTo>
                  <a:lnTo>
                    <a:pt x="5" y="43"/>
                  </a:lnTo>
                  <a:lnTo>
                    <a:pt x="8" y="47"/>
                  </a:lnTo>
                  <a:lnTo>
                    <a:pt x="12" y="50"/>
                  </a:lnTo>
                  <a:lnTo>
                    <a:pt x="17" y="52"/>
                  </a:lnTo>
                  <a:lnTo>
                    <a:pt x="21" y="54"/>
                  </a:lnTo>
                  <a:lnTo>
                    <a:pt x="28" y="55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217">
              <a:extLst>
                <a:ext uri="{FF2B5EF4-FFF2-40B4-BE49-F238E27FC236}">
                  <a16:creationId xmlns:a16="http://schemas.microsoft.com/office/drawing/2014/main" xmlns="" id="{FF5A4E79-2055-479D-94E0-A5FFB35F6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7263" y="5207000"/>
              <a:ext cx="125413" cy="174625"/>
            </a:xfrm>
            <a:custGeom>
              <a:avLst/>
              <a:gdLst>
                <a:gd name="T0" fmla="*/ 95 w 157"/>
                <a:gd name="T1" fmla="*/ 187 h 221"/>
                <a:gd name="T2" fmla="*/ 95 w 157"/>
                <a:gd name="T3" fmla="*/ 18 h 221"/>
                <a:gd name="T4" fmla="*/ 95 w 157"/>
                <a:gd name="T5" fmla="*/ 18 h 221"/>
                <a:gd name="T6" fmla="*/ 94 w 157"/>
                <a:gd name="T7" fmla="*/ 11 h 221"/>
                <a:gd name="T8" fmla="*/ 90 w 157"/>
                <a:gd name="T9" fmla="*/ 6 h 221"/>
                <a:gd name="T10" fmla="*/ 84 w 157"/>
                <a:gd name="T11" fmla="*/ 2 h 221"/>
                <a:gd name="T12" fmla="*/ 79 w 157"/>
                <a:gd name="T13" fmla="*/ 0 h 221"/>
                <a:gd name="T14" fmla="*/ 9 w 157"/>
                <a:gd name="T15" fmla="*/ 0 h 221"/>
                <a:gd name="T16" fmla="*/ 9 w 157"/>
                <a:gd name="T17" fmla="*/ 34 h 221"/>
                <a:gd name="T18" fmla="*/ 62 w 157"/>
                <a:gd name="T19" fmla="*/ 34 h 221"/>
                <a:gd name="T20" fmla="*/ 62 w 157"/>
                <a:gd name="T21" fmla="*/ 187 h 221"/>
                <a:gd name="T22" fmla="*/ 0 w 157"/>
                <a:gd name="T23" fmla="*/ 187 h 221"/>
                <a:gd name="T24" fmla="*/ 0 w 157"/>
                <a:gd name="T25" fmla="*/ 221 h 221"/>
                <a:gd name="T26" fmla="*/ 157 w 157"/>
                <a:gd name="T27" fmla="*/ 221 h 221"/>
                <a:gd name="T28" fmla="*/ 157 w 157"/>
                <a:gd name="T29" fmla="*/ 187 h 221"/>
                <a:gd name="T30" fmla="*/ 95 w 157"/>
                <a:gd name="T31" fmla="*/ 18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221">
                  <a:moveTo>
                    <a:pt x="95" y="187"/>
                  </a:moveTo>
                  <a:lnTo>
                    <a:pt x="95" y="18"/>
                  </a:lnTo>
                  <a:lnTo>
                    <a:pt x="95" y="18"/>
                  </a:lnTo>
                  <a:lnTo>
                    <a:pt x="94" y="11"/>
                  </a:lnTo>
                  <a:lnTo>
                    <a:pt x="90" y="6"/>
                  </a:lnTo>
                  <a:lnTo>
                    <a:pt x="84" y="2"/>
                  </a:lnTo>
                  <a:lnTo>
                    <a:pt x="79" y="0"/>
                  </a:lnTo>
                  <a:lnTo>
                    <a:pt x="9" y="0"/>
                  </a:lnTo>
                  <a:lnTo>
                    <a:pt x="9" y="34"/>
                  </a:lnTo>
                  <a:lnTo>
                    <a:pt x="62" y="34"/>
                  </a:lnTo>
                  <a:lnTo>
                    <a:pt x="62" y="187"/>
                  </a:lnTo>
                  <a:lnTo>
                    <a:pt x="0" y="187"/>
                  </a:lnTo>
                  <a:lnTo>
                    <a:pt x="0" y="221"/>
                  </a:lnTo>
                  <a:lnTo>
                    <a:pt x="157" y="221"/>
                  </a:lnTo>
                  <a:lnTo>
                    <a:pt x="157" y="187"/>
                  </a:lnTo>
                  <a:lnTo>
                    <a:pt x="95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8016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device&#10;&#10;Description automatically generated">
            <a:extLst>
              <a:ext uri="{FF2B5EF4-FFF2-40B4-BE49-F238E27FC236}">
                <a16:creationId xmlns:a16="http://schemas.microsoft.com/office/drawing/2014/main" xmlns="" id="{8738E917-E318-4DD9-B3E5-A8913AC95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262" y="714028"/>
            <a:ext cx="1901286" cy="253504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>
                <a:solidFill>
                  <a:schemeClr val="tx1"/>
                </a:solidFill>
              </a:rPr>
              <a:t>Proceed with submission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2199" y="4441676"/>
            <a:ext cx="4477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rPr>
              <a:t>Support for IRIS registration queries: </a:t>
            </a:r>
            <a:r>
              <a:rPr kumimoji="0" lang="en-US" altLang="ko-KR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  <a:hlinkClick r:id="rId3"/>
              </a:rPr>
              <a:t>EMA Service Desk</a:t>
            </a:r>
            <a:endParaRPr kumimoji="0" lang="ko-KR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7" name="Rectangle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416F4E41-54EC-431F-9B0A-35EE13F6022F}"/>
              </a:ext>
            </a:extLst>
          </p:cNvPr>
          <p:cNvSpPr/>
          <p:nvPr/>
        </p:nvSpPr>
        <p:spPr>
          <a:xfrm>
            <a:off x="92116" y="4337050"/>
            <a:ext cx="1188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Click here to go back</a:t>
            </a: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xmlns="" id="{F287F1F6-5C3B-4ADD-97A5-7EC0F985C498}"/>
              </a:ext>
            </a:extLst>
          </p:cNvPr>
          <p:cNvSpPr/>
          <p:nvPr/>
        </p:nvSpPr>
        <p:spPr>
          <a:xfrm>
            <a:off x="7863884" y="4337050"/>
            <a:ext cx="1188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Click to start over</a:t>
            </a: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71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551E8A33-5AE1-4442-BE4D-01DA57DBA03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6740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03666A-32EA-4B72-9673-21C15C633A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EMA Account Management (IAM)</a:t>
            </a:r>
          </a:p>
        </p:txBody>
      </p:sp>
    </p:spTree>
    <p:extLst>
      <p:ext uri="{BB962C8B-B14F-4D97-AF65-F5344CB8AC3E}">
        <p14:creationId xmlns:p14="http://schemas.microsoft.com/office/powerpoint/2010/main" val="3542921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C1178A2D-3AEA-4BA9-AFD2-1CBD9FEDF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EMA Account Management portal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7F753A15-964B-41FD-8AA4-CF2A46504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466850"/>
            <a:ext cx="8424000" cy="2969419"/>
          </a:xfrm>
        </p:spPr>
        <p:txBody>
          <a:bodyPr/>
          <a:lstStyle/>
          <a:p>
            <a:pPr marL="536575">
              <a:lnSpc>
                <a:spcPct val="150000"/>
              </a:lnSpc>
            </a:pPr>
            <a:r>
              <a:rPr lang="en-GB" dirty="0">
                <a:ea typeface="+mn-lt"/>
                <a:cs typeface="+mn-lt"/>
                <a:hlinkClick r:id="rId2"/>
              </a:rPr>
              <a:t>https://register.ema.europa.eu/identityiq/home.html</a:t>
            </a:r>
            <a:endParaRPr lang="en-GB" b="1" dirty="0">
              <a:ea typeface="+mn-lt"/>
              <a:cs typeface="+mn-lt"/>
            </a:endParaRPr>
          </a:p>
          <a:p>
            <a:pPr marL="536575">
              <a:lnSpc>
                <a:spcPct val="150000"/>
              </a:lnSpc>
            </a:pPr>
            <a:r>
              <a:rPr lang="en-GB" b="1" dirty="0">
                <a:ea typeface="+mn-lt"/>
                <a:cs typeface="+mn-lt"/>
              </a:rPr>
              <a:t>Create an EMA account (Self-Register)</a:t>
            </a:r>
            <a:endParaRPr lang="en-GB" dirty="0"/>
          </a:p>
          <a:p>
            <a:pPr marL="536575">
              <a:lnSpc>
                <a:spcPct val="150000"/>
              </a:lnSpc>
            </a:pPr>
            <a:r>
              <a:rPr lang="en-GB" b="1" dirty="0">
                <a:ea typeface="+mn-lt"/>
                <a:cs typeface="+mn-lt"/>
              </a:rPr>
              <a:t>Recover your username and password</a:t>
            </a:r>
          </a:p>
          <a:p>
            <a:pPr marL="536575">
              <a:lnSpc>
                <a:spcPct val="150000"/>
              </a:lnSpc>
            </a:pPr>
            <a:r>
              <a:rPr lang="en-GB" b="1" dirty="0">
                <a:ea typeface="+mn-lt"/>
                <a:cs typeface="+mn-lt"/>
              </a:rPr>
              <a:t>Re-activate your account</a:t>
            </a:r>
          </a:p>
          <a:p>
            <a:pPr marL="536575">
              <a:lnSpc>
                <a:spcPct val="150000"/>
              </a:lnSpc>
            </a:pPr>
            <a:r>
              <a:rPr lang="en-GB" b="1" dirty="0">
                <a:ea typeface="+mn-lt"/>
                <a:cs typeface="+mn-lt"/>
              </a:rPr>
              <a:t>Change your contact details</a:t>
            </a:r>
          </a:p>
          <a:p>
            <a:pPr marL="536575">
              <a:lnSpc>
                <a:spcPct val="150000"/>
              </a:lnSpc>
            </a:pPr>
            <a:r>
              <a:rPr lang="en-GB" b="1" dirty="0">
                <a:ea typeface="+mn-lt"/>
                <a:cs typeface="+mn-lt"/>
              </a:rPr>
              <a:t>Request access on behalf of an organisation</a:t>
            </a:r>
          </a:p>
          <a:p>
            <a:pPr marL="536575">
              <a:lnSpc>
                <a:spcPct val="150000"/>
              </a:lnSpc>
            </a:pPr>
            <a:r>
              <a:rPr lang="en-GB" b="1" dirty="0">
                <a:ea typeface="+mn-lt"/>
                <a:cs typeface="+mn-lt"/>
              </a:rPr>
              <a:t>Manage users of your organisation</a:t>
            </a:r>
          </a:p>
          <a:p>
            <a:endParaRPr lang="en-GB" dirty="0">
              <a:ea typeface="Verdana"/>
              <a:cs typeface="Verdana"/>
            </a:endParaRPr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xmlns="" id="{AD96E7BA-9275-4A27-9E1A-4F86F5B6D513}"/>
              </a:ext>
            </a:extLst>
          </p:cNvPr>
          <p:cNvGrpSpPr/>
          <p:nvPr/>
        </p:nvGrpSpPr>
        <p:grpSpPr>
          <a:xfrm>
            <a:off x="427356" y="2399974"/>
            <a:ext cx="360000" cy="360000"/>
            <a:chOff x="5347036" y="2526056"/>
            <a:chExt cx="612000" cy="612000"/>
          </a:xfrm>
        </p:grpSpPr>
        <p:sp>
          <p:nvSpPr>
            <p:cNvPr id="8" name="Oval 2">
              <a:extLst>
                <a:ext uri="{FF2B5EF4-FFF2-40B4-BE49-F238E27FC236}">
                  <a16:creationId xmlns:a16="http://schemas.microsoft.com/office/drawing/2014/main" xmlns="" id="{AAFDD9CE-38E3-4A23-AFAF-EB64E5C0B4F5}"/>
                </a:ext>
              </a:extLst>
            </p:cNvPr>
            <p:cNvSpPr/>
            <p:nvPr/>
          </p:nvSpPr>
          <p:spPr bwMode="auto">
            <a:xfrm>
              <a:off x="5347036" y="2526056"/>
              <a:ext cx="612000" cy="612000"/>
            </a:xfrm>
            <a:prstGeom prst="ellipse">
              <a:avLst/>
            </a:prstGeom>
            <a:solidFill>
              <a:srgbClr val="6E6E6E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pic>
          <p:nvPicPr>
            <p:cNvPr id="9" name="Graphic 8" descr="Lock">
              <a:extLst>
                <a:ext uri="{FF2B5EF4-FFF2-40B4-BE49-F238E27FC236}">
                  <a16:creationId xmlns:a16="http://schemas.microsoft.com/office/drawing/2014/main" xmlns="" id="{57211BD7-C2E3-407E-B0AA-9D74CE4BE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437401" y="2610092"/>
              <a:ext cx="443717" cy="443717"/>
            </a:xfrm>
            <a:prstGeom prst="rect">
              <a:avLst/>
            </a:prstGeom>
          </p:spPr>
        </p:pic>
      </p:grpSp>
      <p:grpSp>
        <p:nvGrpSpPr>
          <p:cNvPr id="10" name="Group 22">
            <a:extLst>
              <a:ext uri="{FF2B5EF4-FFF2-40B4-BE49-F238E27FC236}">
                <a16:creationId xmlns:a16="http://schemas.microsoft.com/office/drawing/2014/main" xmlns="" id="{44BA7DDF-DE54-478D-89FA-72992C78A152}"/>
              </a:ext>
            </a:extLst>
          </p:cNvPr>
          <p:cNvGrpSpPr/>
          <p:nvPr/>
        </p:nvGrpSpPr>
        <p:grpSpPr>
          <a:xfrm>
            <a:off x="427354" y="1941609"/>
            <a:ext cx="360000" cy="360000"/>
            <a:chOff x="4940641" y="1656077"/>
            <a:chExt cx="612001" cy="612001"/>
          </a:xfrm>
        </p:grpSpPr>
        <p:sp>
          <p:nvSpPr>
            <p:cNvPr id="11" name="Oval 23">
              <a:extLst>
                <a:ext uri="{FF2B5EF4-FFF2-40B4-BE49-F238E27FC236}">
                  <a16:creationId xmlns:a16="http://schemas.microsoft.com/office/drawing/2014/main" xmlns="" id="{D455C0AC-1992-41EB-A903-3A0CC5345CFC}"/>
                </a:ext>
              </a:extLst>
            </p:cNvPr>
            <p:cNvSpPr/>
            <p:nvPr/>
          </p:nvSpPr>
          <p:spPr bwMode="auto">
            <a:xfrm>
              <a:off x="4940641" y="1656077"/>
              <a:ext cx="612001" cy="612001"/>
            </a:xfrm>
            <a:prstGeom prst="ellipse">
              <a:avLst/>
            </a:prstGeom>
            <a:solidFill>
              <a:srgbClr val="6E6E6E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pic>
          <p:nvPicPr>
            <p:cNvPr id="12" name="Graphic 11" descr="User">
              <a:extLst>
                <a:ext uri="{FF2B5EF4-FFF2-40B4-BE49-F238E27FC236}">
                  <a16:creationId xmlns:a16="http://schemas.microsoft.com/office/drawing/2014/main" xmlns="" id="{E0FFE7BB-011A-40D0-BA82-8FA76DA87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027037" y="1746733"/>
              <a:ext cx="433543" cy="433543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1BBE9A6-969C-4654-AC7C-82508CD585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356" y="3775069"/>
            <a:ext cx="367660" cy="36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AE9F4C7-11A7-4370-9BC5-9EF97B856D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356" y="4233432"/>
            <a:ext cx="360000" cy="36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CBB4BAC-0E47-4440-826E-1B5FA3A200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356" y="3316704"/>
            <a:ext cx="360000" cy="360000"/>
          </a:xfrm>
          <a:prstGeom prst="rect">
            <a:avLst/>
          </a:prstGeom>
        </p:spPr>
      </p:pic>
      <p:grpSp>
        <p:nvGrpSpPr>
          <p:cNvPr id="16" name="Group 28">
            <a:extLst>
              <a:ext uri="{FF2B5EF4-FFF2-40B4-BE49-F238E27FC236}">
                <a16:creationId xmlns:a16="http://schemas.microsoft.com/office/drawing/2014/main" xmlns="" id="{CA2DCC53-6CED-4934-BBF5-927743B3A9B5}"/>
              </a:ext>
            </a:extLst>
          </p:cNvPr>
          <p:cNvGrpSpPr/>
          <p:nvPr/>
        </p:nvGrpSpPr>
        <p:grpSpPr>
          <a:xfrm>
            <a:off x="427358" y="2858340"/>
            <a:ext cx="360000" cy="360000"/>
            <a:chOff x="6172362" y="5085689"/>
            <a:chExt cx="642554" cy="648000"/>
          </a:xfrm>
        </p:grpSpPr>
        <p:sp>
          <p:nvSpPr>
            <p:cNvPr id="17" name="Oval 29">
              <a:extLst>
                <a:ext uri="{FF2B5EF4-FFF2-40B4-BE49-F238E27FC236}">
                  <a16:creationId xmlns:a16="http://schemas.microsoft.com/office/drawing/2014/main" xmlns="" id="{9B705AC1-1CDE-441E-9917-1B82CC655A0D}"/>
                </a:ext>
              </a:extLst>
            </p:cNvPr>
            <p:cNvSpPr/>
            <p:nvPr/>
          </p:nvSpPr>
          <p:spPr bwMode="auto">
            <a:xfrm>
              <a:off x="6172362" y="5085689"/>
              <a:ext cx="642554" cy="648000"/>
            </a:xfrm>
            <a:prstGeom prst="ellipse">
              <a:avLst/>
            </a:prstGeom>
            <a:solidFill>
              <a:srgbClr val="6E6E6E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pic>
          <p:nvPicPr>
            <p:cNvPr id="18" name="Graphic 17" descr="Disconnected">
              <a:extLst>
                <a:ext uri="{FF2B5EF4-FFF2-40B4-BE49-F238E27FC236}">
                  <a16:creationId xmlns:a16="http://schemas.microsoft.com/office/drawing/2014/main" xmlns="" id="{00C8A128-C623-40A6-98D5-F66292F0B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6272244" y="5188289"/>
              <a:ext cx="468847" cy="468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7151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C1178A2D-3AEA-4BA9-AFD2-1CBD9FEDF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38" y="567998"/>
            <a:ext cx="8424000" cy="713185"/>
          </a:xfrm>
        </p:spPr>
        <p:txBody>
          <a:bodyPr/>
          <a:lstStyle/>
          <a:p>
            <a:r>
              <a:rPr lang="en-GB" dirty="0"/>
              <a:t>EMA Account Management portal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7F753A15-964B-41FD-8AA4-CF2A46504E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8776" y="1619251"/>
            <a:ext cx="4118400" cy="86165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>
                <a:latin typeface="+mj-lt"/>
                <a:ea typeface="+mn-lt"/>
                <a:cs typeface="+mn-lt"/>
              </a:rPr>
              <a:t>If you have access to any of the following systems, you </a:t>
            </a:r>
            <a:r>
              <a:rPr lang="en-GB" sz="1200" b="1">
                <a:latin typeface="+mj-lt"/>
                <a:ea typeface="+mn-lt"/>
                <a:cs typeface="+mn-lt"/>
              </a:rPr>
              <a:t>already have an active EMA account</a:t>
            </a:r>
            <a:r>
              <a:rPr lang="en-GB" sz="1200">
                <a:latin typeface="+mj-lt"/>
                <a:ea typeface="+mn-lt"/>
                <a:cs typeface="+mn-lt"/>
              </a:rPr>
              <a:t>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 sz="1200">
              <a:latin typeface="+mj-lt"/>
              <a:ea typeface="+mn-lt"/>
              <a:cs typeface="+mn-lt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>
                <a:latin typeface="+mj-lt"/>
                <a:ea typeface="+mn-lt"/>
                <a:cs typeface="+mn-lt"/>
              </a:rPr>
              <a:t>If your email is already in user you can retrieve your username with </a:t>
            </a:r>
            <a:r>
              <a:rPr lang="en-GB" sz="1200">
                <a:latin typeface="+mj-lt"/>
              </a:rPr>
              <a:t>the</a:t>
            </a:r>
            <a:r>
              <a:rPr lang="en-GB" sz="1200">
                <a:solidFill>
                  <a:srgbClr val="646464"/>
                </a:solidFill>
                <a:latin typeface="+mj-lt"/>
              </a:rPr>
              <a:t> </a:t>
            </a:r>
            <a:r>
              <a:rPr lang="en-GB" sz="1200" u="sng">
                <a:solidFill>
                  <a:srgbClr val="0039E6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Forgot Username?</a:t>
            </a:r>
            <a:endParaRPr lang="en-GB" sz="1200" u="sng">
              <a:solidFill>
                <a:srgbClr val="0039E6"/>
              </a:solidFill>
              <a:latin typeface="+mj-lt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 sz="1200" u="sng">
              <a:solidFill>
                <a:srgbClr val="0039E6"/>
              </a:solidFill>
              <a:latin typeface="+mj-lt"/>
              <a:ea typeface="+mn-lt"/>
              <a:cs typeface="+mn-lt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>
                <a:latin typeface="+mj-lt"/>
              </a:rPr>
              <a:t>Tick the “IRIS access as Individual Use” checkbox if you need access to </a:t>
            </a:r>
            <a:r>
              <a:rPr lang="en-GB" sz="1200" b="1">
                <a:latin typeface="+mj-lt"/>
              </a:rPr>
              <a:t>IRIS as an Individual </a:t>
            </a:r>
            <a:r>
              <a:rPr lang="en-GB" sz="1200">
                <a:latin typeface="+mj-lt"/>
              </a:rPr>
              <a:t>User and not on behalf of an organisation to submit, for example, Innovation Task Force (ITF) meeting requests, orphan or scientific advice applications.</a:t>
            </a:r>
            <a:endParaRPr lang="en-GB" sz="1200">
              <a:latin typeface="+mj-lt"/>
              <a:ea typeface="Verdana"/>
              <a:cs typeface="Verdan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D217BC6-AAF3-48B3-82E1-0B33D3387FCB}"/>
              </a:ext>
            </a:extLst>
          </p:cNvPr>
          <p:cNvSpPr/>
          <p:nvPr/>
        </p:nvSpPr>
        <p:spPr>
          <a:xfrm>
            <a:off x="246742" y="4151405"/>
            <a:ext cx="8536895" cy="356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>
                <a:ea typeface="+mn-lt"/>
                <a:cs typeface="+mn-lt"/>
                <a:hlinkClick r:id="rId3"/>
              </a:rPr>
              <a:t>https://register.ema.europa.eu/identityiq/help/selfregister.html</a:t>
            </a:r>
            <a:endParaRPr lang="en-GB">
              <a:ea typeface="+mn-lt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CEB9B7B-C827-4E7D-9625-D71CDC35E114}"/>
              </a:ext>
            </a:extLst>
          </p:cNvPr>
          <p:cNvSpPr/>
          <p:nvPr/>
        </p:nvSpPr>
        <p:spPr>
          <a:xfrm>
            <a:off x="246742" y="1125736"/>
            <a:ext cx="8536896" cy="356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>
                <a:ea typeface="+mn-lt"/>
                <a:cs typeface="+mn-lt"/>
              </a:rPr>
              <a:t>      Create an EMA account (Self-Register)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2B26D50-B960-4234-AC33-062FB5BCD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598" y="3146257"/>
            <a:ext cx="2557916" cy="70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9F51035-ECA5-412E-8401-00582C46D13C}"/>
              </a:ext>
            </a:extLst>
          </p:cNvPr>
          <p:cNvGrpSpPr/>
          <p:nvPr/>
        </p:nvGrpSpPr>
        <p:grpSpPr>
          <a:xfrm>
            <a:off x="4768218" y="2252227"/>
            <a:ext cx="2718859" cy="651111"/>
            <a:chOff x="1758318" y="2129510"/>
            <a:chExt cx="2718859" cy="651111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xmlns="" id="{DD93964D-BA66-4337-9BBA-CCF583E926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200"/>
            <a:stretch/>
          </p:blipFill>
          <p:spPr bwMode="auto">
            <a:xfrm>
              <a:off x="1758318" y="2129510"/>
              <a:ext cx="2718858" cy="651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81BC0263-86DE-4149-BAE4-01CDB01E441B}"/>
                </a:ext>
              </a:extLst>
            </p:cNvPr>
            <p:cNvSpPr/>
            <p:nvPr/>
          </p:nvSpPr>
          <p:spPr bwMode="auto">
            <a:xfrm>
              <a:off x="3195638" y="2129510"/>
              <a:ext cx="1281539" cy="65111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48000">
                  <a:schemeClr val="bg1">
                    <a:alpha val="5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E856F6B-B4A8-4E5C-8361-0CEC0A1AAE0F}"/>
              </a:ext>
            </a:extLst>
          </p:cNvPr>
          <p:cNvSpPr/>
          <p:nvPr/>
        </p:nvSpPr>
        <p:spPr>
          <a:xfrm>
            <a:off x="4667687" y="1511371"/>
            <a:ext cx="4115951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900">
                <a:latin typeface="Segoe UI" panose="020B0502040204020203" pitchFamily="34" charset="0"/>
              </a:rPr>
              <a:t>SPOR, </a:t>
            </a:r>
            <a:r>
              <a:rPr lang="en-GB" sz="900" err="1">
                <a:latin typeface="Segoe UI" panose="020B0502040204020203" pitchFamily="34" charset="0"/>
              </a:rPr>
              <a:t>Eudralink</a:t>
            </a:r>
            <a:r>
              <a:rPr lang="en-GB" sz="900">
                <a:latin typeface="Segoe UI" panose="020B0502040204020203" pitchFamily="34" charset="0"/>
              </a:rPr>
              <a:t>, EudraCT Secure, Service Desk portal, European Union telematics controlled terms (EUTCT), Meeting Management System (MMS), Managing Meeting Document system (MMD), EudraVigilance data analysis system (EVDAS), …. full list </a:t>
            </a:r>
            <a:r>
              <a:rPr lang="en-GB" sz="900">
                <a:latin typeface="Segoe UI" panose="020B0502040204020203" pitchFamily="34" charset="0"/>
                <a:hlinkClick r:id="rId3"/>
              </a:rPr>
              <a:t>here</a:t>
            </a:r>
            <a:endParaRPr lang="en-GB" sz="900"/>
          </a:p>
        </p:txBody>
      </p:sp>
      <p:grpSp>
        <p:nvGrpSpPr>
          <p:cNvPr id="17" name="Group 1">
            <a:extLst>
              <a:ext uri="{FF2B5EF4-FFF2-40B4-BE49-F238E27FC236}">
                <a16:creationId xmlns:a16="http://schemas.microsoft.com/office/drawing/2014/main" xmlns="" id="{2A0558D7-41CD-4164-A999-A463E0B78A3A}"/>
              </a:ext>
            </a:extLst>
          </p:cNvPr>
          <p:cNvGrpSpPr/>
          <p:nvPr/>
        </p:nvGrpSpPr>
        <p:grpSpPr>
          <a:xfrm>
            <a:off x="357914" y="1136131"/>
            <a:ext cx="360000" cy="360000"/>
            <a:chOff x="4940636" y="1656075"/>
            <a:chExt cx="612000" cy="612000"/>
          </a:xfrm>
        </p:grpSpPr>
        <p:sp>
          <p:nvSpPr>
            <p:cNvPr id="18" name="Oval 2">
              <a:extLst>
                <a:ext uri="{FF2B5EF4-FFF2-40B4-BE49-F238E27FC236}">
                  <a16:creationId xmlns:a16="http://schemas.microsoft.com/office/drawing/2014/main" xmlns="" id="{CE67543D-2A48-4DDA-9FF6-5BE6194716D7}"/>
                </a:ext>
              </a:extLst>
            </p:cNvPr>
            <p:cNvSpPr/>
            <p:nvPr/>
          </p:nvSpPr>
          <p:spPr bwMode="auto">
            <a:xfrm>
              <a:off x="4940636" y="1656075"/>
              <a:ext cx="612000" cy="612000"/>
            </a:xfrm>
            <a:prstGeom prst="ellipse">
              <a:avLst/>
            </a:prstGeom>
            <a:solidFill>
              <a:srgbClr val="6E6E6E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pic>
          <p:nvPicPr>
            <p:cNvPr id="19" name="Graphic 18" descr="User">
              <a:extLst>
                <a:ext uri="{FF2B5EF4-FFF2-40B4-BE49-F238E27FC236}">
                  <a16:creationId xmlns:a16="http://schemas.microsoft.com/office/drawing/2014/main" xmlns="" id="{CE1B0CA7-C3C4-4D07-A758-290BEA7FA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5027036" y="1746733"/>
              <a:ext cx="433542" cy="4335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1709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C1178A2D-3AEA-4BA9-AFD2-1CBD9FEDF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55" y="585518"/>
            <a:ext cx="8424000" cy="713185"/>
          </a:xfrm>
        </p:spPr>
        <p:txBody>
          <a:bodyPr/>
          <a:lstStyle/>
          <a:p>
            <a:r>
              <a:rPr lang="en-GB" dirty="0"/>
              <a:t>EMA Account Management portal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7F753A15-964B-41FD-8AA4-CF2A46504E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8776" y="1876426"/>
            <a:ext cx="4213224" cy="2398514"/>
          </a:xfrm>
          <a:solidFill>
            <a:schemeClr val="bg1">
              <a:lumMod val="85000"/>
            </a:schemeClr>
          </a:solidFill>
          <a:ln>
            <a:solidFill>
              <a:srgbClr val="6E6E6E"/>
            </a:solidFill>
          </a:ln>
        </p:spPr>
        <p:txBody>
          <a:bodyPr lIns="72000" tIns="72000" rIns="72000" bIns="72000"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en-US" sz="120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To recover your username click on the "</a:t>
            </a:r>
            <a:r>
              <a:rPr lang="en-US" altLang="en-US" sz="1200">
                <a:solidFill>
                  <a:srgbClr val="3366FF"/>
                </a:solidFill>
                <a:latin typeface="+mj-lt"/>
                <a:cs typeface="Segoe UI" panose="020B0502040204020203" pitchFamily="34" charset="0"/>
                <a:hlinkClick r:id="rId2"/>
              </a:rPr>
              <a:t>Forgot Username?</a:t>
            </a:r>
            <a:r>
              <a:rPr lang="en-US" altLang="en-US" sz="120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" link and you will receive an email with your username.</a:t>
            </a:r>
            <a:r>
              <a:rPr lang="en-US" altLang="en-US" sz="1200">
                <a:latin typeface="+mj-lt"/>
              </a:rPr>
              <a:t/>
            </a:r>
            <a:br>
              <a:rPr lang="en-US" altLang="en-US" sz="1200">
                <a:latin typeface="+mj-lt"/>
              </a:rPr>
            </a:br>
            <a:r>
              <a:rPr lang="en-US" altLang="en-US" sz="1200">
                <a:latin typeface="+mj-lt"/>
              </a:rPr>
              <a:t/>
            </a:r>
            <a:br>
              <a:rPr lang="en-US" altLang="en-US" sz="1200">
                <a:latin typeface="+mj-lt"/>
              </a:rPr>
            </a:br>
            <a:r>
              <a:rPr lang="en-US" altLang="en-US" sz="120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To reset your password click on the "</a:t>
            </a:r>
            <a:r>
              <a:rPr lang="en-US" altLang="en-US" sz="1200">
                <a:solidFill>
                  <a:srgbClr val="3366FF"/>
                </a:solidFill>
                <a:latin typeface="+mj-lt"/>
                <a:cs typeface="Segoe UI" panose="020B0502040204020203" pitchFamily="34" charset="0"/>
                <a:hlinkClick r:id="rId3"/>
              </a:rPr>
              <a:t>Forgot Password?</a:t>
            </a:r>
            <a:r>
              <a:rPr lang="en-US" altLang="en-US" sz="120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" link and follow the instructions.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 sz="1200" b="1">
              <a:latin typeface="+mj-lt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 sz="1200" b="1">
              <a:latin typeface="+mj-lt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b="1">
                <a:latin typeface="+mj-lt"/>
              </a:rPr>
              <a:t>Note:</a:t>
            </a:r>
            <a:r>
              <a:rPr lang="en-GB" sz="1200">
                <a:latin typeface="+mj-lt"/>
              </a:rPr>
              <a:t> Check your spam e-mail folder if you have not received the one-time token required to reset your password.</a:t>
            </a:r>
            <a:endParaRPr lang="en-US" altLang="en-US" sz="1200">
              <a:solidFill>
                <a:srgbClr val="000000"/>
              </a:solidFill>
              <a:latin typeface="+mj-lt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altLang="en-US" sz="1200">
              <a:solidFill>
                <a:srgbClr val="000000"/>
              </a:solidFill>
              <a:latin typeface="+mj-lt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altLang="en-US" sz="1200">
              <a:solidFill>
                <a:srgbClr val="000000"/>
              </a:solidFill>
              <a:latin typeface="+mj-lt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 sz="1200">
              <a:latin typeface="+mj-lt"/>
              <a:ea typeface="Verdana"/>
              <a:cs typeface="Verdana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="" id="{A289C767-E385-4A17-9555-92E4B9A35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2499" y="1878211"/>
            <a:ext cx="4212000" cy="2396728"/>
          </a:xfrm>
          <a:solidFill>
            <a:schemeClr val="bg1">
              <a:lumMod val="85000"/>
            </a:schemeClr>
          </a:solidFill>
          <a:ln>
            <a:solidFill>
              <a:srgbClr val="6E6E6E"/>
            </a:solidFill>
          </a:ln>
        </p:spPr>
        <p:txBody>
          <a:bodyPr lIns="72000" tIns="72000" rIns="72000" bIns="72000"/>
          <a:lstStyle/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en-GB" sz="1200">
                <a:solidFill>
                  <a:srgbClr val="000000"/>
                </a:solidFill>
              </a:rPr>
              <a:t>All EMA accounts are automatically disabled after</a:t>
            </a:r>
            <a:r>
              <a:rPr lang="en-GB" sz="1200" b="1">
                <a:solidFill>
                  <a:srgbClr val="000000"/>
                </a:solidFill>
              </a:rPr>
              <a:t> 6 months of inactivity</a:t>
            </a:r>
            <a:r>
              <a:rPr lang="en-GB" sz="1200">
                <a:solidFill>
                  <a:srgbClr val="000000"/>
                </a:solidFill>
              </a:rPr>
              <a:t>. Prior to disabling the account, the system sends three reminders to the user (two weeks, one week and one day before the account is disabled).</a:t>
            </a:r>
            <a:endParaRPr lang="en-GB" sz="1200"/>
          </a:p>
          <a:p>
            <a:pPr>
              <a:lnSpc>
                <a:spcPct val="100000"/>
              </a:lnSpc>
            </a:pPr>
            <a:r>
              <a:rPr lang="en-GB" sz="1200"/>
              <a:t>To re-activate your account you will need to use the "</a:t>
            </a:r>
            <a:r>
              <a:rPr lang="en-GB" sz="1200">
                <a:hlinkClick r:id="rId3"/>
              </a:rPr>
              <a:t>Forgot Password?</a:t>
            </a:r>
            <a:r>
              <a:rPr lang="en-GB" sz="1200"/>
              <a:t>" process. By re-setting your password your account will be re-activated and a notification sent to your email address. If you are affiliated to an organisation, your 'User Administrator' will also be notified that your account has been re-activated.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D217BC6-AAF3-48B3-82E1-0B33D3387FCB}"/>
              </a:ext>
            </a:extLst>
          </p:cNvPr>
          <p:cNvSpPr/>
          <p:nvPr/>
        </p:nvSpPr>
        <p:spPr>
          <a:xfrm>
            <a:off x="246742" y="4389530"/>
            <a:ext cx="8536895" cy="356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>
                <a:ea typeface="+mn-lt"/>
                <a:cs typeface="+mn-lt"/>
                <a:hlinkClick r:id="rId4"/>
              </a:rPr>
              <a:t>https://register.ema.europa.eu/identityiq/help/recover.html</a:t>
            </a:r>
            <a:endParaRPr lang="en-GB">
              <a:ea typeface="+mn-lt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CEB9B7B-C827-4E7D-9625-D71CDC35E114}"/>
              </a:ext>
            </a:extLst>
          </p:cNvPr>
          <p:cNvSpPr/>
          <p:nvPr/>
        </p:nvSpPr>
        <p:spPr>
          <a:xfrm>
            <a:off x="358776" y="1158121"/>
            <a:ext cx="4213224" cy="6519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58775" algn="l"/>
            <a:r>
              <a:rPr lang="en-GB" b="1">
                <a:ea typeface="+mn-lt"/>
                <a:cs typeface="+mn-lt"/>
              </a:rPr>
              <a:t>Recover your username and    password </a:t>
            </a: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A07446D-7741-4311-A511-E3D5DC1CD142}"/>
              </a:ext>
            </a:extLst>
          </p:cNvPr>
          <p:cNvSpPr/>
          <p:nvPr/>
        </p:nvSpPr>
        <p:spPr>
          <a:xfrm>
            <a:off x="4762499" y="1158121"/>
            <a:ext cx="4212000" cy="35650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GB" b="1"/>
              <a:t>      Re-activate your account</a:t>
            </a:r>
            <a:endParaRPr lang="en-US"/>
          </a:p>
        </p:txBody>
      </p:sp>
      <p:grpSp>
        <p:nvGrpSpPr>
          <p:cNvPr id="21" name="Group 1">
            <a:extLst>
              <a:ext uri="{FF2B5EF4-FFF2-40B4-BE49-F238E27FC236}">
                <a16:creationId xmlns:a16="http://schemas.microsoft.com/office/drawing/2014/main" xmlns="" id="{E9BFA0FF-6C96-4F8A-8498-BFBA0FDD0180}"/>
              </a:ext>
            </a:extLst>
          </p:cNvPr>
          <p:cNvGrpSpPr/>
          <p:nvPr/>
        </p:nvGrpSpPr>
        <p:grpSpPr>
          <a:xfrm>
            <a:off x="407355" y="1159220"/>
            <a:ext cx="360000" cy="360000"/>
            <a:chOff x="5347036" y="2526056"/>
            <a:chExt cx="612000" cy="612000"/>
          </a:xfrm>
        </p:grpSpPr>
        <p:sp>
          <p:nvSpPr>
            <p:cNvPr id="22" name="Oval 2">
              <a:extLst>
                <a:ext uri="{FF2B5EF4-FFF2-40B4-BE49-F238E27FC236}">
                  <a16:creationId xmlns:a16="http://schemas.microsoft.com/office/drawing/2014/main" xmlns="" id="{1FE7C9C8-3212-4208-BB7E-3757965C8D6F}"/>
                </a:ext>
              </a:extLst>
            </p:cNvPr>
            <p:cNvSpPr/>
            <p:nvPr/>
          </p:nvSpPr>
          <p:spPr bwMode="auto">
            <a:xfrm>
              <a:off x="5347036" y="2526056"/>
              <a:ext cx="612000" cy="612000"/>
            </a:xfrm>
            <a:prstGeom prst="ellipse">
              <a:avLst/>
            </a:prstGeom>
            <a:solidFill>
              <a:srgbClr val="6E6E6E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pic>
          <p:nvPicPr>
            <p:cNvPr id="23" name="Graphic 22" descr="Lock">
              <a:extLst>
                <a:ext uri="{FF2B5EF4-FFF2-40B4-BE49-F238E27FC236}">
                  <a16:creationId xmlns:a16="http://schemas.microsoft.com/office/drawing/2014/main" xmlns="" id="{244B9F53-DC36-46CD-A451-F95BC735E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37402" y="2610092"/>
              <a:ext cx="443717" cy="443717"/>
            </a:xfrm>
            <a:prstGeom prst="rect">
              <a:avLst/>
            </a:prstGeom>
          </p:spPr>
        </p:pic>
      </p:grpSp>
      <p:grpSp>
        <p:nvGrpSpPr>
          <p:cNvPr id="24" name="Group 12">
            <a:extLst>
              <a:ext uri="{FF2B5EF4-FFF2-40B4-BE49-F238E27FC236}">
                <a16:creationId xmlns:a16="http://schemas.microsoft.com/office/drawing/2014/main" xmlns="" id="{AF15A2CD-F455-44FE-AD79-B5EDCCBC3E0A}"/>
              </a:ext>
            </a:extLst>
          </p:cNvPr>
          <p:cNvGrpSpPr/>
          <p:nvPr/>
        </p:nvGrpSpPr>
        <p:grpSpPr>
          <a:xfrm>
            <a:off x="4805975" y="1159220"/>
            <a:ext cx="360000" cy="360000"/>
            <a:chOff x="6172368" y="5085687"/>
            <a:chExt cx="642555" cy="648000"/>
          </a:xfrm>
        </p:grpSpPr>
        <p:sp>
          <p:nvSpPr>
            <p:cNvPr id="25" name="Oval 13">
              <a:extLst>
                <a:ext uri="{FF2B5EF4-FFF2-40B4-BE49-F238E27FC236}">
                  <a16:creationId xmlns:a16="http://schemas.microsoft.com/office/drawing/2014/main" xmlns="" id="{C3630485-6FD3-474E-8D4C-289B43260E9A}"/>
                </a:ext>
              </a:extLst>
            </p:cNvPr>
            <p:cNvSpPr/>
            <p:nvPr/>
          </p:nvSpPr>
          <p:spPr bwMode="auto">
            <a:xfrm>
              <a:off x="6172368" y="5085687"/>
              <a:ext cx="642555" cy="648000"/>
            </a:xfrm>
            <a:prstGeom prst="ellipse">
              <a:avLst/>
            </a:prstGeom>
            <a:solidFill>
              <a:srgbClr val="6E6E6E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pic>
          <p:nvPicPr>
            <p:cNvPr id="26" name="Graphic 25" descr="Disconnected">
              <a:extLst>
                <a:ext uri="{FF2B5EF4-FFF2-40B4-BE49-F238E27FC236}">
                  <a16:creationId xmlns:a16="http://schemas.microsoft.com/office/drawing/2014/main" xmlns="" id="{6BDCB709-B451-49AB-B58E-9326F7285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6272244" y="5188289"/>
              <a:ext cx="468847" cy="468847"/>
            </a:xfrm>
            <a:prstGeom prst="rect">
              <a:avLst/>
            </a:prstGeom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59BA6B46-C79B-4613-AB03-43A80F4674FF}"/>
              </a:ext>
            </a:extLst>
          </p:cNvPr>
          <p:cNvCxnSpPr>
            <a:cxnSpLocks/>
          </p:cNvCxnSpPr>
          <p:nvPr/>
        </p:nvCxnSpPr>
        <p:spPr bwMode="auto">
          <a:xfrm>
            <a:off x="587355" y="1519220"/>
            <a:ext cx="1" cy="3572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A0E60145-FD2D-4DE3-BB47-8A3120702210}"/>
              </a:ext>
            </a:extLst>
          </p:cNvPr>
          <p:cNvCxnSpPr/>
          <p:nvPr/>
        </p:nvCxnSpPr>
        <p:spPr bwMode="auto">
          <a:xfrm>
            <a:off x="4994255" y="1519220"/>
            <a:ext cx="0" cy="3572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44418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A5157DF-9CCD-435F-A9AF-4BC137B8C5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09" t="5370" b="78212"/>
          <a:stretch/>
        </p:blipFill>
        <p:spPr>
          <a:xfrm>
            <a:off x="0" y="1482244"/>
            <a:ext cx="2591342" cy="84445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C1178A2D-3AEA-4BA9-AFD2-1CBD9FEDF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481" y="615263"/>
            <a:ext cx="8424000" cy="713185"/>
          </a:xfrm>
        </p:spPr>
        <p:txBody>
          <a:bodyPr/>
          <a:lstStyle/>
          <a:p>
            <a:r>
              <a:rPr lang="en-GB" dirty="0"/>
              <a:t>EMA Account Management portal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7F753A15-964B-41FD-8AA4-CF2A46504E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5976" y="2925525"/>
            <a:ext cx="4118400" cy="147311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/>
              <a:t>To update your name or any other details submit a request via </a:t>
            </a:r>
            <a:r>
              <a:rPr lang="en-GB" sz="1200">
                <a:hlinkClick r:id="rId3"/>
              </a:rPr>
              <a:t>EMA Service Desk</a:t>
            </a:r>
            <a:r>
              <a:rPr lang="en-GB" sz="1200"/>
              <a:t>.</a:t>
            </a:r>
            <a:endParaRPr lang="en-GB" sz="1200">
              <a:ea typeface="Verdana"/>
              <a:cs typeface="Verdana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 sz="120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/>
              <a:t>You can change your contact details such as email address and mobile number by logging into the portal and making these changes in the "</a:t>
            </a:r>
            <a:r>
              <a:rPr lang="en-GB" sz="1200">
                <a:hlinkClick r:id="rId4"/>
              </a:rPr>
              <a:t>Edit Identity</a:t>
            </a:r>
            <a:r>
              <a:rPr lang="en-GB" sz="1200"/>
              <a:t>" area.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 sz="1200">
              <a:latin typeface="+mj-lt"/>
              <a:ea typeface="Verdana"/>
              <a:cs typeface="Verdan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CEB9B7B-C827-4E7D-9625-D71CDC35E114}"/>
              </a:ext>
            </a:extLst>
          </p:cNvPr>
          <p:cNvSpPr/>
          <p:nvPr/>
        </p:nvSpPr>
        <p:spPr>
          <a:xfrm>
            <a:off x="246742" y="1125736"/>
            <a:ext cx="8536896" cy="356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algn="l"/>
            <a:r>
              <a:rPr lang="en-GB" b="1">
                <a:ea typeface="+mn-lt"/>
                <a:cs typeface="+mn-lt"/>
              </a:rPr>
              <a:t>Change your contact details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0DE2ADE-E6F8-46B2-B867-38C7ED6130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0" t="14954" r="1133"/>
          <a:stretch/>
        </p:blipFill>
        <p:spPr>
          <a:xfrm>
            <a:off x="719140" y="2326703"/>
            <a:ext cx="3648074" cy="2134194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4D0E447-5308-4140-A739-3B89CA0F0CAE}"/>
              </a:ext>
            </a:extLst>
          </p:cNvPr>
          <p:cNvSpPr/>
          <p:nvPr/>
        </p:nvSpPr>
        <p:spPr bwMode="auto">
          <a:xfrm>
            <a:off x="698500" y="1936750"/>
            <a:ext cx="3708400" cy="393700"/>
          </a:xfrm>
          <a:custGeom>
            <a:avLst/>
            <a:gdLst>
              <a:gd name="connsiteX0" fmla="*/ 1028700 w 3736975"/>
              <a:gd name="connsiteY0" fmla="*/ 0 h 393700"/>
              <a:gd name="connsiteX1" fmla="*/ 0 w 3736975"/>
              <a:gd name="connsiteY1" fmla="*/ 390525 h 393700"/>
              <a:gd name="connsiteX2" fmla="*/ 3736975 w 3736975"/>
              <a:gd name="connsiteY2" fmla="*/ 393700 h 393700"/>
              <a:gd name="connsiteX3" fmla="*/ 1816100 w 3736975"/>
              <a:gd name="connsiteY3" fmla="*/ 0 h 393700"/>
              <a:gd name="connsiteX4" fmla="*/ 1825625 w 3736975"/>
              <a:gd name="connsiteY4" fmla="*/ 279400 h 393700"/>
              <a:gd name="connsiteX5" fmla="*/ 1031875 w 3736975"/>
              <a:gd name="connsiteY5" fmla="*/ 257175 h 393700"/>
              <a:gd name="connsiteX6" fmla="*/ 1028700 w 3736975"/>
              <a:gd name="connsiteY6" fmla="*/ 0 h 393700"/>
              <a:gd name="connsiteX0" fmla="*/ 1028700 w 3736975"/>
              <a:gd name="connsiteY0" fmla="*/ 0 h 393700"/>
              <a:gd name="connsiteX1" fmla="*/ 0 w 3736975"/>
              <a:gd name="connsiteY1" fmla="*/ 390525 h 393700"/>
              <a:gd name="connsiteX2" fmla="*/ 3736975 w 3736975"/>
              <a:gd name="connsiteY2" fmla="*/ 393700 h 393700"/>
              <a:gd name="connsiteX3" fmla="*/ 1816100 w 3736975"/>
              <a:gd name="connsiteY3" fmla="*/ 0 h 393700"/>
              <a:gd name="connsiteX4" fmla="*/ 1825625 w 3736975"/>
              <a:gd name="connsiteY4" fmla="*/ 260350 h 393700"/>
              <a:gd name="connsiteX5" fmla="*/ 1031875 w 3736975"/>
              <a:gd name="connsiteY5" fmla="*/ 257175 h 393700"/>
              <a:gd name="connsiteX6" fmla="*/ 1028700 w 3736975"/>
              <a:gd name="connsiteY6" fmla="*/ 0 h 393700"/>
              <a:gd name="connsiteX0" fmla="*/ 1028700 w 3708400"/>
              <a:gd name="connsiteY0" fmla="*/ 0 h 393700"/>
              <a:gd name="connsiteX1" fmla="*/ 0 w 3708400"/>
              <a:gd name="connsiteY1" fmla="*/ 390525 h 393700"/>
              <a:gd name="connsiteX2" fmla="*/ 3708400 w 3708400"/>
              <a:gd name="connsiteY2" fmla="*/ 393700 h 393700"/>
              <a:gd name="connsiteX3" fmla="*/ 1816100 w 3708400"/>
              <a:gd name="connsiteY3" fmla="*/ 0 h 393700"/>
              <a:gd name="connsiteX4" fmla="*/ 1825625 w 3708400"/>
              <a:gd name="connsiteY4" fmla="*/ 260350 h 393700"/>
              <a:gd name="connsiteX5" fmla="*/ 1031875 w 3708400"/>
              <a:gd name="connsiteY5" fmla="*/ 257175 h 393700"/>
              <a:gd name="connsiteX6" fmla="*/ 1028700 w 3708400"/>
              <a:gd name="connsiteY6" fmla="*/ 0 h 3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08400" h="393700">
                <a:moveTo>
                  <a:pt x="1028700" y="0"/>
                </a:moveTo>
                <a:lnTo>
                  <a:pt x="0" y="390525"/>
                </a:lnTo>
                <a:lnTo>
                  <a:pt x="3708400" y="393700"/>
                </a:lnTo>
                <a:lnTo>
                  <a:pt x="1816100" y="0"/>
                </a:lnTo>
                <a:lnTo>
                  <a:pt x="1825625" y="260350"/>
                </a:lnTo>
                <a:lnTo>
                  <a:pt x="1031875" y="257175"/>
                </a:lnTo>
                <a:cubicBezTo>
                  <a:pt x="1030817" y="171450"/>
                  <a:pt x="1029758" y="85725"/>
                  <a:pt x="102870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  <a:alpha val="30196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8CECD092-6E32-4C48-9719-51F4D06A1B4F}"/>
              </a:ext>
            </a:extLst>
          </p:cNvPr>
          <p:cNvCxnSpPr/>
          <p:nvPr/>
        </p:nvCxnSpPr>
        <p:spPr bwMode="auto">
          <a:xfrm flipV="1">
            <a:off x="4201886" y="3026144"/>
            <a:ext cx="370114" cy="4863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sm" len="sm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C6B16C73-E58B-4A09-8D6F-F971EE7F38E2}"/>
              </a:ext>
            </a:extLst>
          </p:cNvPr>
          <p:cNvCxnSpPr/>
          <p:nvPr/>
        </p:nvCxnSpPr>
        <p:spPr bwMode="auto">
          <a:xfrm flipV="1">
            <a:off x="4201886" y="3026144"/>
            <a:ext cx="370114" cy="7475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sm" len="sm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CD3E66D9-D10E-46D7-9B3C-0AFE31E18F7D}"/>
              </a:ext>
            </a:extLst>
          </p:cNvPr>
          <p:cNvCxnSpPr/>
          <p:nvPr/>
        </p:nvCxnSpPr>
        <p:spPr bwMode="auto">
          <a:xfrm flipV="1">
            <a:off x="4232275" y="3730625"/>
            <a:ext cx="339725" cy="2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sm" len="sm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20877BF0-6F89-4E93-AFF8-9AC0BAEBDD4F}"/>
              </a:ext>
            </a:extLst>
          </p:cNvPr>
          <p:cNvCxnSpPr/>
          <p:nvPr/>
        </p:nvCxnSpPr>
        <p:spPr bwMode="auto">
          <a:xfrm flipV="1">
            <a:off x="4232275" y="3730625"/>
            <a:ext cx="339725" cy="4730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sm" len="sm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7409C0B9-5976-4017-A538-D4F338F51E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519" y="115173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61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C4EC6D4C-C578-4C57-8EA1-E4205B8AD6D2}"/>
              </a:ext>
            </a:extLst>
          </p:cNvPr>
          <p:cNvCxnSpPr>
            <a:stCxn id="26" idx="6"/>
          </p:cNvCxnSpPr>
          <p:nvPr/>
        </p:nvCxnSpPr>
        <p:spPr bwMode="auto">
          <a:xfrm flipH="1" flipV="1">
            <a:off x="2816600" y="2284562"/>
            <a:ext cx="1525000" cy="7697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67B78164-A79C-4171-A6C8-89BD32149942}"/>
              </a:ext>
            </a:extLst>
          </p:cNvPr>
          <p:cNvCxnSpPr>
            <a:stCxn id="31" idx="6"/>
          </p:cNvCxnSpPr>
          <p:nvPr/>
        </p:nvCxnSpPr>
        <p:spPr bwMode="auto">
          <a:xfrm flipH="1">
            <a:off x="237399" y="3932917"/>
            <a:ext cx="8669202" cy="6759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24DBAD74-5207-4B71-BA92-67B9288D8E25}"/>
              </a:ext>
            </a:extLst>
          </p:cNvPr>
          <p:cNvCxnSpPr>
            <a:stCxn id="28" idx="6"/>
          </p:cNvCxnSpPr>
          <p:nvPr/>
        </p:nvCxnSpPr>
        <p:spPr bwMode="auto">
          <a:xfrm flipH="1" flipV="1">
            <a:off x="246742" y="3106642"/>
            <a:ext cx="7746858" cy="895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C1178A2D-3AEA-4BA9-AFD2-1CBD9FEDF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15" y="552768"/>
            <a:ext cx="8424000" cy="713185"/>
          </a:xfrm>
        </p:spPr>
        <p:txBody>
          <a:bodyPr/>
          <a:lstStyle/>
          <a:p>
            <a:r>
              <a:rPr lang="en-GB" dirty="0"/>
              <a:t>EMA Account Management portal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CEB9B7B-C827-4E7D-9625-D71CDC35E114}"/>
              </a:ext>
            </a:extLst>
          </p:cNvPr>
          <p:cNvSpPr/>
          <p:nvPr/>
        </p:nvSpPr>
        <p:spPr>
          <a:xfrm>
            <a:off x="246742" y="1125736"/>
            <a:ext cx="8536896" cy="356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>
                <a:ea typeface="+mn-lt"/>
                <a:cs typeface="+mn-lt"/>
              </a:rPr>
              <a:t>      Request access on behalf of an organisation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433DFE3-06C6-4C13-88C6-E95571835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85" y="1142992"/>
            <a:ext cx="367660" cy="360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5B9624B8-B242-4A23-87AD-1A229BBFED6B}"/>
              </a:ext>
            </a:extLst>
          </p:cNvPr>
          <p:cNvCxnSpPr>
            <a:stCxn id="25" idx="2"/>
            <a:endCxn id="30" idx="6"/>
          </p:cNvCxnSpPr>
          <p:nvPr/>
        </p:nvCxnSpPr>
        <p:spPr bwMode="auto">
          <a:xfrm>
            <a:off x="5555600" y="3932917"/>
            <a:ext cx="1525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7F7F7F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587D2FE3-7F96-4434-8250-87AE659C7FBD}"/>
              </a:ext>
            </a:extLst>
          </p:cNvPr>
          <p:cNvCxnSpPr>
            <a:stCxn id="23" idx="2"/>
            <a:endCxn id="27" idx="6"/>
          </p:cNvCxnSpPr>
          <p:nvPr/>
        </p:nvCxnSpPr>
        <p:spPr bwMode="auto">
          <a:xfrm>
            <a:off x="990600" y="3115600"/>
            <a:ext cx="243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0B51E547-B9ED-4D12-A91C-6D92D831B9A3}"/>
              </a:ext>
            </a:extLst>
          </p:cNvPr>
          <p:cNvSpPr/>
          <p:nvPr/>
        </p:nvSpPr>
        <p:spPr bwMode="auto">
          <a:xfrm>
            <a:off x="990600" y="2809600"/>
            <a:ext cx="612000" cy="6120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05D04F02-E57A-4F45-B095-ECA8B8878008}"/>
              </a:ext>
            </a:extLst>
          </p:cNvPr>
          <p:cNvSpPr/>
          <p:nvPr/>
        </p:nvSpPr>
        <p:spPr bwMode="auto">
          <a:xfrm>
            <a:off x="1903600" y="2809600"/>
            <a:ext cx="612000" cy="6120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0659AB83-FCFA-46E8-97AE-5AEF09F76BFC}"/>
              </a:ext>
            </a:extLst>
          </p:cNvPr>
          <p:cNvSpPr/>
          <p:nvPr/>
        </p:nvSpPr>
        <p:spPr bwMode="auto">
          <a:xfrm>
            <a:off x="5555600" y="3626917"/>
            <a:ext cx="612000" cy="612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4BF7C9C5-EBF5-45D1-BCB2-B18B253A7896}"/>
              </a:ext>
            </a:extLst>
          </p:cNvPr>
          <p:cNvSpPr/>
          <p:nvPr/>
        </p:nvSpPr>
        <p:spPr bwMode="auto">
          <a:xfrm>
            <a:off x="3729600" y="1986259"/>
            <a:ext cx="612000" cy="612000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2DEE049F-83F3-42B5-A234-6338F50D3DD5}"/>
              </a:ext>
            </a:extLst>
          </p:cNvPr>
          <p:cNvSpPr/>
          <p:nvPr/>
        </p:nvSpPr>
        <p:spPr bwMode="auto">
          <a:xfrm>
            <a:off x="2816600" y="2809600"/>
            <a:ext cx="612000" cy="6120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CAB1E0A0-D528-4BE0-B653-3040D198CDCB}"/>
              </a:ext>
            </a:extLst>
          </p:cNvPr>
          <p:cNvSpPr/>
          <p:nvPr/>
        </p:nvSpPr>
        <p:spPr bwMode="auto">
          <a:xfrm>
            <a:off x="7381600" y="2809600"/>
            <a:ext cx="612000" cy="6120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6550187D-3B9A-4319-9C95-AF1C69D91FF4}"/>
              </a:ext>
            </a:extLst>
          </p:cNvPr>
          <p:cNvSpPr/>
          <p:nvPr/>
        </p:nvSpPr>
        <p:spPr bwMode="auto">
          <a:xfrm>
            <a:off x="4642600" y="2809600"/>
            <a:ext cx="612000" cy="6120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0082C6A1-677E-4965-A9AC-791520D46637}"/>
              </a:ext>
            </a:extLst>
          </p:cNvPr>
          <p:cNvSpPr/>
          <p:nvPr/>
        </p:nvSpPr>
        <p:spPr bwMode="auto">
          <a:xfrm>
            <a:off x="6468600" y="3626917"/>
            <a:ext cx="612000" cy="612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AA45B493-00BA-4A61-ADA1-349532D1C492}"/>
              </a:ext>
            </a:extLst>
          </p:cNvPr>
          <p:cNvSpPr/>
          <p:nvPr/>
        </p:nvSpPr>
        <p:spPr bwMode="auto">
          <a:xfrm>
            <a:off x="8294601" y="3626917"/>
            <a:ext cx="612000" cy="612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15AA0EC8-F0B6-47B6-82B3-9C68FB31EEB5}"/>
              </a:ext>
            </a:extLst>
          </p:cNvPr>
          <p:cNvCxnSpPr>
            <a:stCxn id="27" idx="7"/>
            <a:endCxn id="26" idx="3"/>
          </p:cNvCxnSpPr>
          <p:nvPr/>
        </p:nvCxnSpPr>
        <p:spPr bwMode="auto">
          <a:xfrm flipV="1">
            <a:off x="3338975" y="2508634"/>
            <a:ext cx="480250" cy="39059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3399"/>
            </a:solidFill>
            <a:prstDash val="dash"/>
            <a:round/>
            <a:headEnd type="none" w="med" len="med"/>
            <a:tailEnd type="arrow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3C1339F5-1FF5-4BF3-A27F-9A4A58674E0E}"/>
              </a:ext>
            </a:extLst>
          </p:cNvPr>
          <p:cNvCxnSpPr>
            <a:stCxn id="26" idx="5"/>
            <a:endCxn id="29" idx="1"/>
          </p:cNvCxnSpPr>
          <p:nvPr/>
        </p:nvCxnSpPr>
        <p:spPr bwMode="auto">
          <a:xfrm>
            <a:off x="4251975" y="2508634"/>
            <a:ext cx="480250" cy="39059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95000"/>
                <a:lumOff val="5000"/>
              </a:schemeClr>
            </a:solidFill>
            <a:prstDash val="dash"/>
            <a:round/>
            <a:headEnd type="none" w="med" len="med"/>
            <a:tailEnd type="arrow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A425BA13-299F-497D-81E9-5C2DF02887D3}"/>
              </a:ext>
            </a:extLst>
          </p:cNvPr>
          <p:cNvCxnSpPr>
            <a:stCxn id="29" idx="5"/>
            <a:endCxn id="25" idx="1"/>
          </p:cNvCxnSpPr>
          <p:nvPr/>
        </p:nvCxnSpPr>
        <p:spPr bwMode="auto">
          <a:xfrm>
            <a:off x="5164975" y="3331975"/>
            <a:ext cx="480250" cy="38456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95000"/>
                <a:lumOff val="5000"/>
              </a:schemeClr>
            </a:solidFill>
            <a:prstDash val="dash"/>
            <a:round/>
            <a:headEnd type="none" w="med" len="med"/>
            <a:tailEnd type="arrow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CA0768A6-8B0C-4980-80A6-D6F5575C62B8}"/>
              </a:ext>
            </a:extLst>
          </p:cNvPr>
          <p:cNvCxnSpPr>
            <a:stCxn id="30" idx="7"/>
            <a:endCxn id="28" idx="3"/>
          </p:cNvCxnSpPr>
          <p:nvPr/>
        </p:nvCxnSpPr>
        <p:spPr bwMode="auto">
          <a:xfrm flipV="1">
            <a:off x="6990975" y="3331975"/>
            <a:ext cx="480250" cy="38456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95000"/>
                <a:lumOff val="5000"/>
              </a:schemeClr>
            </a:solidFill>
            <a:prstDash val="dash"/>
            <a:round/>
            <a:headEnd type="none" w="med" len="med"/>
            <a:tailEnd type="arrow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C6271611-8B3C-4596-902B-AF1967FAE6AB}"/>
              </a:ext>
            </a:extLst>
          </p:cNvPr>
          <p:cNvCxnSpPr>
            <a:stCxn id="28" idx="5"/>
            <a:endCxn id="31" idx="1"/>
          </p:cNvCxnSpPr>
          <p:nvPr/>
        </p:nvCxnSpPr>
        <p:spPr bwMode="auto">
          <a:xfrm>
            <a:off x="7903975" y="3331975"/>
            <a:ext cx="480251" cy="38456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95000"/>
                <a:lumOff val="5000"/>
              </a:schemeClr>
            </a:solidFill>
            <a:prstDash val="dash"/>
            <a:round/>
            <a:headEnd type="none" w="med" len="med"/>
            <a:tailEnd type="arrow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xmlns="" id="{311F0CF5-261E-4D47-A8A4-69BD253CA601}"/>
              </a:ext>
            </a:extLst>
          </p:cNvPr>
          <p:cNvSpPr/>
          <p:nvPr/>
        </p:nvSpPr>
        <p:spPr bwMode="auto">
          <a:xfrm>
            <a:off x="7012864" y="2263813"/>
            <a:ext cx="1816336" cy="449219"/>
          </a:xfrm>
          <a:prstGeom prst="wedgeRectCallout">
            <a:avLst>
              <a:gd name="adj1" fmla="val -12659"/>
              <a:gd name="adj2" fmla="val 83703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charset="0"/>
              </a:rPr>
              <a:t>8. </a:t>
            </a:r>
            <a:r>
              <a:rPr kumimoji="0" lang="en-GB" sz="9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charset="0"/>
              </a:rPr>
              <a:t>IRIS/PD User Admin </a:t>
            </a:r>
            <a:r>
              <a:rPr kumimoji="0" lang="en-GB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charset="0"/>
              </a:rPr>
              <a:t>Approves/Rejects</a:t>
            </a:r>
          </a:p>
        </p:txBody>
      </p:sp>
      <p:sp>
        <p:nvSpPr>
          <p:cNvPr id="37" name="Speech Bubble: Rectangle 36">
            <a:extLst>
              <a:ext uri="{FF2B5EF4-FFF2-40B4-BE49-F238E27FC236}">
                <a16:creationId xmlns:a16="http://schemas.microsoft.com/office/drawing/2014/main" xmlns="" id="{898C8602-F12C-4986-B8B9-18561BABF10A}"/>
              </a:ext>
            </a:extLst>
          </p:cNvPr>
          <p:cNvSpPr/>
          <p:nvPr/>
        </p:nvSpPr>
        <p:spPr bwMode="auto">
          <a:xfrm>
            <a:off x="3428600" y="1584903"/>
            <a:ext cx="1303625" cy="359272"/>
          </a:xfrm>
          <a:prstGeom prst="wedgeRectCallout">
            <a:avLst>
              <a:gd name="adj1" fmla="val -14988"/>
              <a:gd name="adj2" fmla="val 90425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charset="0"/>
              </a:rPr>
              <a:t>4. </a:t>
            </a:r>
            <a:r>
              <a:rPr kumimoji="0" lang="en-GB" sz="9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charset="0"/>
              </a:rPr>
              <a:t>EMA</a:t>
            </a:r>
            <a:r>
              <a:rPr kumimoji="0" lang="en-GB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charset="0"/>
              </a:rPr>
              <a:t> Approves / Rejects</a:t>
            </a:r>
          </a:p>
        </p:txBody>
      </p:sp>
      <p:pic>
        <p:nvPicPr>
          <p:cNvPr id="10" name="Graphic 9" descr="Envelope">
            <a:extLst>
              <a:ext uri="{FF2B5EF4-FFF2-40B4-BE49-F238E27FC236}">
                <a16:creationId xmlns:a16="http://schemas.microsoft.com/office/drawing/2014/main" xmlns="" id="{0AF2041E-7988-49FB-8D63-D1DE3130C9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732975" y="2899975"/>
            <a:ext cx="432000" cy="432000"/>
          </a:xfrm>
          <a:prstGeom prst="rect">
            <a:avLst/>
          </a:prstGeom>
        </p:spPr>
      </p:pic>
      <p:pic>
        <p:nvPicPr>
          <p:cNvPr id="38" name="Graphic 37" descr="Thumbs up sign">
            <a:extLst>
              <a:ext uri="{FF2B5EF4-FFF2-40B4-BE49-F238E27FC236}">
                <a16:creationId xmlns:a16="http://schemas.microsoft.com/office/drawing/2014/main" xmlns="" id="{0A115DBC-BE76-4C01-95B7-08C5CC0104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819600" y="2062535"/>
            <a:ext cx="432000" cy="432000"/>
          </a:xfrm>
          <a:prstGeom prst="rect">
            <a:avLst/>
          </a:prstGeom>
        </p:spPr>
      </p:pic>
      <p:pic>
        <p:nvPicPr>
          <p:cNvPr id="40" name="Graphic 39" descr="Magnifying glass">
            <a:extLst>
              <a:ext uri="{FF2B5EF4-FFF2-40B4-BE49-F238E27FC236}">
                <a16:creationId xmlns:a16="http://schemas.microsoft.com/office/drawing/2014/main" xmlns="" id="{EF6761F4-8701-4031-A753-89458FC45D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72989" y="2893167"/>
            <a:ext cx="432000" cy="432000"/>
          </a:xfrm>
          <a:prstGeom prst="rect">
            <a:avLst/>
          </a:prstGeom>
        </p:spPr>
      </p:pic>
      <p:pic>
        <p:nvPicPr>
          <p:cNvPr id="42" name="Graphic 41" descr="Building">
            <a:extLst>
              <a:ext uri="{FF2B5EF4-FFF2-40B4-BE49-F238E27FC236}">
                <a16:creationId xmlns:a16="http://schemas.microsoft.com/office/drawing/2014/main" xmlns="" id="{65228E7D-C7E6-406A-9256-42690F2F16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917400" y="2899975"/>
            <a:ext cx="432000" cy="432000"/>
          </a:xfrm>
          <a:prstGeom prst="rect">
            <a:avLst/>
          </a:prstGeom>
        </p:spPr>
      </p:pic>
      <p:pic>
        <p:nvPicPr>
          <p:cNvPr id="44" name="Graphic 43" descr="Paperclip">
            <a:extLst>
              <a:ext uri="{FF2B5EF4-FFF2-40B4-BE49-F238E27FC236}">
                <a16:creationId xmlns:a16="http://schemas.microsoft.com/office/drawing/2014/main" xmlns="" id="{AEAFD2DB-2653-4151-8B19-0D97FF4A983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007200" y="2896709"/>
            <a:ext cx="432000" cy="432000"/>
          </a:xfrm>
          <a:prstGeom prst="rect">
            <a:avLst/>
          </a:prstGeom>
        </p:spPr>
      </p:pic>
      <p:pic>
        <p:nvPicPr>
          <p:cNvPr id="47" name="Graphic 46" descr="Magnifying glass">
            <a:extLst>
              <a:ext uri="{FF2B5EF4-FFF2-40B4-BE49-F238E27FC236}">
                <a16:creationId xmlns:a16="http://schemas.microsoft.com/office/drawing/2014/main" xmlns="" id="{27E8A341-31A1-4419-9222-78C9038B68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640387" y="3743887"/>
            <a:ext cx="432000" cy="432000"/>
          </a:xfrm>
          <a:prstGeom prst="rect">
            <a:avLst/>
          </a:prstGeom>
        </p:spPr>
      </p:pic>
      <p:pic>
        <p:nvPicPr>
          <p:cNvPr id="48" name="Graphic 47" descr="Building">
            <a:extLst>
              <a:ext uri="{FF2B5EF4-FFF2-40B4-BE49-F238E27FC236}">
                <a16:creationId xmlns:a16="http://schemas.microsoft.com/office/drawing/2014/main" xmlns="" id="{76833D25-19B8-4EA3-9D11-8DBB757844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558225" y="3743887"/>
            <a:ext cx="432000" cy="432000"/>
          </a:xfrm>
          <a:prstGeom prst="rect">
            <a:avLst/>
          </a:prstGeom>
        </p:spPr>
      </p:pic>
      <p:pic>
        <p:nvPicPr>
          <p:cNvPr id="49" name="Graphic 48" descr="Thumbs up sign">
            <a:extLst>
              <a:ext uri="{FF2B5EF4-FFF2-40B4-BE49-F238E27FC236}">
                <a16:creationId xmlns:a16="http://schemas.microsoft.com/office/drawing/2014/main" xmlns="" id="{76DCEC63-9C20-4328-BC28-5AE585D38B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497125" y="2890642"/>
            <a:ext cx="432000" cy="432000"/>
          </a:xfrm>
          <a:prstGeom prst="rect">
            <a:avLst/>
          </a:prstGeom>
        </p:spPr>
      </p:pic>
      <p:pic>
        <p:nvPicPr>
          <p:cNvPr id="50" name="Graphic 49" descr="Envelope">
            <a:extLst>
              <a:ext uri="{FF2B5EF4-FFF2-40B4-BE49-F238E27FC236}">
                <a16:creationId xmlns:a16="http://schemas.microsoft.com/office/drawing/2014/main" xmlns="" id="{945EE411-44DF-429D-890C-84BA84F5B9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397200" y="3716333"/>
            <a:ext cx="432000" cy="432000"/>
          </a:xfrm>
          <a:prstGeom prst="rect">
            <a:avLst/>
          </a:prstGeom>
        </p:spPr>
      </p:pic>
      <p:sp>
        <p:nvSpPr>
          <p:cNvPr id="51" name="Speech Bubble: Rectangle 50">
            <a:extLst>
              <a:ext uri="{FF2B5EF4-FFF2-40B4-BE49-F238E27FC236}">
                <a16:creationId xmlns:a16="http://schemas.microsoft.com/office/drawing/2014/main" xmlns="" id="{B2FBB3B5-8697-44AB-A18D-3FE94DC2F10B}"/>
              </a:ext>
            </a:extLst>
          </p:cNvPr>
          <p:cNvSpPr/>
          <p:nvPr/>
        </p:nvSpPr>
        <p:spPr bwMode="auto">
          <a:xfrm>
            <a:off x="534515" y="2311555"/>
            <a:ext cx="1650686" cy="457672"/>
          </a:xfrm>
          <a:prstGeom prst="wedgeRectCallout">
            <a:avLst>
              <a:gd name="adj1" fmla="val -6951"/>
              <a:gd name="adj2" fmla="val 68333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charset="0"/>
              </a:rPr>
              <a:t>1. Look for the role </a:t>
            </a:r>
            <a:r>
              <a:rPr kumimoji="0" lang="en-GB" sz="9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charset="0"/>
              </a:rPr>
              <a:t>IRIS/PD User admin</a:t>
            </a:r>
          </a:p>
        </p:txBody>
      </p:sp>
      <p:sp>
        <p:nvSpPr>
          <p:cNvPr id="63" name="Speech Bubble: Rectangle 62">
            <a:extLst>
              <a:ext uri="{FF2B5EF4-FFF2-40B4-BE49-F238E27FC236}">
                <a16:creationId xmlns:a16="http://schemas.microsoft.com/office/drawing/2014/main" xmlns="" id="{58260C77-0FA3-41BA-B1DB-FE92039B286F}"/>
              </a:ext>
            </a:extLst>
          </p:cNvPr>
          <p:cNvSpPr/>
          <p:nvPr/>
        </p:nvSpPr>
        <p:spPr bwMode="auto">
          <a:xfrm>
            <a:off x="1576475" y="3538642"/>
            <a:ext cx="1350127" cy="483960"/>
          </a:xfrm>
          <a:prstGeom prst="wedgeRectCallout">
            <a:avLst>
              <a:gd name="adj1" fmla="val -3936"/>
              <a:gd name="adj2" fmla="val -83142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00000"/>
              </a:lnSpc>
            </a:pPr>
            <a:r>
              <a:rPr kumimoji="0" lang="en-GB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2. Attach signed </a:t>
            </a:r>
            <a:r>
              <a:rPr lang="en-GB" sz="900" u="sng">
                <a:hlinkClick r:id="rId13"/>
              </a:rPr>
              <a:t>“Affiliation Template Letter”</a:t>
            </a:r>
            <a:endParaRPr kumimoji="0" lang="en-GB" sz="9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64" name="Speech Bubble: Rectangle 63">
            <a:extLst>
              <a:ext uri="{FF2B5EF4-FFF2-40B4-BE49-F238E27FC236}">
                <a16:creationId xmlns:a16="http://schemas.microsoft.com/office/drawing/2014/main" xmlns="" id="{45172782-F570-41F5-B0FF-BC7B7F058EAA}"/>
              </a:ext>
            </a:extLst>
          </p:cNvPr>
          <p:cNvSpPr/>
          <p:nvPr/>
        </p:nvSpPr>
        <p:spPr bwMode="auto">
          <a:xfrm>
            <a:off x="3227602" y="3524258"/>
            <a:ext cx="1303625" cy="483960"/>
          </a:xfrm>
          <a:prstGeom prst="wedgeRectCallout">
            <a:avLst>
              <a:gd name="adj1" fmla="val -47137"/>
              <a:gd name="adj2" fmla="val -87078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900"/>
              <a:t>3</a:t>
            </a:r>
            <a:r>
              <a:rPr kumimoji="0" lang="en-GB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. Select the organisation</a:t>
            </a:r>
            <a:endParaRPr kumimoji="0" lang="en-GB" sz="9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65" name="Speech Bubble: Rectangle 64">
            <a:extLst>
              <a:ext uri="{FF2B5EF4-FFF2-40B4-BE49-F238E27FC236}">
                <a16:creationId xmlns:a16="http://schemas.microsoft.com/office/drawing/2014/main" xmlns="" id="{96452CCF-95E4-4085-9C8F-6C196F66D701}"/>
              </a:ext>
            </a:extLst>
          </p:cNvPr>
          <p:cNvSpPr/>
          <p:nvPr/>
        </p:nvSpPr>
        <p:spPr bwMode="auto">
          <a:xfrm>
            <a:off x="4946237" y="2333899"/>
            <a:ext cx="978313" cy="409455"/>
          </a:xfrm>
          <a:prstGeom prst="wedgeRectCallout">
            <a:avLst>
              <a:gd name="adj1" fmla="val -38195"/>
              <a:gd name="adj2" fmla="val 76458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charset="0"/>
              </a:rPr>
              <a:t>5. Decision  notified</a:t>
            </a:r>
          </a:p>
        </p:txBody>
      </p:sp>
      <p:sp>
        <p:nvSpPr>
          <p:cNvPr id="66" name="Speech Bubble: Rectangle 65">
            <a:extLst>
              <a:ext uri="{FF2B5EF4-FFF2-40B4-BE49-F238E27FC236}">
                <a16:creationId xmlns:a16="http://schemas.microsoft.com/office/drawing/2014/main" xmlns="" id="{E78A0FFF-DED8-4281-9E42-5BF8E8522B10}"/>
              </a:ext>
            </a:extLst>
          </p:cNvPr>
          <p:cNvSpPr/>
          <p:nvPr/>
        </p:nvSpPr>
        <p:spPr bwMode="auto">
          <a:xfrm>
            <a:off x="3613755" y="4328916"/>
            <a:ext cx="2057689" cy="432001"/>
          </a:xfrm>
          <a:prstGeom prst="wedgeRectCallout">
            <a:avLst>
              <a:gd name="adj1" fmla="val 50911"/>
              <a:gd name="adj2" fmla="val -93658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charset="0"/>
              </a:rPr>
              <a:t>6. Look for the role </a:t>
            </a:r>
            <a:r>
              <a:rPr kumimoji="0" lang="en-GB" sz="9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charset="0"/>
              </a:rPr>
              <a:t>IRIS/PD Manager/Contributor</a:t>
            </a:r>
          </a:p>
        </p:txBody>
      </p:sp>
      <p:sp>
        <p:nvSpPr>
          <p:cNvPr id="67" name="Speech Bubble: Rectangle 66">
            <a:extLst>
              <a:ext uri="{FF2B5EF4-FFF2-40B4-BE49-F238E27FC236}">
                <a16:creationId xmlns:a16="http://schemas.microsoft.com/office/drawing/2014/main" xmlns="" id="{80A5BF54-55BE-4D95-B36E-AC4E9FBD8884}"/>
              </a:ext>
            </a:extLst>
          </p:cNvPr>
          <p:cNvSpPr/>
          <p:nvPr/>
        </p:nvSpPr>
        <p:spPr bwMode="auto">
          <a:xfrm>
            <a:off x="6193501" y="4364221"/>
            <a:ext cx="1004226" cy="394971"/>
          </a:xfrm>
          <a:prstGeom prst="wedgeRectCallout">
            <a:avLst>
              <a:gd name="adj1" fmla="val 10467"/>
              <a:gd name="adj2" fmla="val -79206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charset="0"/>
              </a:rPr>
              <a:t>7. Select the organisation</a:t>
            </a:r>
            <a:endParaRPr kumimoji="0" lang="en-GB" sz="9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69" name="Speech Bubble: Rectangle 68">
            <a:extLst>
              <a:ext uri="{FF2B5EF4-FFF2-40B4-BE49-F238E27FC236}">
                <a16:creationId xmlns:a16="http://schemas.microsoft.com/office/drawing/2014/main" xmlns="" id="{2D08A7AD-BE1A-4711-A010-B1FF89B19F8F}"/>
              </a:ext>
            </a:extLst>
          </p:cNvPr>
          <p:cNvSpPr/>
          <p:nvPr/>
        </p:nvSpPr>
        <p:spPr bwMode="auto">
          <a:xfrm>
            <a:off x="8043863" y="4353983"/>
            <a:ext cx="978313" cy="394972"/>
          </a:xfrm>
          <a:prstGeom prst="wedgeRectCallout">
            <a:avLst>
              <a:gd name="adj1" fmla="val -3145"/>
              <a:gd name="adj2" fmla="val -8638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900"/>
              <a:t>9</a:t>
            </a:r>
            <a:r>
              <a:rPr kumimoji="0" lang="en-GB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charset="0"/>
              </a:rPr>
              <a:t>. Decision  notified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6692F641-74AF-49F4-BE31-ACA9E0D41B82}"/>
              </a:ext>
            </a:extLst>
          </p:cNvPr>
          <p:cNvSpPr/>
          <p:nvPr/>
        </p:nvSpPr>
        <p:spPr bwMode="auto">
          <a:xfrm>
            <a:off x="2792201" y="1972198"/>
            <a:ext cx="612000" cy="6120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DBDBDB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0" tIns="72000" rIns="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cs typeface="Arial" charset="0"/>
              </a:rPr>
              <a:t>EMA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0CD594CF-DBBB-43B2-B3BD-A30EBC7E8D86}"/>
              </a:ext>
            </a:extLst>
          </p:cNvPr>
          <p:cNvSpPr/>
          <p:nvPr/>
        </p:nvSpPr>
        <p:spPr bwMode="auto">
          <a:xfrm>
            <a:off x="70363" y="2800642"/>
            <a:ext cx="612000" cy="6120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DBDBDB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0" tIns="72000" rIns="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rPr>
              <a:t>Usr</a:t>
            </a:r>
            <a:r>
              <a:rPr kumimoji="0" lang="en-GB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rPr>
              <a:t> </a:t>
            </a:r>
            <a:r>
              <a:rPr kumimoji="0" lang="en-GB" sz="11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rPr>
              <a:t>Adm</a:t>
            </a:r>
            <a:endParaRPr kumimoji="0" lang="en-GB" sz="11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D243E4E7-43BB-4B2A-AA7F-DCC1093E99BB}"/>
              </a:ext>
            </a:extLst>
          </p:cNvPr>
          <p:cNvSpPr/>
          <p:nvPr/>
        </p:nvSpPr>
        <p:spPr bwMode="auto">
          <a:xfrm>
            <a:off x="70363" y="3660712"/>
            <a:ext cx="612000" cy="6120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DBDBDB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0" tIns="72000" rIns="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Verdana" pitchFamily="34" charset="0"/>
                <a:cs typeface="Arial" charset="0"/>
              </a:rPr>
              <a:t>Usr</a:t>
            </a:r>
            <a:endParaRPr kumimoji="0" lang="en-GB" sz="1100" b="1" i="0" u="none" strike="noStrike" cap="none" normalizeH="0" baseline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222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At the end of this session you will be able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992" y="1482329"/>
            <a:ext cx="8424000" cy="296941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Understand registration steps you need to complete in order to access IRIS and submit your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Understand the purpose of the EMA Account Management portal and how to use it to request or manage user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Understand the purpose of  the Organisation Management Service and how to use it to register an organisation or update organisational data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Understand the concept of Research Product Identifier and how to submit a request to create a new or transfer the existing RPI via IRIS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16446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C1178A2D-3AEA-4BA9-AFD2-1CBD9FEDF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558238"/>
            <a:ext cx="8424000" cy="713185"/>
          </a:xfrm>
        </p:spPr>
        <p:txBody>
          <a:bodyPr/>
          <a:lstStyle/>
          <a:p>
            <a:r>
              <a:rPr lang="en-GB" dirty="0"/>
              <a:t>EMA Account Management portal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CEB9B7B-C827-4E7D-9625-D71CDC35E114}"/>
              </a:ext>
            </a:extLst>
          </p:cNvPr>
          <p:cNvSpPr/>
          <p:nvPr/>
        </p:nvSpPr>
        <p:spPr>
          <a:xfrm>
            <a:off x="246742" y="1125736"/>
            <a:ext cx="8536896" cy="356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>
                <a:ea typeface="+mn-lt"/>
                <a:cs typeface="+mn-lt"/>
              </a:rPr>
              <a:t>      Request access on behalf of an organisation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433DFE3-06C6-4C13-88C6-E95571835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85" y="1142992"/>
            <a:ext cx="367660" cy="36000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976665BB-A722-4F4E-A523-52CD43789BCA}"/>
              </a:ext>
            </a:extLst>
          </p:cNvPr>
          <p:cNvSpPr/>
          <p:nvPr/>
        </p:nvSpPr>
        <p:spPr>
          <a:xfrm>
            <a:off x="377366" y="4377725"/>
            <a:ext cx="7119257" cy="356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>
                <a:ea typeface="+mn-lt"/>
                <a:cs typeface="+mn-lt"/>
                <a:hlinkClick r:id="rId4"/>
              </a:rPr>
              <a:t>https://register.ema.europa.eu/identityiq/help/requestaccess.html</a:t>
            </a:r>
            <a:endParaRPr lang="en-GB">
              <a:ea typeface="+mn-lt"/>
              <a:cs typeface="+mn-lt"/>
            </a:endParaRPr>
          </a:p>
        </p:txBody>
      </p:sp>
      <p:sp>
        <p:nvSpPr>
          <p:cNvPr id="58" name="Content Placeholder 6">
            <a:extLst>
              <a:ext uri="{FF2B5EF4-FFF2-40B4-BE49-F238E27FC236}">
                <a16:creationId xmlns:a16="http://schemas.microsoft.com/office/drawing/2014/main" xmlns="" id="{EBDAEB26-3AF9-4DDA-BDF2-EF199B0301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8775" y="1619250"/>
            <a:ext cx="8423999" cy="2688535"/>
          </a:xfrm>
          <a:noFill/>
        </p:spPr>
        <p:txBody>
          <a:bodyPr lIns="36000" rIns="36000"/>
          <a:lstStyle/>
          <a:p>
            <a:pPr indent="180975" algn="just">
              <a:lnSpc>
                <a:spcPct val="100000"/>
              </a:lnSpc>
            </a:pPr>
            <a:r>
              <a:rPr lang="en-GB" sz="1200">
                <a:latin typeface="+mj-lt"/>
              </a:rPr>
              <a:t>For the first user admin the requester’s </a:t>
            </a:r>
            <a:r>
              <a:rPr lang="en-GB" sz="1200" b="1">
                <a:latin typeface="+mj-lt"/>
              </a:rPr>
              <a:t>e-mail </a:t>
            </a:r>
            <a:r>
              <a:rPr lang="en-GB" sz="1200">
                <a:latin typeface="+mj-lt"/>
              </a:rPr>
              <a:t>should preferably be a </a:t>
            </a:r>
            <a:r>
              <a:rPr lang="en-GB" sz="1200" b="1">
                <a:latin typeface="+mj-lt"/>
              </a:rPr>
              <a:t>work e-mail </a:t>
            </a:r>
            <a:r>
              <a:rPr lang="en-GB" sz="1200">
                <a:latin typeface="+mj-lt"/>
              </a:rPr>
              <a:t>from the same organisation on behalf of which the user is requesting the user access. The EMA will refuse requests coming from Gmail, Yahoo and similar private addresses.</a:t>
            </a:r>
          </a:p>
          <a:p>
            <a:pPr indent="180975" algn="just">
              <a:lnSpc>
                <a:spcPct val="100000"/>
              </a:lnSpc>
            </a:pPr>
            <a:r>
              <a:rPr lang="en-GB" sz="1200">
                <a:latin typeface="+mj-lt"/>
              </a:rPr>
              <a:t>We recommend to have more than one User Admin to increase resiliency, all the requests to access in behalf of the organisation can be approved by any of the user admin</a:t>
            </a:r>
          </a:p>
          <a:p>
            <a:pPr algn="just">
              <a:lnSpc>
                <a:spcPct val="100000"/>
              </a:lnSpc>
            </a:pPr>
            <a:r>
              <a:rPr lang="en-GB" sz="1200" b="1">
                <a:latin typeface="+mj-lt"/>
              </a:rPr>
              <a:t>Third party providers (Consultants)</a:t>
            </a:r>
          </a:p>
          <a:p>
            <a:pPr algn="just">
              <a:lnSpc>
                <a:spcPct val="100000"/>
              </a:lnSpc>
            </a:pPr>
            <a:r>
              <a:rPr lang="en-GB" sz="1200">
                <a:latin typeface="+mj-lt"/>
              </a:rPr>
              <a:t>Consultants can access in behalf of several organisation. Based on the policy defined by the organization they can use a work email provided by the organisation (e.g. </a:t>
            </a:r>
            <a:r>
              <a:rPr lang="en-GB" sz="1200">
                <a:latin typeface="+mj-lt"/>
                <a:hlinkClick r:id="rId5"/>
              </a:rPr>
              <a:t>john@pharma.com</a:t>
            </a:r>
            <a:r>
              <a:rPr lang="en-GB" sz="1200">
                <a:latin typeface="+mj-lt"/>
              </a:rPr>
              <a:t>) or the work email of the consultancy (e.g. </a:t>
            </a:r>
            <a:r>
              <a:rPr lang="en-GB" sz="1200">
                <a:latin typeface="+mj-lt"/>
                <a:hlinkClick r:id="rId6"/>
              </a:rPr>
              <a:t>john@kinapse.com</a:t>
            </a:r>
            <a:r>
              <a:rPr lang="en-GB" sz="1200">
                <a:latin typeface="+mj-lt"/>
              </a:rPr>
              <a:t>). </a:t>
            </a:r>
          </a:p>
          <a:p>
            <a:pPr algn="just">
              <a:lnSpc>
                <a:spcPct val="100000"/>
              </a:lnSpc>
            </a:pPr>
            <a:r>
              <a:rPr lang="en-GB" sz="1200">
                <a:latin typeface="+mj-lt"/>
              </a:rPr>
              <a:t>Consultancy can request User Admin role by providing an additional letter stating that the organisation authorises this person to have the User Admin role in their behalf. </a:t>
            </a:r>
            <a:endParaRPr lang="en-GB" sz="1200">
              <a:latin typeface="+mj-lt"/>
              <a:ea typeface="Verdana"/>
            </a:endParaRPr>
          </a:p>
          <a:p>
            <a:pPr algn="just"/>
            <a:endParaRPr lang="en-GB" sz="1200"/>
          </a:p>
        </p:txBody>
      </p:sp>
      <p:pic>
        <p:nvPicPr>
          <p:cNvPr id="60" name="Graphic 59" descr="Warning">
            <a:extLst>
              <a:ext uri="{FF2B5EF4-FFF2-40B4-BE49-F238E27FC236}">
                <a16:creationId xmlns:a16="http://schemas.microsoft.com/office/drawing/2014/main" xmlns="" id="{92F90141-AB61-41CE-812C-1899A9072D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77366" y="1636780"/>
            <a:ext cx="144000" cy="144000"/>
          </a:xfrm>
          <a:prstGeom prst="rect">
            <a:avLst/>
          </a:prstGeom>
        </p:spPr>
      </p:pic>
      <p:pic>
        <p:nvPicPr>
          <p:cNvPr id="61" name="Graphic 60" descr="Warning">
            <a:extLst>
              <a:ext uri="{FF2B5EF4-FFF2-40B4-BE49-F238E27FC236}">
                <a16:creationId xmlns:a16="http://schemas.microsoft.com/office/drawing/2014/main" xmlns="" id="{B92809EF-A36F-4BBD-99F8-A68F7E1AEE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95288" y="2295923"/>
            <a:ext cx="144000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1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AC7938F-9504-4963-B0B3-9BEF8446B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3888"/>
            <a:ext cx="5346655" cy="102421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C1178A2D-3AEA-4BA9-AFD2-1CBD9FEDF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481" y="624669"/>
            <a:ext cx="8424000" cy="713185"/>
          </a:xfrm>
        </p:spPr>
        <p:txBody>
          <a:bodyPr/>
          <a:lstStyle/>
          <a:p>
            <a:r>
              <a:rPr lang="en-GB" dirty="0"/>
              <a:t>EMA Account Management portal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CEB9B7B-C827-4E7D-9625-D71CDC35E114}"/>
              </a:ext>
            </a:extLst>
          </p:cNvPr>
          <p:cNvSpPr/>
          <p:nvPr/>
        </p:nvSpPr>
        <p:spPr>
          <a:xfrm>
            <a:off x="246742" y="1125736"/>
            <a:ext cx="8536896" cy="391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0" algn="l" defTabSz="8072438">
              <a:lnSpc>
                <a:spcPct val="150000"/>
              </a:lnSpc>
              <a:spcAft>
                <a:spcPts val="900"/>
              </a:spcAft>
              <a:buClr>
                <a:srgbClr val="000000"/>
              </a:buClr>
            </a:pPr>
            <a:r>
              <a:rPr lang="en-GB" sz="1500" b="1" kern="0" dirty="0">
                <a:latin typeface="Verdana"/>
                <a:ea typeface="Verdana"/>
                <a:cs typeface="+mn-lt"/>
              </a:rPr>
              <a:t>Manage users of your organisation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4D0E447-5308-4140-A739-3B89CA0F0CAE}"/>
              </a:ext>
            </a:extLst>
          </p:cNvPr>
          <p:cNvSpPr/>
          <p:nvPr/>
        </p:nvSpPr>
        <p:spPr bwMode="auto">
          <a:xfrm>
            <a:off x="230412" y="2296004"/>
            <a:ext cx="3332844" cy="485775"/>
          </a:xfrm>
          <a:custGeom>
            <a:avLst/>
            <a:gdLst>
              <a:gd name="connsiteX0" fmla="*/ 1028700 w 3736975"/>
              <a:gd name="connsiteY0" fmla="*/ 0 h 393700"/>
              <a:gd name="connsiteX1" fmla="*/ 0 w 3736975"/>
              <a:gd name="connsiteY1" fmla="*/ 390525 h 393700"/>
              <a:gd name="connsiteX2" fmla="*/ 3736975 w 3736975"/>
              <a:gd name="connsiteY2" fmla="*/ 393700 h 393700"/>
              <a:gd name="connsiteX3" fmla="*/ 1816100 w 3736975"/>
              <a:gd name="connsiteY3" fmla="*/ 0 h 393700"/>
              <a:gd name="connsiteX4" fmla="*/ 1825625 w 3736975"/>
              <a:gd name="connsiteY4" fmla="*/ 279400 h 393700"/>
              <a:gd name="connsiteX5" fmla="*/ 1031875 w 3736975"/>
              <a:gd name="connsiteY5" fmla="*/ 257175 h 393700"/>
              <a:gd name="connsiteX6" fmla="*/ 1028700 w 3736975"/>
              <a:gd name="connsiteY6" fmla="*/ 0 h 393700"/>
              <a:gd name="connsiteX0" fmla="*/ 1028700 w 3736975"/>
              <a:gd name="connsiteY0" fmla="*/ 0 h 393700"/>
              <a:gd name="connsiteX1" fmla="*/ 0 w 3736975"/>
              <a:gd name="connsiteY1" fmla="*/ 390525 h 393700"/>
              <a:gd name="connsiteX2" fmla="*/ 3736975 w 3736975"/>
              <a:gd name="connsiteY2" fmla="*/ 393700 h 393700"/>
              <a:gd name="connsiteX3" fmla="*/ 1816100 w 3736975"/>
              <a:gd name="connsiteY3" fmla="*/ 0 h 393700"/>
              <a:gd name="connsiteX4" fmla="*/ 1825625 w 3736975"/>
              <a:gd name="connsiteY4" fmla="*/ 260350 h 393700"/>
              <a:gd name="connsiteX5" fmla="*/ 1031875 w 3736975"/>
              <a:gd name="connsiteY5" fmla="*/ 257175 h 393700"/>
              <a:gd name="connsiteX6" fmla="*/ 1028700 w 3736975"/>
              <a:gd name="connsiteY6" fmla="*/ 0 h 393700"/>
              <a:gd name="connsiteX0" fmla="*/ 1028700 w 3708400"/>
              <a:gd name="connsiteY0" fmla="*/ 0 h 393700"/>
              <a:gd name="connsiteX1" fmla="*/ 0 w 3708400"/>
              <a:gd name="connsiteY1" fmla="*/ 390525 h 393700"/>
              <a:gd name="connsiteX2" fmla="*/ 3708400 w 3708400"/>
              <a:gd name="connsiteY2" fmla="*/ 393700 h 393700"/>
              <a:gd name="connsiteX3" fmla="*/ 1816100 w 3708400"/>
              <a:gd name="connsiteY3" fmla="*/ 0 h 393700"/>
              <a:gd name="connsiteX4" fmla="*/ 1825625 w 3708400"/>
              <a:gd name="connsiteY4" fmla="*/ 260350 h 393700"/>
              <a:gd name="connsiteX5" fmla="*/ 1031875 w 3708400"/>
              <a:gd name="connsiteY5" fmla="*/ 257175 h 393700"/>
              <a:gd name="connsiteX6" fmla="*/ 1028700 w 3708400"/>
              <a:gd name="connsiteY6" fmla="*/ 0 h 393700"/>
              <a:gd name="connsiteX0" fmla="*/ 619583 w 3708400"/>
              <a:gd name="connsiteY0" fmla="*/ 0 h 480786"/>
              <a:gd name="connsiteX1" fmla="*/ 0 w 3708400"/>
              <a:gd name="connsiteY1" fmla="*/ 477611 h 480786"/>
              <a:gd name="connsiteX2" fmla="*/ 3708400 w 3708400"/>
              <a:gd name="connsiteY2" fmla="*/ 480786 h 480786"/>
              <a:gd name="connsiteX3" fmla="*/ 1816100 w 3708400"/>
              <a:gd name="connsiteY3" fmla="*/ 87086 h 480786"/>
              <a:gd name="connsiteX4" fmla="*/ 1825625 w 3708400"/>
              <a:gd name="connsiteY4" fmla="*/ 347436 h 480786"/>
              <a:gd name="connsiteX5" fmla="*/ 1031875 w 3708400"/>
              <a:gd name="connsiteY5" fmla="*/ 344261 h 480786"/>
              <a:gd name="connsiteX6" fmla="*/ 619583 w 3708400"/>
              <a:gd name="connsiteY6" fmla="*/ 0 h 480786"/>
              <a:gd name="connsiteX0" fmla="*/ 619583 w 3708400"/>
              <a:gd name="connsiteY0" fmla="*/ 0 h 480786"/>
              <a:gd name="connsiteX1" fmla="*/ 0 w 3708400"/>
              <a:gd name="connsiteY1" fmla="*/ 477611 h 480786"/>
              <a:gd name="connsiteX2" fmla="*/ 3708400 w 3708400"/>
              <a:gd name="connsiteY2" fmla="*/ 480786 h 480786"/>
              <a:gd name="connsiteX3" fmla="*/ 1816100 w 3708400"/>
              <a:gd name="connsiteY3" fmla="*/ 87086 h 480786"/>
              <a:gd name="connsiteX4" fmla="*/ 1825625 w 3708400"/>
              <a:gd name="connsiteY4" fmla="*/ 347436 h 480786"/>
              <a:gd name="connsiteX5" fmla="*/ 616559 w 3708400"/>
              <a:gd name="connsiteY5" fmla="*/ 257175 h 480786"/>
              <a:gd name="connsiteX6" fmla="*/ 619583 w 3708400"/>
              <a:gd name="connsiteY6" fmla="*/ 0 h 480786"/>
              <a:gd name="connsiteX0" fmla="*/ 599244 w 3708400"/>
              <a:gd name="connsiteY0" fmla="*/ 0 h 485548"/>
              <a:gd name="connsiteX1" fmla="*/ 0 w 3708400"/>
              <a:gd name="connsiteY1" fmla="*/ 482373 h 485548"/>
              <a:gd name="connsiteX2" fmla="*/ 3708400 w 3708400"/>
              <a:gd name="connsiteY2" fmla="*/ 485548 h 485548"/>
              <a:gd name="connsiteX3" fmla="*/ 1816100 w 3708400"/>
              <a:gd name="connsiteY3" fmla="*/ 91848 h 485548"/>
              <a:gd name="connsiteX4" fmla="*/ 1825625 w 3708400"/>
              <a:gd name="connsiteY4" fmla="*/ 352198 h 485548"/>
              <a:gd name="connsiteX5" fmla="*/ 616559 w 3708400"/>
              <a:gd name="connsiteY5" fmla="*/ 261937 h 485548"/>
              <a:gd name="connsiteX6" fmla="*/ 599244 w 3708400"/>
              <a:gd name="connsiteY6" fmla="*/ 0 h 485548"/>
              <a:gd name="connsiteX0" fmla="*/ 599244 w 3708400"/>
              <a:gd name="connsiteY0" fmla="*/ 0 h 485548"/>
              <a:gd name="connsiteX1" fmla="*/ 0 w 3708400"/>
              <a:gd name="connsiteY1" fmla="*/ 482373 h 485548"/>
              <a:gd name="connsiteX2" fmla="*/ 3708400 w 3708400"/>
              <a:gd name="connsiteY2" fmla="*/ 485548 h 485548"/>
              <a:gd name="connsiteX3" fmla="*/ 1816100 w 3708400"/>
              <a:gd name="connsiteY3" fmla="*/ 91848 h 485548"/>
              <a:gd name="connsiteX4" fmla="*/ 1825625 w 3708400"/>
              <a:gd name="connsiteY4" fmla="*/ 352198 h 485548"/>
              <a:gd name="connsiteX5" fmla="*/ 594185 w 3708400"/>
              <a:gd name="connsiteY5" fmla="*/ 257174 h 485548"/>
              <a:gd name="connsiteX6" fmla="*/ 599244 w 3708400"/>
              <a:gd name="connsiteY6" fmla="*/ 0 h 485548"/>
              <a:gd name="connsiteX0" fmla="*/ 599244 w 3708400"/>
              <a:gd name="connsiteY0" fmla="*/ 0 h 485548"/>
              <a:gd name="connsiteX1" fmla="*/ 0 w 3708400"/>
              <a:gd name="connsiteY1" fmla="*/ 482373 h 485548"/>
              <a:gd name="connsiteX2" fmla="*/ 3708400 w 3708400"/>
              <a:gd name="connsiteY2" fmla="*/ 485548 h 485548"/>
              <a:gd name="connsiteX3" fmla="*/ 1816100 w 3708400"/>
              <a:gd name="connsiteY3" fmla="*/ 91848 h 485548"/>
              <a:gd name="connsiteX4" fmla="*/ 1284591 w 3708400"/>
              <a:gd name="connsiteY4" fmla="*/ 249804 h 485548"/>
              <a:gd name="connsiteX5" fmla="*/ 594185 w 3708400"/>
              <a:gd name="connsiteY5" fmla="*/ 257174 h 485548"/>
              <a:gd name="connsiteX6" fmla="*/ 599244 w 3708400"/>
              <a:gd name="connsiteY6" fmla="*/ 0 h 485548"/>
              <a:gd name="connsiteX0" fmla="*/ 599244 w 3708400"/>
              <a:gd name="connsiteY0" fmla="*/ 3402 h 488950"/>
              <a:gd name="connsiteX1" fmla="*/ 0 w 3708400"/>
              <a:gd name="connsiteY1" fmla="*/ 485775 h 488950"/>
              <a:gd name="connsiteX2" fmla="*/ 3708400 w 3708400"/>
              <a:gd name="connsiteY2" fmla="*/ 488950 h 488950"/>
              <a:gd name="connsiteX3" fmla="*/ 1287269 w 3708400"/>
              <a:gd name="connsiteY3" fmla="*/ 0 h 488950"/>
              <a:gd name="connsiteX4" fmla="*/ 1284591 w 3708400"/>
              <a:gd name="connsiteY4" fmla="*/ 253206 h 488950"/>
              <a:gd name="connsiteX5" fmla="*/ 594185 w 3708400"/>
              <a:gd name="connsiteY5" fmla="*/ 260576 h 488950"/>
              <a:gd name="connsiteX6" fmla="*/ 599244 w 3708400"/>
              <a:gd name="connsiteY6" fmla="*/ 3402 h 488950"/>
              <a:gd name="connsiteX0" fmla="*/ 599244 w 2846774"/>
              <a:gd name="connsiteY0" fmla="*/ 3402 h 485775"/>
              <a:gd name="connsiteX1" fmla="*/ 0 w 2846774"/>
              <a:gd name="connsiteY1" fmla="*/ 485775 h 485775"/>
              <a:gd name="connsiteX2" fmla="*/ 2846774 w 2846774"/>
              <a:gd name="connsiteY2" fmla="*/ 467178 h 485775"/>
              <a:gd name="connsiteX3" fmla="*/ 1287269 w 2846774"/>
              <a:gd name="connsiteY3" fmla="*/ 0 h 485775"/>
              <a:gd name="connsiteX4" fmla="*/ 1284591 w 2846774"/>
              <a:gd name="connsiteY4" fmla="*/ 253206 h 485775"/>
              <a:gd name="connsiteX5" fmla="*/ 594185 w 2846774"/>
              <a:gd name="connsiteY5" fmla="*/ 260576 h 485775"/>
              <a:gd name="connsiteX6" fmla="*/ 599244 w 2846774"/>
              <a:gd name="connsiteY6" fmla="*/ 3402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6774" h="485775">
                <a:moveTo>
                  <a:pt x="599244" y="3402"/>
                </a:moveTo>
                <a:lnTo>
                  <a:pt x="0" y="485775"/>
                </a:lnTo>
                <a:lnTo>
                  <a:pt x="2846774" y="467178"/>
                </a:lnTo>
                <a:lnTo>
                  <a:pt x="1287269" y="0"/>
                </a:lnTo>
                <a:cubicBezTo>
                  <a:pt x="1286376" y="84402"/>
                  <a:pt x="1285484" y="168804"/>
                  <a:pt x="1284591" y="253206"/>
                </a:cubicBezTo>
                <a:lnTo>
                  <a:pt x="594185" y="260576"/>
                </a:lnTo>
                <a:cubicBezTo>
                  <a:pt x="593127" y="174851"/>
                  <a:pt x="600302" y="89127"/>
                  <a:pt x="599244" y="3402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  <a:alpha val="30196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8BAA034-4852-49E7-8ACB-85594EF3B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13" y="2781087"/>
            <a:ext cx="4218216" cy="16413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4D7BA93-6C28-414B-83EC-1970B7F1787C}"/>
              </a:ext>
            </a:extLst>
          </p:cNvPr>
          <p:cNvSpPr/>
          <p:nvPr/>
        </p:nvSpPr>
        <p:spPr>
          <a:xfrm>
            <a:off x="179615" y="4411294"/>
            <a:ext cx="7627256" cy="356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>
                <a:hlinkClick r:id="rId4"/>
              </a:rPr>
              <a:t>https://register.ema.europa.eu/identityiq/help/useradmin.html</a:t>
            </a:r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71B0404-58F8-4367-B155-B9AC1A4A9E18}"/>
              </a:ext>
            </a:extLst>
          </p:cNvPr>
          <p:cNvSpPr/>
          <p:nvPr/>
        </p:nvSpPr>
        <p:spPr>
          <a:xfrm>
            <a:off x="5520825" y="1563888"/>
            <a:ext cx="3392762" cy="2506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200" b="1"/>
              <a:t> </a:t>
            </a:r>
            <a:r>
              <a:rPr lang="en-GB" sz="1200"/>
              <a:t>A ‘User Administrator’ of an organisation is </a:t>
            </a:r>
            <a:r>
              <a:rPr lang="en-GB" sz="1200" b="1"/>
              <a:t>responsible for approving and revoking access</a:t>
            </a:r>
            <a:r>
              <a:rPr lang="en-GB" sz="1200"/>
              <a:t> for users of the same organisation. </a:t>
            </a:r>
          </a:p>
          <a:p>
            <a:pPr algn="l"/>
            <a:endParaRPr lang="en-GB" sz="1200"/>
          </a:p>
          <a:p>
            <a:pPr algn="l"/>
            <a:r>
              <a:rPr lang="en-GB" sz="1200"/>
              <a:t>They are also notified when users accounts are reactivated or when the email address of a user has changed.  </a:t>
            </a:r>
          </a:p>
          <a:p>
            <a:pPr algn="l"/>
            <a:endParaRPr lang="en-GB" sz="1200"/>
          </a:p>
          <a:p>
            <a:pPr algn="l"/>
            <a:r>
              <a:rPr lang="en-GB" sz="1200"/>
              <a:t>To list and revoke access use the “IRIS Role Admin” functionality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92384CD-986E-4214-9AC5-D386634A6A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519" y="115785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81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551E8A33-5AE1-4442-BE4D-01DA57DBA03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768770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03666A-32EA-4B72-9673-21C15C633A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Organisation</a:t>
            </a:r>
            <a:r>
              <a:rPr lang="en-US" dirty="0"/>
              <a:t> Management Service (OMS)</a:t>
            </a:r>
          </a:p>
        </p:txBody>
      </p:sp>
    </p:spTree>
    <p:extLst>
      <p:ext uri="{BB962C8B-B14F-4D97-AF65-F5344CB8AC3E}">
        <p14:creationId xmlns:p14="http://schemas.microsoft.com/office/powerpoint/2010/main" val="911542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D6A8B1-631F-4C79-B9AB-3B6B2BAE8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Organisation Management Service (OMS)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CE40E73-3DBC-43E7-A3AB-FB89E91E3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45350" y="2455205"/>
            <a:ext cx="4535635" cy="2322072"/>
          </a:xfrm>
          <a:prstGeom prst="rect">
            <a:avLst/>
          </a:prstGeom>
          <a:ln w="9525">
            <a:solidFill>
              <a:srgbClr val="003399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6F0FABB-F633-4121-A331-B0682637FD98}"/>
              </a:ext>
            </a:extLst>
          </p:cNvPr>
          <p:cNvSpPr/>
          <p:nvPr/>
        </p:nvSpPr>
        <p:spPr>
          <a:xfrm>
            <a:off x="207208" y="1393491"/>
            <a:ext cx="4352089" cy="2424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en-GB"/>
              <a:t>Create new organisations/locations</a:t>
            </a:r>
          </a:p>
          <a:p>
            <a:pPr marL="285750" indent="-285750" algn="l">
              <a:buFontTx/>
              <a:buChar char="-"/>
            </a:pPr>
            <a:r>
              <a:rPr lang="en-GB"/>
              <a:t>Updates organisations/locations</a:t>
            </a:r>
          </a:p>
          <a:p>
            <a:pPr marL="285750" indent="-285750" algn="l">
              <a:buFontTx/>
              <a:buChar char="-"/>
            </a:pPr>
            <a:r>
              <a:rPr lang="en-GB"/>
              <a:t>Export all information</a:t>
            </a:r>
          </a:p>
          <a:p>
            <a:pPr marL="285750" indent="-285750" algn="l">
              <a:buFontTx/>
              <a:buChar char="-"/>
            </a:pPr>
            <a:r>
              <a:rPr lang="en-GB"/>
              <a:t>Documentation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n-GB"/>
              <a:t>User Registration - information </a:t>
            </a:r>
          </a:p>
          <a:p>
            <a:pPr lvl="1" algn="l"/>
            <a:r>
              <a:rPr lang="en-GB"/>
              <a:t>on roles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n-GB"/>
              <a:t>Web User manual – guidance on </a:t>
            </a:r>
          </a:p>
          <a:p>
            <a:pPr lvl="1" algn="l"/>
            <a:r>
              <a:rPr lang="en-GB"/>
              <a:t>how to create change request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92CD00-EFB9-4F78-ACEA-7D0774F535CD}"/>
              </a:ext>
            </a:extLst>
          </p:cNvPr>
          <p:cNvSpPr/>
          <p:nvPr/>
        </p:nvSpPr>
        <p:spPr>
          <a:xfrm>
            <a:off x="6248855" y="2162660"/>
            <a:ext cx="2803973" cy="265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>
                <a:hlinkClick r:id="rId4"/>
              </a:rPr>
              <a:t>https://spor.ema.europa.eu/omswi/#/</a:t>
            </a:r>
            <a:endParaRPr lang="en-GB" sz="1050"/>
          </a:p>
        </p:txBody>
      </p:sp>
    </p:spTree>
    <p:extLst>
      <p:ext uri="{BB962C8B-B14F-4D97-AF65-F5344CB8AC3E}">
        <p14:creationId xmlns:p14="http://schemas.microsoft.com/office/powerpoint/2010/main" val="40746243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C1178A2D-3AEA-4BA9-AFD2-1CBD9FEDF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Organisation Management Service (OMS)</a:t>
            </a:r>
            <a:br>
              <a:rPr lang="en-GB"/>
            </a:br>
            <a:r>
              <a:rPr lang="en-GB" sz="1600"/>
              <a:t>Roles and permissions</a:t>
            </a:r>
            <a:endParaRPr lang="en-GB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2B9ADB10-4799-470B-8849-F2B9BAA326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7466694"/>
              </p:ext>
            </p:extLst>
          </p:nvPr>
        </p:nvGraphicFramePr>
        <p:xfrm>
          <a:off x="322918" y="1402111"/>
          <a:ext cx="8512092" cy="2389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FA1DC1F3-46A6-4E1E-A80F-6DD43C74CDA3}"/>
              </a:ext>
            </a:extLst>
          </p:cNvPr>
          <p:cNvSpPr/>
          <p:nvPr/>
        </p:nvSpPr>
        <p:spPr bwMode="auto">
          <a:xfrm>
            <a:off x="3155576" y="4081812"/>
            <a:ext cx="5679434" cy="567157"/>
          </a:xfrm>
          <a:prstGeom prst="wedgeRoundRectCallout">
            <a:avLst>
              <a:gd name="adj1" fmla="val 28244"/>
              <a:gd name="adj2" fmla="val -115541"/>
              <a:gd name="adj3" fmla="val 16667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050">
                <a:solidFill>
                  <a:srgbClr val="000000"/>
                </a:solidFill>
                <a:latin typeface="Verdana" pitchFamily="34" charset="0"/>
                <a:cs typeface="Arial" charset="0"/>
              </a:rPr>
              <a:t>For the first Super User the requester’s e-mail should be a </a:t>
            </a:r>
            <a:r>
              <a:rPr lang="en-GB" sz="1050" u="sng">
                <a:solidFill>
                  <a:srgbClr val="000000"/>
                </a:solidFill>
                <a:latin typeface="Verdana" pitchFamily="34" charset="0"/>
                <a:cs typeface="Arial" charset="0"/>
              </a:rPr>
              <a:t>work e-mail from the same organisation</a:t>
            </a:r>
            <a:r>
              <a:rPr lang="en-GB" sz="105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on behalf of which the user is requesting the user access </a:t>
            </a:r>
            <a:endParaRPr kumimoji="0" lang="en-GB" sz="105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9432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C1178A2D-3AEA-4BA9-AFD2-1CBD9FEDF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Organisation Management Service (OMS)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7F753A15-964B-41FD-8AA4-CF2A46504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368235"/>
            <a:ext cx="8424000" cy="2969419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1600" b="1" dirty="0"/>
              <a:t>OMS is a </a:t>
            </a:r>
            <a:r>
              <a:rPr lang="en-GB" sz="1600" b="1" dirty="0">
                <a:solidFill>
                  <a:srgbClr val="009BBB"/>
                </a:solidFill>
              </a:rPr>
              <a:t>standardised </a:t>
            </a:r>
            <a:r>
              <a:rPr lang="en-GB" sz="1600" b="1" dirty="0"/>
              <a:t>list of Organisations/addresses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OMS reflects </a:t>
            </a:r>
            <a:r>
              <a:rPr lang="en-GB" sz="1400" u="sng" dirty="0"/>
              <a:t>equivalent</a:t>
            </a:r>
            <a:r>
              <a:rPr lang="en-GB" sz="1400" dirty="0"/>
              <a:t> information as the Trade registry (or other documents/sources) but it is not meant to be the </a:t>
            </a:r>
            <a:r>
              <a:rPr lang="en-GB" sz="1400" u="sng" dirty="0"/>
              <a:t>same/“copy”</a:t>
            </a:r>
            <a:r>
              <a:rPr lang="en-GB" sz="1400" dirty="0"/>
              <a:t> of Trade registry (or other documents/sources)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OMS uses </a:t>
            </a:r>
            <a:r>
              <a:rPr lang="en-GB" sz="1400" b="1" u="sng" dirty="0">
                <a:solidFill>
                  <a:srgbClr val="009BBB"/>
                </a:solidFill>
              </a:rPr>
              <a:t>Reference sources of information</a:t>
            </a:r>
            <a:r>
              <a:rPr lang="en-GB" sz="1400" b="1" dirty="0">
                <a:solidFill>
                  <a:srgbClr val="009BBB"/>
                </a:solidFill>
              </a:rPr>
              <a:t> </a:t>
            </a:r>
            <a:r>
              <a:rPr lang="en-GB" sz="1400" dirty="0"/>
              <a:t>(Trade registry, DUNS, other documents/sources) to ensure data </a:t>
            </a:r>
            <a:r>
              <a:rPr lang="en-GB" sz="1400" u="sng" dirty="0"/>
              <a:t>correctness/accuracy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OMS should reflect </a:t>
            </a:r>
            <a:r>
              <a:rPr lang="en-GB" sz="1400" b="1" u="sng" dirty="0"/>
              <a:t>consistent</a:t>
            </a:r>
            <a:r>
              <a:rPr lang="en-GB" sz="1400" dirty="0"/>
              <a:t> information i.e. OMS will apply/standardise the Organisation/address information according to the agreed data quality rules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OMS should reflect </a:t>
            </a:r>
            <a:r>
              <a:rPr lang="en-GB" sz="1400" u="sng" dirty="0"/>
              <a:t>correct</a:t>
            </a:r>
            <a:r>
              <a:rPr lang="en-GB" sz="1400" dirty="0"/>
              <a:t>* Organisation/legal entity, </a:t>
            </a:r>
            <a:r>
              <a:rPr lang="en-GB" sz="1400" u="sng" dirty="0"/>
              <a:t>correct</a:t>
            </a:r>
            <a:r>
              <a:rPr lang="en-GB" sz="1400" dirty="0"/>
              <a:t>* relationship with its address, the </a:t>
            </a:r>
            <a:r>
              <a:rPr lang="en-GB" sz="1400" u="sng" dirty="0"/>
              <a:t>correct</a:t>
            </a:r>
            <a:r>
              <a:rPr lang="en-GB" sz="1400" dirty="0"/>
              <a:t>* address </a:t>
            </a:r>
            <a:r>
              <a:rPr lang="en-GB" sz="900" dirty="0"/>
              <a:t>*</a:t>
            </a:r>
            <a:r>
              <a:rPr lang="en-GB" sz="900" u="sng" dirty="0"/>
              <a:t>data that reflects reality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GB" sz="1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02752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Arrow Connector 35"/>
          <p:cNvCxnSpPr/>
          <p:nvPr/>
        </p:nvCxnSpPr>
        <p:spPr bwMode="auto">
          <a:xfrm flipV="1">
            <a:off x="3651173" y="2253923"/>
            <a:ext cx="957551" cy="1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2074519" y="2253425"/>
            <a:ext cx="957551" cy="1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 bwMode="auto">
          <a:xfrm>
            <a:off x="6961594" y="1733807"/>
            <a:ext cx="1105382" cy="108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en-GB" sz="1200"/>
          </a:p>
        </p:txBody>
      </p:sp>
      <p:sp>
        <p:nvSpPr>
          <p:cNvPr id="11" name="Rectangle 10"/>
          <p:cNvSpPr/>
          <p:nvPr/>
        </p:nvSpPr>
        <p:spPr bwMode="auto">
          <a:xfrm>
            <a:off x="919251" y="1723417"/>
            <a:ext cx="1105382" cy="108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en-GB" sz="1200"/>
          </a:p>
        </p:txBody>
      </p:sp>
      <p:sp>
        <p:nvSpPr>
          <p:cNvPr id="25" name="TextBox 24"/>
          <p:cNvSpPr txBox="1"/>
          <p:nvPr/>
        </p:nvSpPr>
        <p:spPr>
          <a:xfrm>
            <a:off x="927225" y="1753887"/>
            <a:ext cx="1105382" cy="203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75"/>
              <a:t>Requestor</a:t>
            </a:r>
            <a:endParaRPr lang="en-GB" sz="675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61594" y="1773054"/>
            <a:ext cx="1105382" cy="203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75"/>
              <a:t>EMA Data Stewards</a:t>
            </a:r>
            <a:endParaRPr lang="en-GB" sz="675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3063320" y="1729438"/>
            <a:ext cx="1105382" cy="108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en-GB" sz="1200"/>
          </a:p>
        </p:txBody>
      </p:sp>
      <p:sp>
        <p:nvSpPr>
          <p:cNvPr id="44" name="TextBox 43"/>
          <p:cNvSpPr txBox="1"/>
          <p:nvPr/>
        </p:nvSpPr>
        <p:spPr>
          <a:xfrm>
            <a:off x="3071294" y="1759908"/>
            <a:ext cx="1105382" cy="203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75"/>
              <a:t>EMA Data Stewards</a:t>
            </a:r>
            <a:endParaRPr lang="en-GB" sz="675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11238" y="2966620"/>
            <a:ext cx="1942984" cy="16011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GB" sz="750" b="1"/>
              <a:t>Submit OMS CR:</a:t>
            </a:r>
          </a:p>
          <a:p>
            <a:pPr algn="l"/>
            <a:r>
              <a:rPr lang="en-GB" sz="750"/>
              <a:t>- Add Organisation</a:t>
            </a:r>
          </a:p>
          <a:p>
            <a:pPr algn="l"/>
            <a:r>
              <a:rPr lang="en-GB" sz="750"/>
              <a:t>- Update Organisation</a:t>
            </a:r>
          </a:p>
          <a:p>
            <a:pPr algn="l"/>
            <a:r>
              <a:rPr lang="en-GB" sz="750"/>
              <a:t>- Add Location</a:t>
            </a:r>
          </a:p>
          <a:p>
            <a:pPr algn="l"/>
            <a:r>
              <a:rPr lang="en-GB" sz="750"/>
              <a:t>- Update Location</a:t>
            </a:r>
          </a:p>
          <a:p>
            <a:pPr algn="l"/>
            <a:r>
              <a:rPr lang="en-GB" sz="750"/>
              <a:t>- Update Organisation &amp; Location</a:t>
            </a:r>
          </a:p>
          <a:p>
            <a:pPr algn="l"/>
            <a:endParaRPr lang="en-GB" sz="750"/>
          </a:p>
          <a:p>
            <a:pPr algn="l"/>
            <a:r>
              <a:rPr lang="en-GB" sz="750" i="1"/>
              <a:t>Include </a:t>
            </a:r>
            <a:r>
              <a:rPr lang="en-GB" sz="750" b="1" i="1"/>
              <a:t>supporting document. </a:t>
            </a:r>
            <a:r>
              <a:rPr lang="en-GB" sz="750" i="1"/>
              <a:t>This can vary from business registry documentation, to DUNS registration or to the GXP certificate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546" y="2214979"/>
            <a:ext cx="964029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4649413" y="2219577"/>
            <a:ext cx="1377000" cy="631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 algn="l">
              <a:buFont typeface="Arial" panose="020B0604020202020204" pitchFamily="34" charset="0"/>
              <a:buChar char="•"/>
            </a:pPr>
            <a:r>
              <a:rPr lang="en-GB" sz="750"/>
              <a:t>OMS DQ standard</a:t>
            </a:r>
          </a:p>
          <a:p>
            <a:pPr marL="128588" indent="-128588" algn="l">
              <a:buFont typeface="Arial" panose="020B0604020202020204" pitchFamily="34" charset="0"/>
              <a:buChar char="•"/>
            </a:pPr>
            <a:r>
              <a:rPr lang="en-GB" sz="750">
                <a:solidFill>
                  <a:schemeClr val="tx1"/>
                </a:solidFill>
              </a:rPr>
              <a:t>Business register</a:t>
            </a:r>
          </a:p>
          <a:p>
            <a:pPr marL="128588" indent="-128588" algn="l">
              <a:buFont typeface="Arial" panose="020B0604020202020204" pitchFamily="34" charset="0"/>
              <a:buChar char="•"/>
            </a:pPr>
            <a:r>
              <a:rPr lang="en-GB" sz="750" err="1"/>
              <a:t>AddressDoctor</a:t>
            </a:r>
            <a:r>
              <a:rPr lang="en-GB" sz="750"/>
              <a:t> validation service</a:t>
            </a:r>
            <a:endParaRPr lang="en-GB" sz="750">
              <a:solidFill>
                <a:schemeClr val="tx1"/>
              </a:solidFill>
            </a:endParaRPr>
          </a:p>
        </p:txBody>
      </p:sp>
      <p:pic>
        <p:nvPicPr>
          <p:cNvPr id="6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862" y="2209731"/>
            <a:ext cx="964029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" name="Rectangle 88"/>
          <p:cNvSpPr/>
          <p:nvPr/>
        </p:nvSpPr>
        <p:spPr>
          <a:xfrm>
            <a:off x="6771678" y="2799054"/>
            <a:ext cx="1525692" cy="2155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50">
                <a:solidFill>
                  <a:srgbClr val="004992"/>
                </a:solidFill>
              </a:rPr>
              <a:t>5 – 10 Working day SLA</a:t>
            </a:r>
          </a:p>
          <a:p>
            <a:endParaRPr lang="en-GB" sz="750" b="1">
              <a:solidFill>
                <a:schemeClr val="tx1"/>
              </a:solidFill>
            </a:endParaRPr>
          </a:p>
          <a:p>
            <a:r>
              <a:rPr lang="en-GB" sz="750" b="1">
                <a:solidFill>
                  <a:schemeClr val="tx1"/>
                </a:solidFill>
              </a:rPr>
              <a:t>OMS CR approved </a:t>
            </a:r>
            <a:r>
              <a:rPr lang="en-GB" sz="750">
                <a:solidFill>
                  <a:schemeClr val="tx1"/>
                </a:solidFill>
              </a:rPr>
              <a:t>= data  published/updated in the OMS dictionary</a:t>
            </a:r>
          </a:p>
          <a:p>
            <a:endParaRPr lang="en-GB" sz="750">
              <a:solidFill>
                <a:schemeClr val="tx1"/>
              </a:solidFill>
            </a:endParaRPr>
          </a:p>
          <a:p>
            <a:r>
              <a:rPr lang="en-GB" sz="750">
                <a:solidFill>
                  <a:schemeClr val="tx1"/>
                </a:solidFill>
              </a:rPr>
              <a:t>-----</a:t>
            </a:r>
          </a:p>
          <a:p>
            <a:endParaRPr lang="en-GB" sz="750">
              <a:solidFill>
                <a:schemeClr val="tx1"/>
              </a:solidFill>
            </a:endParaRPr>
          </a:p>
          <a:p>
            <a:r>
              <a:rPr lang="en-GB" sz="750" b="1">
                <a:solidFill>
                  <a:schemeClr val="tx1"/>
                </a:solidFill>
              </a:rPr>
              <a:t>OMS CR rejected </a:t>
            </a:r>
            <a:r>
              <a:rPr lang="en-GB" sz="750">
                <a:solidFill>
                  <a:schemeClr val="tx1"/>
                </a:solidFill>
              </a:rPr>
              <a:t>= reasons explained to requestor via email</a:t>
            </a:r>
          </a:p>
          <a:p>
            <a:r>
              <a:rPr lang="en-GB" sz="750" i="1">
                <a:solidFill>
                  <a:schemeClr val="tx1"/>
                </a:solidFill>
              </a:rPr>
              <a:t>If disagreement, raise ticket in Service Desk, identifying the relevant CR number</a:t>
            </a:r>
            <a:endParaRPr lang="en-GB" sz="750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032070" y="2972369"/>
            <a:ext cx="3377695" cy="1878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750" b="1">
                <a:solidFill>
                  <a:schemeClr val="tx1"/>
                </a:solidFill>
              </a:rPr>
              <a:t>Data Stewards validate all OMS CRs using guidance/references &amp; tools:</a:t>
            </a:r>
          </a:p>
          <a:p>
            <a:pPr marL="128588" indent="-128588" algn="l">
              <a:buFont typeface="Arial" panose="020B0604020202020204" pitchFamily="34" charset="0"/>
              <a:buChar char="•"/>
            </a:pPr>
            <a:r>
              <a:rPr lang="en-GB" sz="750">
                <a:solidFill>
                  <a:schemeClr val="tx1"/>
                </a:solidFill>
              </a:rPr>
              <a:t>OMS DQ standard,  as guidance - it describes the business rules/approach for mastering organisations</a:t>
            </a:r>
          </a:p>
          <a:p>
            <a:pPr marL="128588" indent="-128588" algn="l">
              <a:buFont typeface="Arial" panose="020B0604020202020204" pitchFamily="34" charset="0"/>
              <a:buChar char="•"/>
            </a:pPr>
            <a:r>
              <a:rPr lang="en-GB" sz="750">
                <a:solidFill>
                  <a:schemeClr val="tx1"/>
                </a:solidFill>
              </a:rPr>
              <a:t>Business register – used to confirm that the supporting documentation is valid and still current</a:t>
            </a:r>
          </a:p>
          <a:p>
            <a:pPr marL="128588" indent="-128588" algn="l">
              <a:buFont typeface="Arial" panose="020B0604020202020204" pitchFamily="34" charset="0"/>
              <a:buChar char="•"/>
            </a:pPr>
            <a:r>
              <a:rPr lang="en-GB" sz="750" err="1">
                <a:solidFill>
                  <a:schemeClr val="tx1"/>
                </a:solidFill>
              </a:rPr>
              <a:t>AddressDoctor</a:t>
            </a:r>
            <a:r>
              <a:rPr lang="en-GB" sz="750">
                <a:solidFill>
                  <a:schemeClr val="tx1"/>
                </a:solidFill>
              </a:rPr>
              <a:t>:</a:t>
            </a:r>
          </a:p>
          <a:p>
            <a:pPr marL="585788" lvl="1" indent="-128588" algn="l">
              <a:buFont typeface="Arial" panose="020B0604020202020204" pitchFamily="34" charset="0"/>
              <a:buChar char="•"/>
            </a:pPr>
            <a:r>
              <a:rPr lang="en-GB" sz="750">
                <a:solidFill>
                  <a:schemeClr val="tx1"/>
                </a:solidFill>
              </a:rPr>
              <a:t>Used as validation service to check, standardise or enrich address data in English and in local languages</a:t>
            </a:r>
          </a:p>
          <a:p>
            <a:pPr marL="585788" lvl="1" indent="-128588" algn="l">
              <a:buFont typeface="Arial" panose="020B0604020202020204" pitchFamily="34" charset="0"/>
              <a:buChar char="•"/>
            </a:pPr>
            <a:r>
              <a:rPr lang="en-GB" sz="750">
                <a:solidFill>
                  <a:schemeClr val="tx1"/>
                </a:solidFill>
              </a:rPr>
              <a:t>Has reference files for more than 240 countries and territories around the globe</a:t>
            </a:r>
          </a:p>
          <a:p>
            <a:pPr marL="585788" lvl="1" indent="-128588" algn="l">
              <a:buFont typeface="Arial" panose="020B0604020202020204" pitchFamily="34" charset="0"/>
              <a:buChar char="•"/>
            </a:pPr>
            <a:r>
              <a:rPr lang="en-GB" sz="750">
                <a:solidFill>
                  <a:schemeClr val="tx1"/>
                </a:solidFill>
              </a:rPr>
              <a:t>Addresses are formatted according to local postal standards</a:t>
            </a:r>
          </a:p>
        </p:txBody>
      </p:sp>
      <p:cxnSp>
        <p:nvCxnSpPr>
          <p:cNvPr id="1028" name="Straight Arrow Connector 1027"/>
          <p:cNvCxnSpPr/>
          <p:nvPr/>
        </p:nvCxnSpPr>
        <p:spPr bwMode="auto">
          <a:xfrm>
            <a:off x="2870919" y="1521814"/>
            <a:ext cx="340237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9BBB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Rectangle 103"/>
          <p:cNvSpPr/>
          <p:nvPr/>
        </p:nvSpPr>
        <p:spPr>
          <a:xfrm>
            <a:off x="3869490" y="1299735"/>
            <a:ext cx="1213394" cy="228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25" b="1">
                <a:solidFill>
                  <a:srgbClr val="009BBB"/>
                </a:solidFill>
              </a:rPr>
              <a:t>2. Validation</a:t>
            </a:r>
            <a:endParaRPr lang="en-GB" sz="825">
              <a:solidFill>
                <a:srgbClr val="009BBB"/>
              </a:solidFill>
            </a:endParaRPr>
          </a:p>
        </p:txBody>
      </p:sp>
      <p:cxnSp>
        <p:nvCxnSpPr>
          <p:cNvPr id="105" name="Straight Arrow Connector 104"/>
          <p:cNvCxnSpPr>
            <a:cxnSpLocks/>
          </p:cNvCxnSpPr>
          <p:nvPr/>
        </p:nvCxnSpPr>
        <p:spPr bwMode="auto">
          <a:xfrm>
            <a:off x="919250" y="1534070"/>
            <a:ext cx="153888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9BBB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Rectangle 105"/>
          <p:cNvSpPr/>
          <p:nvPr/>
        </p:nvSpPr>
        <p:spPr>
          <a:xfrm>
            <a:off x="991937" y="1320207"/>
            <a:ext cx="1406924" cy="228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25" b="1">
                <a:solidFill>
                  <a:srgbClr val="009BBB"/>
                </a:solidFill>
              </a:rPr>
              <a:t>1. Submission</a:t>
            </a:r>
            <a:endParaRPr lang="en-GB" sz="825">
              <a:solidFill>
                <a:srgbClr val="009BBB"/>
              </a:solidFill>
            </a:endParaRPr>
          </a:p>
        </p:txBody>
      </p:sp>
      <p:cxnSp>
        <p:nvCxnSpPr>
          <p:cNvPr id="107" name="Straight Arrow Connector 106"/>
          <p:cNvCxnSpPr>
            <a:cxnSpLocks/>
          </p:cNvCxnSpPr>
          <p:nvPr/>
        </p:nvCxnSpPr>
        <p:spPr bwMode="auto">
          <a:xfrm>
            <a:off x="6670680" y="1524982"/>
            <a:ext cx="1620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9BBB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8" name="Rectangle 107"/>
          <p:cNvSpPr/>
          <p:nvPr/>
        </p:nvSpPr>
        <p:spPr>
          <a:xfrm>
            <a:off x="6409765" y="1297574"/>
            <a:ext cx="2017059" cy="228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25" b="1">
                <a:solidFill>
                  <a:srgbClr val="009BBB"/>
                </a:solidFill>
              </a:rPr>
              <a:t>3. Approval/ Rejection</a:t>
            </a:r>
            <a:endParaRPr lang="en-GB" sz="825">
              <a:solidFill>
                <a:srgbClr val="009BBB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4635880" y="1675470"/>
            <a:ext cx="1377000" cy="118800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en-GB" sz="1200"/>
          </a:p>
        </p:txBody>
      </p:sp>
      <p:sp>
        <p:nvSpPr>
          <p:cNvPr id="66" name="Freeform 5"/>
          <p:cNvSpPr>
            <a:spLocks noEditPoints="1"/>
          </p:cNvSpPr>
          <p:nvPr/>
        </p:nvSpPr>
        <p:spPr bwMode="auto">
          <a:xfrm>
            <a:off x="4806082" y="1960284"/>
            <a:ext cx="279560" cy="230591"/>
          </a:xfrm>
          <a:custGeom>
            <a:avLst/>
            <a:gdLst>
              <a:gd name="T0" fmla="*/ 77 w 110"/>
              <a:gd name="T1" fmla="*/ 78 h 100"/>
              <a:gd name="T2" fmla="*/ 104 w 110"/>
              <a:gd name="T3" fmla="*/ 84 h 100"/>
              <a:gd name="T4" fmla="*/ 61 w 110"/>
              <a:gd name="T5" fmla="*/ 84 h 100"/>
              <a:gd name="T6" fmla="*/ 77 w 110"/>
              <a:gd name="T7" fmla="*/ 78 h 100"/>
              <a:gd name="T8" fmla="*/ 6 w 110"/>
              <a:gd name="T9" fmla="*/ 84 h 100"/>
              <a:gd name="T10" fmla="*/ 49 w 110"/>
              <a:gd name="T11" fmla="*/ 84 h 100"/>
              <a:gd name="T12" fmla="*/ 33 w 110"/>
              <a:gd name="T13" fmla="*/ 78 h 100"/>
              <a:gd name="T14" fmla="*/ 6 w 110"/>
              <a:gd name="T15" fmla="*/ 84 h 100"/>
              <a:gd name="T16" fmla="*/ 33 w 110"/>
              <a:gd name="T17" fmla="*/ 75 h 100"/>
              <a:gd name="T18" fmla="*/ 49 w 110"/>
              <a:gd name="T19" fmla="*/ 78 h 100"/>
              <a:gd name="T20" fmla="*/ 49 w 110"/>
              <a:gd name="T21" fmla="*/ 4 h 100"/>
              <a:gd name="T22" fmla="*/ 33 w 110"/>
              <a:gd name="T23" fmla="*/ 0 h 100"/>
              <a:gd name="T24" fmla="*/ 0 w 110"/>
              <a:gd name="T25" fmla="*/ 7 h 100"/>
              <a:gd name="T26" fmla="*/ 0 w 110"/>
              <a:gd name="T27" fmla="*/ 82 h 100"/>
              <a:gd name="T28" fmla="*/ 33 w 110"/>
              <a:gd name="T29" fmla="*/ 75 h 100"/>
              <a:gd name="T30" fmla="*/ 58 w 110"/>
              <a:gd name="T31" fmla="*/ 100 h 100"/>
              <a:gd name="T32" fmla="*/ 57 w 110"/>
              <a:gd name="T33" fmla="*/ 92 h 100"/>
              <a:gd name="T34" fmla="*/ 58 w 110"/>
              <a:gd name="T35" fmla="*/ 90 h 100"/>
              <a:gd name="T36" fmla="*/ 57 w 110"/>
              <a:gd name="T37" fmla="*/ 88 h 100"/>
              <a:gd name="T38" fmla="*/ 57 w 110"/>
              <a:gd name="T39" fmla="*/ 5 h 100"/>
              <a:gd name="T40" fmla="*/ 53 w 110"/>
              <a:gd name="T41" fmla="*/ 5 h 100"/>
              <a:gd name="T42" fmla="*/ 53 w 110"/>
              <a:gd name="T43" fmla="*/ 88 h 100"/>
              <a:gd name="T44" fmla="*/ 52 w 110"/>
              <a:gd name="T45" fmla="*/ 90 h 100"/>
              <a:gd name="T46" fmla="*/ 53 w 110"/>
              <a:gd name="T47" fmla="*/ 92 h 100"/>
              <a:gd name="T48" fmla="*/ 52 w 110"/>
              <a:gd name="T49" fmla="*/ 100 h 100"/>
              <a:gd name="T50" fmla="*/ 58 w 110"/>
              <a:gd name="T51" fmla="*/ 100 h 100"/>
              <a:gd name="T52" fmla="*/ 110 w 110"/>
              <a:gd name="T53" fmla="*/ 7 h 100"/>
              <a:gd name="T54" fmla="*/ 77 w 110"/>
              <a:gd name="T55" fmla="*/ 0 h 100"/>
              <a:gd name="T56" fmla="*/ 61 w 110"/>
              <a:gd name="T57" fmla="*/ 4 h 100"/>
              <a:gd name="T58" fmla="*/ 61 w 110"/>
              <a:gd name="T59" fmla="*/ 78 h 100"/>
              <a:gd name="T60" fmla="*/ 77 w 110"/>
              <a:gd name="T61" fmla="*/ 75 h 100"/>
              <a:gd name="T62" fmla="*/ 77 w 110"/>
              <a:gd name="T63" fmla="*/ 75 h 100"/>
              <a:gd name="T64" fmla="*/ 110 w 110"/>
              <a:gd name="T65" fmla="*/ 81 h 100"/>
              <a:gd name="T66" fmla="*/ 110 w 110"/>
              <a:gd name="T67" fmla="*/ 7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0" h="100">
                <a:moveTo>
                  <a:pt x="77" y="78"/>
                </a:moveTo>
                <a:cubicBezTo>
                  <a:pt x="83" y="78"/>
                  <a:pt x="92" y="80"/>
                  <a:pt x="104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3" y="82"/>
                  <a:pt x="66" y="79"/>
                  <a:pt x="77" y="78"/>
                </a:cubicBezTo>
                <a:close/>
                <a:moveTo>
                  <a:pt x="6" y="84"/>
                </a:moveTo>
                <a:cubicBezTo>
                  <a:pt x="49" y="84"/>
                  <a:pt x="49" y="84"/>
                  <a:pt x="49" y="84"/>
                </a:cubicBezTo>
                <a:cubicBezTo>
                  <a:pt x="48" y="83"/>
                  <a:pt x="46" y="78"/>
                  <a:pt x="33" y="78"/>
                </a:cubicBezTo>
                <a:cubicBezTo>
                  <a:pt x="27" y="78"/>
                  <a:pt x="18" y="80"/>
                  <a:pt x="6" y="84"/>
                </a:cubicBezTo>
                <a:close/>
                <a:moveTo>
                  <a:pt x="33" y="75"/>
                </a:moveTo>
                <a:cubicBezTo>
                  <a:pt x="41" y="75"/>
                  <a:pt x="46" y="76"/>
                  <a:pt x="49" y="78"/>
                </a:cubicBezTo>
                <a:cubicBezTo>
                  <a:pt x="49" y="4"/>
                  <a:pt x="49" y="4"/>
                  <a:pt x="49" y="4"/>
                </a:cubicBezTo>
                <a:cubicBezTo>
                  <a:pt x="47" y="2"/>
                  <a:pt x="42" y="0"/>
                  <a:pt x="33" y="0"/>
                </a:cubicBezTo>
                <a:cubicBezTo>
                  <a:pt x="25" y="0"/>
                  <a:pt x="15" y="2"/>
                  <a:pt x="0" y="7"/>
                </a:cubicBezTo>
                <a:cubicBezTo>
                  <a:pt x="0" y="82"/>
                  <a:pt x="0" y="82"/>
                  <a:pt x="0" y="82"/>
                </a:cubicBezTo>
                <a:cubicBezTo>
                  <a:pt x="14" y="76"/>
                  <a:pt x="25" y="75"/>
                  <a:pt x="33" y="75"/>
                </a:cubicBezTo>
                <a:close/>
                <a:moveTo>
                  <a:pt x="58" y="100"/>
                </a:moveTo>
                <a:cubicBezTo>
                  <a:pt x="57" y="92"/>
                  <a:pt x="57" y="92"/>
                  <a:pt x="57" y="92"/>
                </a:cubicBezTo>
                <a:cubicBezTo>
                  <a:pt x="58" y="91"/>
                  <a:pt x="58" y="91"/>
                  <a:pt x="58" y="90"/>
                </a:cubicBezTo>
                <a:cubicBezTo>
                  <a:pt x="58" y="89"/>
                  <a:pt x="57" y="88"/>
                  <a:pt x="57" y="88"/>
                </a:cubicBezTo>
                <a:cubicBezTo>
                  <a:pt x="57" y="5"/>
                  <a:pt x="57" y="5"/>
                  <a:pt x="57" y="5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88"/>
                  <a:pt x="53" y="88"/>
                  <a:pt x="53" y="88"/>
                </a:cubicBezTo>
                <a:cubicBezTo>
                  <a:pt x="53" y="88"/>
                  <a:pt x="52" y="89"/>
                  <a:pt x="52" y="90"/>
                </a:cubicBezTo>
                <a:cubicBezTo>
                  <a:pt x="52" y="91"/>
                  <a:pt x="52" y="91"/>
                  <a:pt x="53" y="92"/>
                </a:cubicBezTo>
                <a:cubicBezTo>
                  <a:pt x="52" y="100"/>
                  <a:pt x="52" y="100"/>
                  <a:pt x="52" y="100"/>
                </a:cubicBezTo>
                <a:lnTo>
                  <a:pt x="58" y="100"/>
                </a:lnTo>
                <a:close/>
                <a:moveTo>
                  <a:pt x="110" y="7"/>
                </a:moveTo>
                <a:cubicBezTo>
                  <a:pt x="95" y="2"/>
                  <a:pt x="85" y="0"/>
                  <a:pt x="77" y="0"/>
                </a:cubicBezTo>
                <a:cubicBezTo>
                  <a:pt x="68" y="0"/>
                  <a:pt x="63" y="2"/>
                  <a:pt x="61" y="4"/>
                </a:cubicBezTo>
                <a:cubicBezTo>
                  <a:pt x="61" y="78"/>
                  <a:pt x="61" y="78"/>
                  <a:pt x="61" y="78"/>
                </a:cubicBezTo>
                <a:cubicBezTo>
                  <a:pt x="64" y="76"/>
                  <a:pt x="69" y="75"/>
                  <a:pt x="77" y="75"/>
                </a:cubicBezTo>
                <a:cubicBezTo>
                  <a:pt x="77" y="75"/>
                  <a:pt x="77" y="75"/>
                  <a:pt x="77" y="75"/>
                </a:cubicBezTo>
                <a:cubicBezTo>
                  <a:pt x="85" y="75"/>
                  <a:pt x="96" y="76"/>
                  <a:pt x="110" y="81"/>
                </a:cubicBezTo>
                <a:lnTo>
                  <a:pt x="110" y="7"/>
                </a:lnTo>
                <a:close/>
              </a:path>
            </a:pathLst>
          </a:custGeom>
          <a:solidFill>
            <a:srgbClr val="0098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200"/>
          </a:p>
        </p:txBody>
      </p:sp>
      <p:pic>
        <p:nvPicPr>
          <p:cNvPr id="47" name="Picture 46" descr="30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979" y="1950172"/>
            <a:ext cx="176235" cy="261761"/>
          </a:xfrm>
          <a:prstGeom prst="rect">
            <a:avLst/>
          </a:prstGeom>
        </p:spPr>
      </p:pic>
      <p:sp>
        <p:nvSpPr>
          <p:cNvPr id="51" name="Freeform 9"/>
          <p:cNvSpPr>
            <a:spLocks noChangeAspect="1" noEditPoints="1"/>
          </p:cNvSpPr>
          <p:nvPr/>
        </p:nvSpPr>
        <p:spPr bwMode="auto">
          <a:xfrm>
            <a:off x="5546907" y="1831230"/>
            <a:ext cx="360654" cy="340658"/>
          </a:xfrm>
          <a:custGeom>
            <a:avLst/>
            <a:gdLst>
              <a:gd name="T0" fmla="*/ 550 w 827"/>
              <a:gd name="T1" fmla="*/ 641 h 785"/>
              <a:gd name="T2" fmla="*/ 490 w 827"/>
              <a:gd name="T3" fmla="*/ 624 h 785"/>
              <a:gd name="T4" fmla="*/ 613 w 827"/>
              <a:gd name="T5" fmla="*/ 611 h 785"/>
              <a:gd name="T6" fmla="*/ 583 w 827"/>
              <a:gd name="T7" fmla="*/ 634 h 785"/>
              <a:gd name="T8" fmla="*/ 579 w 827"/>
              <a:gd name="T9" fmla="*/ 636 h 785"/>
              <a:gd name="T10" fmla="*/ 589 w 827"/>
              <a:gd name="T11" fmla="*/ 670 h 785"/>
              <a:gd name="T12" fmla="*/ 613 w 827"/>
              <a:gd name="T13" fmla="*/ 657 h 785"/>
              <a:gd name="T14" fmla="*/ 649 w 827"/>
              <a:gd name="T15" fmla="*/ 619 h 785"/>
              <a:gd name="T16" fmla="*/ 664 w 827"/>
              <a:gd name="T17" fmla="*/ 578 h 785"/>
              <a:gd name="T18" fmla="*/ 652 w 827"/>
              <a:gd name="T19" fmla="*/ 500 h 785"/>
              <a:gd name="T20" fmla="*/ 630 w 827"/>
              <a:gd name="T21" fmla="*/ 564 h 785"/>
              <a:gd name="T22" fmla="*/ 213 w 827"/>
              <a:gd name="T23" fmla="*/ 602 h 785"/>
              <a:gd name="T24" fmla="*/ 210 w 827"/>
              <a:gd name="T25" fmla="*/ 648 h 785"/>
              <a:gd name="T26" fmla="*/ 253 w 827"/>
              <a:gd name="T27" fmla="*/ 624 h 785"/>
              <a:gd name="T28" fmla="*/ 827 w 827"/>
              <a:gd name="T29" fmla="*/ 740 h 785"/>
              <a:gd name="T30" fmla="*/ 716 w 827"/>
              <a:gd name="T31" fmla="*/ 394 h 785"/>
              <a:gd name="T32" fmla="*/ 415 w 827"/>
              <a:gd name="T33" fmla="*/ 383 h 785"/>
              <a:gd name="T34" fmla="*/ 635 w 827"/>
              <a:gd name="T35" fmla="*/ 466 h 785"/>
              <a:gd name="T36" fmla="*/ 188 w 827"/>
              <a:gd name="T37" fmla="*/ 717 h 785"/>
              <a:gd name="T38" fmla="*/ 157 w 827"/>
              <a:gd name="T39" fmla="*/ 681 h 785"/>
              <a:gd name="T40" fmla="*/ 149 w 827"/>
              <a:gd name="T41" fmla="*/ 438 h 785"/>
              <a:gd name="T42" fmla="*/ 121 w 827"/>
              <a:gd name="T43" fmla="*/ 387 h 785"/>
              <a:gd name="T44" fmla="*/ 95 w 827"/>
              <a:gd name="T45" fmla="*/ 417 h 785"/>
              <a:gd name="T46" fmla="*/ 4 w 827"/>
              <a:gd name="T47" fmla="*/ 762 h 785"/>
              <a:gd name="T48" fmla="*/ 38 w 827"/>
              <a:gd name="T49" fmla="*/ 784 h 785"/>
              <a:gd name="T50" fmla="*/ 809 w 827"/>
              <a:gd name="T51" fmla="*/ 776 h 785"/>
              <a:gd name="T52" fmla="*/ 827 w 827"/>
              <a:gd name="T53" fmla="*/ 745 h 785"/>
              <a:gd name="T54" fmla="*/ 256 w 827"/>
              <a:gd name="T55" fmla="*/ 180 h 785"/>
              <a:gd name="T56" fmla="*/ 295 w 827"/>
              <a:gd name="T57" fmla="*/ 231 h 785"/>
              <a:gd name="T58" fmla="*/ 361 w 827"/>
              <a:gd name="T59" fmla="*/ 240 h 785"/>
              <a:gd name="T60" fmla="*/ 412 w 827"/>
              <a:gd name="T61" fmla="*/ 200 h 785"/>
              <a:gd name="T62" fmla="*/ 421 w 827"/>
              <a:gd name="T63" fmla="*/ 134 h 785"/>
              <a:gd name="T64" fmla="*/ 381 w 827"/>
              <a:gd name="T65" fmla="*/ 83 h 785"/>
              <a:gd name="T66" fmla="*/ 315 w 827"/>
              <a:gd name="T67" fmla="*/ 74 h 785"/>
              <a:gd name="T68" fmla="*/ 264 w 827"/>
              <a:gd name="T69" fmla="*/ 114 h 785"/>
              <a:gd name="T70" fmla="*/ 181 w 827"/>
              <a:gd name="T71" fmla="*/ 170 h 785"/>
              <a:gd name="T72" fmla="*/ 190 w 827"/>
              <a:gd name="T73" fmla="*/ 113 h 785"/>
              <a:gd name="T74" fmla="*/ 231 w 827"/>
              <a:gd name="T75" fmla="*/ 49 h 785"/>
              <a:gd name="T76" fmla="*/ 298 w 827"/>
              <a:gd name="T77" fmla="*/ 7 h 785"/>
              <a:gd name="T78" fmla="*/ 378 w 827"/>
              <a:gd name="T79" fmla="*/ 7 h 785"/>
              <a:gd name="T80" fmla="*/ 445 w 827"/>
              <a:gd name="T81" fmla="*/ 49 h 785"/>
              <a:gd name="T82" fmla="*/ 487 w 827"/>
              <a:gd name="T83" fmla="*/ 113 h 785"/>
              <a:gd name="T84" fmla="*/ 495 w 827"/>
              <a:gd name="T85" fmla="*/ 182 h 785"/>
              <a:gd name="T86" fmla="*/ 480 w 827"/>
              <a:gd name="T87" fmla="*/ 232 h 785"/>
              <a:gd name="T88" fmla="*/ 451 w 827"/>
              <a:gd name="T89" fmla="*/ 267 h 785"/>
              <a:gd name="T90" fmla="*/ 376 w 827"/>
              <a:gd name="T91" fmla="*/ 395 h 785"/>
              <a:gd name="T92" fmla="*/ 333 w 827"/>
              <a:gd name="T93" fmla="*/ 491 h 785"/>
              <a:gd name="T94" fmla="*/ 301 w 827"/>
              <a:gd name="T95" fmla="*/ 398 h 785"/>
              <a:gd name="T96" fmla="*/ 250 w 827"/>
              <a:gd name="T97" fmla="*/ 298 h 785"/>
              <a:gd name="T98" fmla="*/ 204 w 827"/>
              <a:gd name="T99" fmla="*/ 244 h 785"/>
              <a:gd name="T100" fmla="*/ 185 w 827"/>
              <a:gd name="T101" fmla="*/ 202 h 785"/>
              <a:gd name="T102" fmla="*/ 334 w 827"/>
              <a:gd name="T103" fmla="*/ 585 h 785"/>
              <a:gd name="T104" fmla="*/ 286 w 827"/>
              <a:gd name="T105" fmla="*/ 619 h 785"/>
              <a:gd name="T106" fmla="*/ 349 w 827"/>
              <a:gd name="T107" fmla="*/ 622 h 785"/>
              <a:gd name="T108" fmla="*/ 382 w 827"/>
              <a:gd name="T109" fmla="*/ 628 h 785"/>
              <a:gd name="T110" fmla="*/ 435 w 827"/>
              <a:gd name="T111" fmla="*/ 604 h 785"/>
              <a:gd name="T112" fmla="*/ 444 w 827"/>
              <a:gd name="T113" fmla="*/ 644 h 785"/>
              <a:gd name="T114" fmla="*/ 385 w 827"/>
              <a:gd name="T115" fmla="*/ 629 h 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27" h="785">
                <a:moveTo>
                  <a:pt x="513" y="670"/>
                </a:moveTo>
                <a:lnTo>
                  <a:pt x="513" y="670"/>
                </a:lnTo>
                <a:lnTo>
                  <a:pt x="525" y="673"/>
                </a:lnTo>
                <a:lnTo>
                  <a:pt x="537" y="675"/>
                </a:lnTo>
                <a:lnTo>
                  <a:pt x="549" y="677"/>
                </a:lnTo>
                <a:lnTo>
                  <a:pt x="550" y="641"/>
                </a:lnTo>
                <a:lnTo>
                  <a:pt x="540" y="640"/>
                </a:lnTo>
                <a:lnTo>
                  <a:pt x="530" y="638"/>
                </a:lnTo>
                <a:lnTo>
                  <a:pt x="519" y="635"/>
                </a:lnTo>
                <a:lnTo>
                  <a:pt x="509" y="632"/>
                </a:lnTo>
                <a:lnTo>
                  <a:pt x="499" y="628"/>
                </a:lnTo>
                <a:lnTo>
                  <a:pt x="490" y="624"/>
                </a:lnTo>
                <a:lnTo>
                  <a:pt x="478" y="657"/>
                </a:lnTo>
                <a:lnTo>
                  <a:pt x="489" y="661"/>
                </a:lnTo>
                <a:lnTo>
                  <a:pt x="501" y="666"/>
                </a:lnTo>
                <a:lnTo>
                  <a:pt x="513" y="670"/>
                </a:lnTo>
                <a:lnTo>
                  <a:pt x="513" y="670"/>
                </a:lnTo>
                <a:close/>
                <a:moveTo>
                  <a:pt x="613" y="611"/>
                </a:moveTo>
                <a:lnTo>
                  <a:pt x="613" y="611"/>
                </a:lnTo>
                <a:lnTo>
                  <a:pt x="606" y="618"/>
                </a:lnTo>
                <a:lnTo>
                  <a:pt x="599" y="624"/>
                </a:lnTo>
                <a:lnTo>
                  <a:pt x="591" y="629"/>
                </a:lnTo>
                <a:lnTo>
                  <a:pt x="583" y="634"/>
                </a:lnTo>
                <a:lnTo>
                  <a:pt x="583" y="634"/>
                </a:lnTo>
                <a:lnTo>
                  <a:pt x="582" y="635"/>
                </a:lnTo>
                <a:lnTo>
                  <a:pt x="582" y="635"/>
                </a:lnTo>
                <a:lnTo>
                  <a:pt x="581" y="635"/>
                </a:lnTo>
                <a:lnTo>
                  <a:pt x="581" y="635"/>
                </a:lnTo>
                <a:lnTo>
                  <a:pt x="580" y="636"/>
                </a:lnTo>
                <a:lnTo>
                  <a:pt x="579" y="636"/>
                </a:lnTo>
                <a:lnTo>
                  <a:pt x="579" y="636"/>
                </a:lnTo>
                <a:lnTo>
                  <a:pt x="578" y="636"/>
                </a:lnTo>
                <a:lnTo>
                  <a:pt x="578" y="636"/>
                </a:lnTo>
                <a:lnTo>
                  <a:pt x="577" y="636"/>
                </a:lnTo>
                <a:lnTo>
                  <a:pt x="577" y="637"/>
                </a:lnTo>
                <a:lnTo>
                  <a:pt x="589" y="670"/>
                </a:lnTo>
                <a:lnTo>
                  <a:pt x="589" y="670"/>
                </a:lnTo>
                <a:lnTo>
                  <a:pt x="590" y="669"/>
                </a:lnTo>
                <a:lnTo>
                  <a:pt x="592" y="669"/>
                </a:lnTo>
                <a:lnTo>
                  <a:pt x="592" y="669"/>
                </a:lnTo>
                <a:lnTo>
                  <a:pt x="603" y="663"/>
                </a:lnTo>
                <a:lnTo>
                  <a:pt x="613" y="657"/>
                </a:lnTo>
                <a:lnTo>
                  <a:pt x="623" y="649"/>
                </a:lnTo>
                <a:lnTo>
                  <a:pt x="632" y="641"/>
                </a:lnTo>
                <a:lnTo>
                  <a:pt x="640" y="633"/>
                </a:lnTo>
                <a:lnTo>
                  <a:pt x="647" y="624"/>
                </a:lnTo>
                <a:lnTo>
                  <a:pt x="648" y="621"/>
                </a:lnTo>
                <a:lnTo>
                  <a:pt x="649" y="619"/>
                </a:lnTo>
                <a:lnTo>
                  <a:pt x="650" y="618"/>
                </a:lnTo>
                <a:lnTo>
                  <a:pt x="618" y="603"/>
                </a:lnTo>
                <a:lnTo>
                  <a:pt x="613" y="611"/>
                </a:lnTo>
                <a:lnTo>
                  <a:pt x="613" y="611"/>
                </a:lnTo>
                <a:close/>
                <a:moveTo>
                  <a:pt x="664" y="578"/>
                </a:moveTo>
                <a:lnTo>
                  <a:pt x="664" y="578"/>
                </a:lnTo>
                <a:lnTo>
                  <a:pt x="665" y="565"/>
                </a:lnTo>
                <a:lnTo>
                  <a:pt x="665" y="552"/>
                </a:lnTo>
                <a:lnTo>
                  <a:pt x="663" y="538"/>
                </a:lnTo>
                <a:lnTo>
                  <a:pt x="660" y="525"/>
                </a:lnTo>
                <a:lnTo>
                  <a:pt x="656" y="513"/>
                </a:lnTo>
                <a:lnTo>
                  <a:pt x="652" y="500"/>
                </a:lnTo>
                <a:lnTo>
                  <a:pt x="620" y="514"/>
                </a:lnTo>
                <a:lnTo>
                  <a:pt x="623" y="523"/>
                </a:lnTo>
                <a:lnTo>
                  <a:pt x="626" y="533"/>
                </a:lnTo>
                <a:lnTo>
                  <a:pt x="629" y="543"/>
                </a:lnTo>
                <a:lnTo>
                  <a:pt x="630" y="553"/>
                </a:lnTo>
                <a:lnTo>
                  <a:pt x="630" y="564"/>
                </a:lnTo>
                <a:lnTo>
                  <a:pt x="630" y="574"/>
                </a:lnTo>
                <a:lnTo>
                  <a:pt x="664" y="578"/>
                </a:lnTo>
                <a:lnTo>
                  <a:pt x="664" y="578"/>
                </a:lnTo>
                <a:close/>
                <a:moveTo>
                  <a:pt x="223" y="597"/>
                </a:moveTo>
                <a:lnTo>
                  <a:pt x="223" y="597"/>
                </a:lnTo>
                <a:lnTo>
                  <a:pt x="213" y="602"/>
                </a:lnTo>
                <a:lnTo>
                  <a:pt x="203" y="608"/>
                </a:lnTo>
                <a:lnTo>
                  <a:pt x="194" y="615"/>
                </a:lnTo>
                <a:lnTo>
                  <a:pt x="186" y="623"/>
                </a:lnTo>
                <a:lnTo>
                  <a:pt x="178" y="632"/>
                </a:lnTo>
                <a:lnTo>
                  <a:pt x="205" y="654"/>
                </a:lnTo>
                <a:lnTo>
                  <a:pt x="210" y="648"/>
                </a:lnTo>
                <a:lnTo>
                  <a:pt x="217" y="642"/>
                </a:lnTo>
                <a:lnTo>
                  <a:pt x="223" y="637"/>
                </a:lnTo>
                <a:lnTo>
                  <a:pt x="230" y="633"/>
                </a:lnTo>
                <a:lnTo>
                  <a:pt x="238" y="630"/>
                </a:lnTo>
                <a:lnTo>
                  <a:pt x="245" y="627"/>
                </a:lnTo>
                <a:lnTo>
                  <a:pt x="253" y="624"/>
                </a:lnTo>
                <a:lnTo>
                  <a:pt x="245" y="590"/>
                </a:lnTo>
                <a:lnTo>
                  <a:pt x="234" y="593"/>
                </a:lnTo>
                <a:lnTo>
                  <a:pt x="223" y="597"/>
                </a:lnTo>
                <a:lnTo>
                  <a:pt x="223" y="597"/>
                </a:lnTo>
                <a:close/>
                <a:moveTo>
                  <a:pt x="827" y="740"/>
                </a:moveTo>
                <a:lnTo>
                  <a:pt x="827" y="740"/>
                </a:lnTo>
                <a:lnTo>
                  <a:pt x="826" y="736"/>
                </a:lnTo>
                <a:lnTo>
                  <a:pt x="731" y="417"/>
                </a:lnTo>
                <a:lnTo>
                  <a:pt x="729" y="411"/>
                </a:lnTo>
                <a:lnTo>
                  <a:pt x="725" y="405"/>
                </a:lnTo>
                <a:lnTo>
                  <a:pt x="721" y="399"/>
                </a:lnTo>
                <a:lnTo>
                  <a:pt x="716" y="394"/>
                </a:lnTo>
                <a:lnTo>
                  <a:pt x="711" y="390"/>
                </a:lnTo>
                <a:lnTo>
                  <a:pt x="706" y="387"/>
                </a:lnTo>
                <a:lnTo>
                  <a:pt x="700" y="385"/>
                </a:lnTo>
                <a:lnTo>
                  <a:pt x="694" y="384"/>
                </a:lnTo>
                <a:lnTo>
                  <a:pt x="687" y="383"/>
                </a:lnTo>
                <a:lnTo>
                  <a:pt x="415" y="383"/>
                </a:lnTo>
                <a:lnTo>
                  <a:pt x="389" y="438"/>
                </a:lnTo>
                <a:lnTo>
                  <a:pt x="575" y="438"/>
                </a:lnTo>
                <a:lnTo>
                  <a:pt x="586" y="453"/>
                </a:lnTo>
                <a:lnTo>
                  <a:pt x="596" y="468"/>
                </a:lnTo>
                <a:lnTo>
                  <a:pt x="606" y="484"/>
                </a:lnTo>
                <a:lnTo>
                  <a:pt x="635" y="466"/>
                </a:lnTo>
                <a:lnTo>
                  <a:pt x="627" y="452"/>
                </a:lnTo>
                <a:lnTo>
                  <a:pt x="618" y="438"/>
                </a:lnTo>
                <a:lnTo>
                  <a:pt x="678" y="438"/>
                </a:lnTo>
                <a:lnTo>
                  <a:pt x="764" y="730"/>
                </a:lnTo>
                <a:lnTo>
                  <a:pt x="189" y="730"/>
                </a:lnTo>
                <a:lnTo>
                  <a:pt x="188" y="717"/>
                </a:lnTo>
                <a:lnTo>
                  <a:pt x="189" y="704"/>
                </a:lnTo>
                <a:lnTo>
                  <a:pt x="190" y="692"/>
                </a:lnTo>
                <a:lnTo>
                  <a:pt x="193" y="680"/>
                </a:lnTo>
                <a:lnTo>
                  <a:pt x="160" y="669"/>
                </a:lnTo>
                <a:lnTo>
                  <a:pt x="160" y="670"/>
                </a:lnTo>
                <a:lnTo>
                  <a:pt x="157" y="681"/>
                </a:lnTo>
                <a:lnTo>
                  <a:pt x="155" y="693"/>
                </a:lnTo>
                <a:lnTo>
                  <a:pt x="154" y="705"/>
                </a:lnTo>
                <a:lnTo>
                  <a:pt x="154" y="717"/>
                </a:lnTo>
                <a:lnTo>
                  <a:pt x="155" y="730"/>
                </a:lnTo>
                <a:lnTo>
                  <a:pt x="62" y="730"/>
                </a:lnTo>
                <a:lnTo>
                  <a:pt x="149" y="438"/>
                </a:lnTo>
                <a:lnTo>
                  <a:pt x="288" y="438"/>
                </a:lnTo>
                <a:lnTo>
                  <a:pt x="262" y="383"/>
                </a:lnTo>
                <a:lnTo>
                  <a:pt x="140" y="383"/>
                </a:lnTo>
                <a:lnTo>
                  <a:pt x="133" y="384"/>
                </a:lnTo>
                <a:lnTo>
                  <a:pt x="127" y="385"/>
                </a:lnTo>
                <a:lnTo>
                  <a:pt x="121" y="387"/>
                </a:lnTo>
                <a:lnTo>
                  <a:pt x="115" y="390"/>
                </a:lnTo>
                <a:lnTo>
                  <a:pt x="110" y="394"/>
                </a:lnTo>
                <a:lnTo>
                  <a:pt x="105" y="399"/>
                </a:lnTo>
                <a:lnTo>
                  <a:pt x="101" y="405"/>
                </a:lnTo>
                <a:lnTo>
                  <a:pt x="98" y="411"/>
                </a:lnTo>
                <a:lnTo>
                  <a:pt x="95" y="417"/>
                </a:lnTo>
                <a:lnTo>
                  <a:pt x="1" y="736"/>
                </a:lnTo>
                <a:lnTo>
                  <a:pt x="0" y="740"/>
                </a:lnTo>
                <a:lnTo>
                  <a:pt x="0" y="745"/>
                </a:lnTo>
                <a:lnTo>
                  <a:pt x="0" y="751"/>
                </a:lnTo>
                <a:lnTo>
                  <a:pt x="2" y="757"/>
                </a:lnTo>
                <a:lnTo>
                  <a:pt x="4" y="762"/>
                </a:lnTo>
                <a:lnTo>
                  <a:pt x="8" y="767"/>
                </a:lnTo>
                <a:lnTo>
                  <a:pt x="12" y="772"/>
                </a:lnTo>
                <a:lnTo>
                  <a:pt x="18" y="776"/>
                </a:lnTo>
                <a:lnTo>
                  <a:pt x="25" y="780"/>
                </a:lnTo>
                <a:lnTo>
                  <a:pt x="32" y="783"/>
                </a:lnTo>
                <a:lnTo>
                  <a:pt x="38" y="784"/>
                </a:lnTo>
                <a:lnTo>
                  <a:pt x="45" y="785"/>
                </a:lnTo>
                <a:lnTo>
                  <a:pt x="781" y="785"/>
                </a:lnTo>
                <a:lnTo>
                  <a:pt x="788" y="784"/>
                </a:lnTo>
                <a:lnTo>
                  <a:pt x="795" y="783"/>
                </a:lnTo>
                <a:lnTo>
                  <a:pt x="802" y="780"/>
                </a:lnTo>
                <a:lnTo>
                  <a:pt x="809" y="776"/>
                </a:lnTo>
                <a:lnTo>
                  <a:pt x="815" y="772"/>
                </a:lnTo>
                <a:lnTo>
                  <a:pt x="819" y="767"/>
                </a:lnTo>
                <a:lnTo>
                  <a:pt x="822" y="762"/>
                </a:lnTo>
                <a:lnTo>
                  <a:pt x="825" y="757"/>
                </a:lnTo>
                <a:lnTo>
                  <a:pt x="826" y="751"/>
                </a:lnTo>
                <a:lnTo>
                  <a:pt x="827" y="745"/>
                </a:lnTo>
                <a:lnTo>
                  <a:pt x="827" y="740"/>
                </a:lnTo>
                <a:lnTo>
                  <a:pt x="827" y="740"/>
                </a:lnTo>
                <a:close/>
                <a:moveTo>
                  <a:pt x="252" y="157"/>
                </a:moveTo>
                <a:lnTo>
                  <a:pt x="252" y="157"/>
                </a:lnTo>
                <a:lnTo>
                  <a:pt x="253" y="169"/>
                </a:lnTo>
                <a:lnTo>
                  <a:pt x="256" y="180"/>
                </a:lnTo>
                <a:lnTo>
                  <a:pt x="259" y="190"/>
                </a:lnTo>
                <a:lnTo>
                  <a:pt x="264" y="200"/>
                </a:lnTo>
                <a:lnTo>
                  <a:pt x="270" y="209"/>
                </a:lnTo>
                <a:lnTo>
                  <a:pt x="277" y="218"/>
                </a:lnTo>
                <a:lnTo>
                  <a:pt x="286" y="225"/>
                </a:lnTo>
                <a:lnTo>
                  <a:pt x="295" y="231"/>
                </a:lnTo>
                <a:lnTo>
                  <a:pt x="305" y="236"/>
                </a:lnTo>
                <a:lnTo>
                  <a:pt x="315" y="240"/>
                </a:lnTo>
                <a:lnTo>
                  <a:pt x="326" y="242"/>
                </a:lnTo>
                <a:lnTo>
                  <a:pt x="338" y="243"/>
                </a:lnTo>
                <a:lnTo>
                  <a:pt x="350" y="242"/>
                </a:lnTo>
                <a:lnTo>
                  <a:pt x="361" y="240"/>
                </a:lnTo>
                <a:lnTo>
                  <a:pt x="371" y="236"/>
                </a:lnTo>
                <a:lnTo>
                  <a:pt x="381" y="231"/>
                </a:lnTo>
                <a:lnTo>
                  <a:pt x="391" y="225"/>
                </a:lnTo>
                <a:lnTo>
                  <a:pt x="399" y="218"/>
                </a:lnTo>
                <a:lnTo>
                  <a:pt x="406" y="209"/>
                </a:lnTo>
                <a:lnTo>
                  <a:pt x="412" y="200"/>
                </a:lnTo>
                <a:lnTo>
                  <a:pt x="417" y="190"/>
                </a:lnTo>
                <a:lnTo>
                  <a:pt x="421" y="180"/>
                </a:lnTo>
                <a:lnTo>
                  <a:pt x="423" y="169"/>
                </a:lnTo>
                <a:lnTo>
                  <a:pt x="424" y="157"/>
                </a:lnTo>
                <a:lnTo>
                  <a:pt x="423" y="145"/>
                </a:lnTo>
                <a:lnTo>
                  <a:pt x="421" y="134"/>
                </a:lnTo>
                <a:lnTo>
                  <a:pt x="417" y="124"/>
                </a:lnTo>
                <a:lnTo>
                  <a:pt x="412" y="114"/>
                </a:lnTo>
                <a:lnTo>
                  <a:pt x="406" y="105"/>
                </a:lnTo>
                <a:lnTo>
                  <a:pt x="399" y="96"/>
                </a:lnTo>
                <a:lnTo>
                  <a:pt x="391" y="89"/>
                </a:lnTo>
                <a:lnTo>
                  <a:pt x="381" y="83"/>
                </a:lnTo>
                <a:lnTo>
                  <a:pt x="371" y="78"/>
                </a:lnTo>
                <a:lnTo>
                  <a:pt x="361" y="74"/>
                </a:lnTo>
                <a:lnTo>
                  <a:pt x="350" y="72"/>
                </a:lnTo>
                <a:lnTo>
                  <a:pt x="338" y="71"/>
                </a:lnTo>
                <a:lnTo>
                  <a:pt x="326" y="72"/>
                </a:lnTo>
                <a:lnTo>
                  <a:pt x="315" y="74"/>
                </a:lnTo>
                <a:lnTo>
                  <a:pt x="305" y="78"/>
                </a:lnTo>
                <a:lnTo>
                  <a:pt x="295" y="83"/>
                </a:lnTo>
                <a:lnTo>
                  <a:pt x="286" y="89"/>
                </a:lnTo>
                <a:lnTo>
                  <a:pt x="277" y="96"/>
                </a:lnTo>
                <a:lnTo>
                  <a:pt x="270" y="105"/>
                </a:lnTo>
                <a:lnTo>
                  <a:pt x="264" y="114"/>
                </a:lnTo>
                <a:lnTo>
                  <a:pt x="259" y="124"/>
                </a:lnTo>
                <a:lnTo>
                  <a:pt x="256" y="134"/>
                </a:lnTo>
                <a:lnTo>
                  <a:pt x="253" y="145"/>
                </a:lnTo>
                <a:lnTo>
                  <a:pt x="252" y="157"/>
                </a:lnTo>
                <a:lnTo>
                  <a:pt x="252" y="157"/>
                </a:lnTo>
                <a:close/>
                <a:moveTo>
                  <a:pt x="181" y="170"/>
                </a:moveTo>
                <a:lnTo>
                  <a:pt x="181" y="170"/>
                </a:lnTo>
                <a:lnTo>
                  <a:pt x="180" y="157"/>
                </a:lnTo>
                <a:lnTo>
                  <a:pt x="181" y="147"/>
                </a:lnTo>
                <a:lnTo>
                  <a:pt x="183" y="136"/>
                </a:lnTo>
                <a:lnTo>
                  <a:pt x="185" y="125"/>
                </a:lnTo>
                <a:lnTo>
                  <a:pt x="190" y="113"/>
                </a:lnTo>
                <a:lnTo>
                  <a:pt x="194" y="102"/>
                </a:lnTo>
                <a:lnTo>
                  <a:pt x="200" y="91"/>
                </a:lnTo>
                <a:lnTo>
                  <a:pt x="207" y="80"/>
                </a:lnTo>
                <a:lnTo>
                  <a:pt x="214" y="69"/>
                </a:lnTo>
                <a:lnTo>
                  <a:pt x="222" y="59"/>
                </a:lnTo>
                <a:lnTo>
                  <a:pt x="231" y="49"/>
                </a:lnTo>
                <a:lnTo>
                  <a:pt x="241" y="40"/>
                </a:lnTo>
                <a:lnTo>
                  <a:pt x="251" y="31"/>
                </a:lnTo>
                <a:lnTo>
                  <a:pt x="262" y="23"/>
                </a:lnTo>
                <a:lnTo>
                  <a:pt x="274" y="16"/>
                </a:lnTo>
                <a:lnTo>
                  <a:pt x="286" y="11"/>
                </a:lnTo>
                <a:lnTo>
                  <a:pt x="298" y="7"/>
                </a:lnTo>
                <a:lnTo>
                  <a:pt x="311" y="3"/>
                </a:lnTo>
                <a:lnTo>
                  <a:pt x="325" y="1"/>
                </a:lnTo>
                <a:lnTo>
                  <a:pt x="338" y="0"/>
                </a:lnTo>
                <a:lnTo>
                  <a:pt x="352" y="1"/>
                </a:lnTo>
                <a:lnTo>
                  <a:pt x="365" y="3"/>
                </a:lnTo>
                <a:lnTo>
                  <a:pt x="378" y="7"/>
                </a:lnTo>
                <a:lnTo>
                  <a:pt x="390" y="11"/>
                </a:lnTo>
                <a:lnTo>
                  <a:pt x="402" y="16"/>
                </a:lnTo>
                <a:lnTo>
                  <a:pt x="414" y="23"/>
                </a:lnTo>
                <a:lnTo>
                  <a:pt x="425" y="31"/>
                </a:lnTo>
                <a:lnTo>
                  <a:pt x="435" y="40"/>
                </a:lnTo>
                <a:lnTo>
                  <a:pt x="445" y="49"/>
                </a:lnTo>
                <a:lnTo>
                  <a:pt x="454" y="59"/>
                </a:lnTo>
                <a:lnTo>
                  <a:pt x="462" y="69"/>
                </a:lnTo>
                <a:lnTo>
                  <a:pt x="470" y="80"/>
                </a:lnTo>
                <a:lnTo>
                  <a:pt x="476" y="91"/>
                </a:lnTo>
                <a:lnTo>
                  <a:pt x="482" y="102"/>
                </a:lnTo>
                <a:lnTo>
                  <a:pt x="487" y="113"/>
                </a:lnTo>
                <a:lnTo>
                  <a:pt x="491" y="125"/>
                </a:lnTo>
                <a:lnTo>
                  <a:pt x="493" y="136"/>
                </a:lnTo>
                <a:lnTo>
                  <a:pt x="495" y="147"/>
                </a:lnTo>
                <a:lnTo>
                  <a:pt x="496" y="157"/>
                </a:lnTo>
                <a:lnTo>
                  <a:pt x="495" y="170"/>
                </a:lnTo>
                <a:lnTo>
                  <a:pt x="495" y="182"/>
                </a:lnTo>
                <a:lnTo>
                  <a:pt x="493" y="192"/>
                </a:lnTo>
                <a:lnTo>
                  <a:pt x="492" y="202"/>
                </a:lnTo>
                <a:lnTo>
                  <a:pt x="489" y="210"/>
                </a:lnTo>
                <a:lnTo>
                  <a:pt x="487" y="218"/>
                </a:lnTo>
                <a:lnTo>
                  <a:pt x="484" y="225"/>
                </a:lnTo>
                <a:lnTo>
                  <a:pt x="480" y="232"/>
                </a:lnTo>
                <a:lnTo>
                  <a:pt x="477" y="238"/>
                </a:lnTo>
                <a:lnTo>
                  <a:pt x="472" y="244"/>
                </a:lnTo>
                <a:lnTo>
                  <a:pt x="467" y="249"/>
                </a:lnTo>
                <a:lnTo>
                  <a:pt x="462" y="255"/>
                </a:lnTo>
                <a:lnTo>
                  <a:pt x="457" y="261"/>
                </a:lnTo>
                <a:lnTo>
                  <a:pt x="451" y="267"/>
                </a:lnTo>
                <a:lnTo>
                  <a:pt x="435" y="288"/>
                </a:lnTo>
                <a:lnTo>
                  <a:pt x="421" y="309"/>
                </a:lnTo>
                <a:lnTo>
                  <a:pt x="408" y="331"/>
                </a:lnTo>
                <a:lnTo>
                  <a:pt x="396" y="352"/>
                </a:lnTo>
                <a:lnTo>
                  <a:pt x="386" y="373"/>
                </a:lnTo>
                <a:lnTo>
                  <a:pt x="376" y="395"/>
                </a:lnTo>
                <a:lnTo>
                  <a:pt x="368" y="417"/>
                </a:lnTo>
                <a:lnTo>
                  <a:pt x="360" y="439"/>
                </a:lnTo>
                <a:lnTo>
                  <a:pt x="352" y="460"/>
                </a:lnTo>
                <a:lnTo>
                  <a:pt x="345" y="482"/>
                </a:lnTo>
                <a:lnTo>
                  <a:pt x="338" y="504"/>
                </a:lnTo>
                <a:lnTo>
                  <a:pt x="333" y="491"/>
                </a:lnTo>
                <a:lnTo>
                  <a:pt x="328" y="477"/>
                </a:lnTo>
                <a:lnTo>
                  <a:pt x="323" y="462"/>
                </a:lnTo>
                <a:lnTo>
                  <a:pt x="318" y="447"/>
                </a:lnTo>
                <a:lnTo>
                  <a:pt x="312" y="431"/>
                </a:lnTo>
                <a:lnTo>
                  <a:pt x="307" y="415"/>
                </a:lnTo>
                <a:lnTo>
                  <a:pt x="301" y="398"/>
                </a:lnTo>
                <a:lnTo>
                  <a:pt x="294" y="382"/>
                </a:lnTo>
                <a:lnTo>
                  <a:pt x="287" y="365"/>
                </a:lnTo>
                <a:lnTo>
                  <a:pt x="279" y="348"/>
                </a:lnTo>
                <a:lnTo>
                  <a:pt x="270" y="331"/>
                </a:lnTo>
                <a:lnTo>
                  <a:pt x="261" y="314"/>
                </a:lnTo>
                <a:lnTo>
                  <a:pt x="250" y="298"/>
                </a:lnTo>
                <a:lnTo>
                  <a:pt x="238" y="282"/>
                </a:lnTo>
                <a:lnTo>
                  <a:pt x="225" y="267"/>
                </a:lnTo>
                <a:lnTo>
                  <a:pt x="219" y="261"/>
                </a:lnTo>
                <a:lnTo>
                  <a:pt x="214" y="255"/>
                </a:lnTo>
                <a:lnTo>
                  <a:pt x="209" y="249"/>
                </a:lnTo>
                <a:lnTo>
                  <a:pt x="204" y="244"/>
                </a:lnTo>
                <a:lnTo>
                  <a:pt x="200" y="238"/>
                </a:lnTo>
                <a:lnTo>
                  <a:pt x="196" y="232"/>
                </a:lnTo>
                <a:lnTo>
                  <a:pt x="192" y="225"/>
                </a:lnTo>
                <a:lnTo>
                  <a:pt x="189" y="218"/>
                </a:lnTo>
                <a:lnTo>
                  <a:pt x="187" y="210"/>
                </a:lnTo>
                <a:lnTo>
                  <a:pt x="185" y="202"/>
                </a:lnTo>
                <a:lnTo>
                  <a:pt x="183" y="192"/>
                </a:lnTo>
                <a:lnTo>
                  <a:pt x="182" y="182"/>
                </a:lnTo>
                <a:lnTo>
                  <a:pt x="181" y="170"/>
                </a:lnTo>
                <a:lnTo>
                  <a:pt x="181" y="170"/>
                </a:lnTo>
                <a:close/>
                <a:moveTo>
                  <a:pt x="334" y="585"/>
                </a:moveTo>
                <a:lnTo>
                  <a:pt x="334" y="585"/>
                </a:lnTo>
                <a:lnTo>
                  <a:pt x="318" y="584"/>
                </a:lnTo>
                <a:lnTo>
                  <a:pt x="302" y="583"/>
                </a:lnTo>
                <a:lnTo>
                  <a:pt x="286" y="584"/>
                </a:lnTo>
                <a:lnTo>
                  <a:pt x="282" y="584"/>
                </a:lnTo>
                <a:lnTo>
                  <a:pt x="284" y="619"/>
                </a:lnTo>
                <a:lnTo>
                  <a:pt x="286" y="619"/>
                </a:lnTo>
                <a:lnTo>
                  <a:pt x="301" y="619"/>
                </a:lnTo>
                <a:lnTo>
                  <a:pt x="316" y="619"/>
                </a:lnTo>
                <a:lnTo>
                  <a:pt x="331" y="620"/>
                </a:lnTo>
                <a:lnTo>
                  <a:pt x="346" y="622"/>
                </a:lnTo>
                <a:lnTo>
                  <a:pt x="349" y="622"/>
                </a:lnTo>
                <a:lnTo>
                  <a:pt x="349" y="622"/>
                </a:lnTo>
                <a:lnTo>
                  <a:pt x="354" y="587"/>
                </a:lnTo>
                <a:lnTo>
                  <a:pt x="353" y="587"/>
                </a:lnTo>
                <a:lnTo>
                  <a:pt x="350" y="587"/>
                </a:lnTo>
                <a:lnTo>
                  <a:pt x="334" y="585"/>
                </a:lnTo>
                <a:lnTo>
                  <a:pt x="334" y="585"/>
                </a:lnTo>
                <a:close/>
                <a:moveTo>
                  <a:pt x="382" y="628"/>
                </a:moveTo>
                <a:lnTo>
                  <a:pt x="382" y="628"/>
                </a:lnTo>
                <a:lnTo>
                  <a:pt x="389" y="593"/>
                </a:lnTo>
                <a:lnTo>
                  <a:pt x="389" y="593"/>
                </a:lnTo>
                <a:lnTo>
                  <a:pt x="392" y="594"/>
                </a:lnTo>
                <a:lnTo>
                  <a:pt x="414" y="599"/>
                </a:lnTo>
                <a:lnTo>
                  <a:pt x="435" y="604"/>
                </a:lnTo>
                <a:lnTo>
                  <a:pt x="456" y="611"/>
                </a:lnTo>
                <a:lnTo>
                  <a:pt x="457" y="611"/>
                </a:lnTo>
                <a:lnTo>
                  <a:pt x="457" y="612"/>
                </a:lnTo>
                <a:lnTo>
                  <a:pt x="446" y="645"/>
                </a:lnTo>
                <a:lnTo>
                  <a:pt x="445" y="645"/>
                </a:lnTo>
                <a:lnTo>
                  <a:pt x="444" y="644"/>
                </a:lnTo>
                <a:lnTo>
                  <a:pt x="443" y="644"/>
                </a:lnTo>
                <a:lnTo>
                  <a:pt x="442" y="644"/>
                </a:lnTo>
                <a:lnTo>
                  <a:pt x="441" y="643"/>
                </a:lnTo>
                <a:lnTo>
                  <a:pt x="423" y="638"/>
                </a:lnTo>
                <a:lnTo>
                  <a:pt x="405" y="633"/>
                </a:lnTo>
                <a:lnTo>
                  <a:pt x="385" y="629"/>
                </a:lnTo>
                <a:lnTo>
                  <a:pt x="383" y="628"/>
                </a:lnTo>
                <a:lnTo>
                  <a:pt x="382" y="628"/>
                </a:lnTo>
                <a:close/>
              </a:path>
            </a:pathLst>
          </a:custGeom>
          <a:solidFill>
            <a:srgbClr val="0098D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77089" y="1663776"/>
            <a:ext cx="1694582" cy="216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50"/>
              <a:t>Guidance/references &amp; tools</a:t>
            </a:r>
            <a:endParaRPr lang="en-GB" sz="750">
              <a:solidFill>
                <a:schemeClr val="tx1"/>
              </a:solidFill>
            </a:endParaRPr>
          </a:p>
        </p:txBody>
      </p:sp>
      <p:pic>
        <p:nvPicPr>
          <p:cNvPr id="39" name="Picture 38" descr="A picture containing table, computer&#10;&#10;Description automatically generated">
            <a:extLst>
              <a:ext uri="{FF2B5EF4-FFF2-40B4-BE49-F238E27FC236}">
                <a16:creationId xmlns:a16="http://schemas.microsoft.com/office/drawing/2014/main" xmlns="" id="{AAB5D4DD-EDF2-4EC3-9252-B81A7154ED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74" y="2088303"/>
            <a:ext cx="739688" cy="579993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4D008C84-B508-4D9F-AE54-DCDFF8FCB3B0}"/>
              </a:ext>
            </a:extLst>
          </p:cNvPr>
          <p:cNvCxnSpPr/>
          <p:nvPr/>
        </p:nvCxnSpPr>
        <p:spPr bwMode="auto">
          <a:xfrm>
            <a:off x="6047323" y="2269471"/>
            <a:ext cx="89634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itle 5">
            <a:extLst>
              <a:ext uri="{FF2B5EF4-FFF2-40B4-BE49-F238E27FC236}">
                <a16:creationId xmlns:a16="http://schemas.microsoft.com/office/drawing/2014/main" xmlns="" id="{A522B998-2A57-48A1-A219-2A588858C1A0}"/>
              </a:ext>
            </a:extLst>
          </p:cNvPr>
          <p:cNvSpPr txBox="1">
            <a:spLocks/>
          </p:cNvSpPr>
          <p:nvPr/>
        </p:nvSpPr>
        <p:spPr bwMode="auto">
          <a:xfrm>
            <a:off x="358776" y="607778"/>
            <a:ext cx="8424000" cy="71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GB" kern="0"/>
              <a:t>Organisation Management Service (OMS)</a:t>
            </a:r>
          </a:p>
          <a:p>
            <a:r>
              <a:rPr lang="en-GB" sz="1600" kern="0"/>
              <a:t>CR process at a glance</a:t>
            </a:r>
          </a:p>
        </p:txBody>
      </p:sp>
    </p:spTree>
    <p:extLst>
      <p:ext uri="{BB962C8B-B14F-4D97-AF65-F5344CB8AC3E}">
        <p14:creationId xmlns:p14="http://schemas.microsoft.com/office/powerpoint/2010/main" val="36525118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551E8A33-5AE1-4442-BE4D-01DA57DBA03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768770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03666A-32EA-4B72-9673-21C15C633A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Research Product Identifier</a:t>
            </a:r>
          </a:p>
        </p:txBody>
      </p:sp>
    </p:spTree>
    <p:extLst>
      <p:ext uri="{BB962C8B-B14F-4D97-AF65-F5344CB8AC3E}">
        <p14:creationId xmlns:p14="http://schemas.microsoft.com/office/powerpoint/2010/main" val="9115422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26" y="92870"/>
            <a:ext cx="8424000" cy="335302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Research Product Identifier (RPI)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326" y="699918"/>
            <a:ext cx="8424000" cy="4213167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000" b="1"/>
              <a:t>What is an RPI?</a:t>
            </a:r>
            <a:endParaRPr lang="en-GB" sz="2000" b="1"/>
          </a:p>
          <a:p>
            <a:pPr>
              <a:lnSpc>
                <a:spcPct val="100000"/>
              </a:lnSpc>
            </a:pPr>
            <a:endParaRPr lang="en-GB" sz="200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/>
              <a:t>An RPI identifies a </a:t>
            </a:r>
            <a:r>
              <a:rPr lang="en-GB" sz="2000" b="1"/>
              <a:t>development concept</a:t>
            </a:r>
            <a:r>
              <a:rPr lang="en-GB" sz="2000"/>
              <a:t>, usually a potential new medicinal product or an already authorised one.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/>
              <a:t>However, RPIs can also be used to identify </a:t>
            </a:r>
            <a:r>
              <a:rPr lang="en-GB" sz="2000" b="1"/>
              <a:t>methodologies, technologies, or multiple medicinal products</a:t>
            </a:r>
            <a:r>
              <a:rPr lang="en-GB" sz="2000"/>
              <a:t>/substances of the same class </a:t>
            </a:r>
            <a:br>
              <a:rPr lang="en-GB" sz="2000"/>
            </a:br>
            <a:r>
              <a:rPr lang="en-GB" sz="1400"/>
              <a:t>(e.g. for Innovation Task Force briefing meetings, Scientific Advice / qualification procedures)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/>
              <a:t>RPIs are used at EMA to connect submissions, procedures and regulatory entitlements for the same development entity.</a:t>
            </a:r>
          </a:p>
          <a:p>
            <a:pPr>
              <a:lnSpc>
                <a:spcPct val="100000"/>
              </a:lnSpc>
            </a:pPr>
            <a:endParaRPr lang="en-GB" sz="1400"/>
          </a:p>
          <a:p>
            <a:pPr>
              <a:lnSpc>
                <a:spcPct val="100000"/>
              </a:lnSpc>
            </a:pPr>
            <a:endParaRPr lang="en-GB" sz="1600" b="1"/>
          </a:p>
          <a:p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7978196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26" y="92870"/>
            <a:ext cx="8424000" cy="357074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Research Product Identifier (RPI)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444" y="784794"/>
            <a:ext cx="7530013" cy="39904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b="1"/>
              <a:t>RPI principles: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/>
              <a:t>If a development product is transferred to another developer, the RPI remains the same.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/>
              <a:t>A centrally authorised product is always associated to an RPI in IRIS:</a:t>
            </a:r>
          </a:p>
          <a:p>
            <a:pPr marL="808038" lvl="2" indent="-285750">
              <a:lnSpc>
                <a:spcPct val="100000"/>
              </a:lnSpc>
              <a:buFont typeface="Verdana" panose="020B0604030504040204" pitchFamily="34" charset="0"/>
              <a:buChar char="−"/>
            </a:pPr>
            <a:r>
              <a:rPr lang="en-GB" sz="1400"/>
              <a:t>Generic, hybrid or biosimilar products from different applicants have different RPIs;</a:t>
            </a:r>
          </a:p>
          <a:p>
            <a:pPr marL="808038" lvl="2" indent="-285750">
              <a:lnSpc>
                <a:spcPct val="100000"/>
              </a:lnSpc>
              <a:buFont typeface="Verdana" panose="020B0604030504040204" pitchFamily="34" charset="0"/>
              <a:buChar char="−"/>
            </a:pPr>
            <a:r>
              <a:rPr lang="en-GB" sz="1400"/>
              <a:t>An orphan and a non-orphan authorisation products from the same applicant and containing the same substance(s) are associated to a single RPI (e.g. Sildenafil/Pfizer: </a:t>
            </a:r>
            <a:r>
              <a:rPr lang="en-GB" sz="1400" err="1"/>
              <a:t>Revatio</a:t>
            </a:r>
            <a:r>
              <a:rPr lang="en-GB" sz="1400"/>
              <a:t>, Viagra. 1 RPI).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/>
              <a:t>The same research product from the same developer needs separate RPIs for human and veterinary development.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/>
              <a:t>A human RPI can only include SMS human domain substance(s).</a:t>
            </a:r>
            <a:br>
              <a:rPr lang="en-GB" sz="1600"/>
            </a:br>
            <a:r>
              <a:rPr lang="en-GB" sz="1100"/>
              <a:t>(automated validation in IRIS)</a:t>
            </a:r>
            <a:endParaRPr lang="en-GB" sz="1600"/>
          </a:p>
          <a:p>
            <a:pPr marL="285750" indent="-285750">
              <a:lnSpc>
                <a:spcPct val="100000"/>
              </a:lnSpc>
              <a:buFont typeface="Verdana" panose="020B0604030504040204" pitchFamily="34" charset="0"/>
              <a:buChar char="−"/>
            </a:pPr>
            <a:endParaRPr lang="en-GB" sz="1800" b="1"/>
          </a:p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730413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551E8A33-5AE1-4442-BE4D-01DA57DBA03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771266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03666A-32EA-4B72-9673-21C15C633A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Overview of IRIS</a:t>
            </a:r>
          </a:p>
        </p:txBody>
      </p:sp>
    </p:spTree>
    <p:extLst>
      <p:ext uri="{BB962C8B-B14F-4D97-AF65-F5344CB8AC3E}">
        <p14:creationId xmlns:p14="http://schemas.microsoft.com/office/powerpoint/2010/main" val="33717710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26" y="92869"/>
            <a:ext cx="8424000" cy="400617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Research Product Identifier (RPI)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384" y="656248"/>
            <a:ext cx="8035016" cy="439438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/>
              <a:t>How does an RPI relate to scientific applications?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/>
              <a:t>An RPI is needed for every scientific submission </a:t>
            </a:r>
            <a:r>
              <a:rPr lang="en-GB" sz="1600"/>
              <a:t>regarding a product or development (e.g., Orphan designations, ITF, Scientific Advice, etc.)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/>
              <a:t>Some submissions are based on a previously obtained regulatory entitlement (e.g. orphan designation, Scientific Advice letter, etc.)</a:t>
            </a:r>
            <a:br>
              <a:rPr lang="en-GB" sz="1600"/>
            </a:br>
            <a:r>
              <a:rPr lang="en-GB" sz="1600">
                <a:sym typeface="Wingdings" panose="05000000000000000000" pitchFamily="2" charset="2"/>
              </a:rPr>
              <a:t> </a:t>
            </a:r>
            <a:r>
              <a:rPr lang="en-GB" sz="1600"/>
              <a:t>in this case </a:t>
            </a:r>
            <a:r>
              <a:rPr lang="en-GB" sz="1600" b="1"/>
              <a:t>the RPI is automatically obtained </a:t>
            </a:r>
            <a:r>
              <a:rPr lang="en-GB" sz="1600"/>
              <a:t>from the existing entitlement.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/>
              <a:t>Avoid requesting a new RPI if the product already has one</a:t>
            </a:r>
            <a:r>
              <a:rPr lang="en-GB" sz="1600"/>
              <a:t>. </a:t>
            </a:r>
            <a:br>
              <a:rPr lang="en-GB" sz="1600"/>
            </a:br>
            <a:r>
              <a:rPr lang="en-GB" sz="1600"/>
              <a:t>E.g. all products with an orphan designation and all centrally authorised products are already associated to an existing RPI.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752804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7E06FD-C893-4B59-A085-468A32EF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86" y="47994"/>
            <a:ext cx="8424000" cy="713185"/>
          </a:xfrm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How to request an RPI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C79B12-4350-4ECF-9C00-19BAC4805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86" y="761179"/>
            <a:ext cx="4137750" cy="4157297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/>
              <a:t>create a “</a:t>
            </a:r>
            <a:r>
              <a:rPr lang="en-GB" sz="1600" b="1"/>
              <a:t>Request for Research Product</a:t>
            </a:r>
            <a:r>
              <a:rPr lang="en-GB" sz="1600"/>
              <a:t>” submission in IRIS.</a:t>
            </a:r>
            <a:br>
              <a:rPr lang="en-GB" sz="1600"/>
            </a:br>
            <a:endParaRPr lang="en-GB" sz="1600">
              <a:ea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If your RPI is not for a single medicinal product, but for a group of products or technology or methodology, the standard process does not apply. You need to seek assistance in obtaining an RPI by referring to </a:t>
            </a:r>
            <a:r>
              <a:rPr lang="en-GB" sz="1600" u="sng">
                <a:hlinkClick r:id="rId2"/>
              </a:rPr>
              <a:t>Innovation in medicines</a:t>
            </a:r>
            <a:r>
              <a:rPr lang="en-GB" sz="1600"/>
              <a:t> (for ITF) and </a:t>
            </a:r>
            <a:r>
              <a:rPr lang="en-GB" sz="1600" u="sng">
                <a:hlinkClick r:id="rId3"/>
              </a:rPr>
              <a:t>Requesting scientific advice or protocol assistance from EMA</a:t>
            </a:r>
            <a:r>
              <a:rPr lang="en-GB" sz="1600"/>
              <a:t> (for SA).</a:t>
            </a:r>
            <a:endParaRPr lang="en-GB" sz="1600">
              <a:ea typeface="Verdana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B78302AB-62EF-444E-BE92-F516A630B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344636"/>
              </p:ext>
            </p:extLst>
          </p:nvPr>
        </p:nvGraphicFramePr>
        <p:xfrm>
          <a:off x="5006340" y="851535"/>
          <a:ext cx="3757755" cy="360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7755">
                  <a:extLst>
                    <a:ext uri="{9D8B030D-6E8A-4147-A177-3AD203B41FA5}">
                      <a16:colId xmlns:a16="http://schemas.microsoft.com/office/drawing/2014/main" xmlns="" val="5777568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solidFill>
                            <a:srgbClr val="C00000"/>
                          </a:solidFill>
                        </a:rPr>
                        <a:t>Notes on active substances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7172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/>
                        <a:t>Any active substance(s) for the RPI must be already included in SMS, and available in IRIS here: </a:t>
                      </a:r>
                      <a:r>
                        <a:rPr lang="en-GB" sz="1400">
                          <a:hlinkClick r:id="rId4"/>
                        </a:rPr>
                        <a:t>EMA public list of all substances</a:t>
                      </a:r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6456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>
                          <a:solidFill>
                            <a:srgbClr val="7030A0"/>
                          </a:solidFill>
                        </a:rPr>
                        <a:t>In case your ‘active substance’ is not in the list above  </a:t>
                      </a:r>
                      <a:r>
                        <a:rPr lang="en-GB" sz="1400">
                          <a:solidFill>
                            <a:srgbClr val="7030A0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GB" sz="1400">
                          <a:solidFill>
                            <a:srgbClr val="7030A0"/>
                          </a:solidFill>
                        </a:rPr>
                        <a:t>request registration </a:t>
                      </a:r>
                      <a:br>
                        <a:rPr lang="en-GB" sz="1400">
                          <a:solidFill>
                            <a:srgbClr val="7030A0"/>
                          </a:solidFill>
                        </a:rPr>
                      </a:br>
                      <a:r>
                        <a:rPr lang="en-GB" sz="1200">
                          <a:solidFill>
                            <a:srgbClr val="7030A0"/>
                          </a:solidFill>
                        </a:rPr>
                        <a:t>(currently via an EMA Service Desk request and a completed form to register a new ‘Substance’ – new procedure being developed)</a:t>
                      </a:r>
                      <a:endParaRPr lang="en-GB" sz="140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9207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Active substance registration may take up to 5 working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472273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>
                          <a:solidFill>
                            <a:srgbClr val="C00000"/>
                          </a:solidFill>
                        </a:rPr>
                        <a:t>Veterinary substances in SMS (and IRIS) are in need of a cleanup exercise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3527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6983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26" y="92869"/>
            <a:ext cx="8424000" cy="713185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Research Product Identifier (RPI)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326" y="747979"/>
            <a:ext cx="8748000" cy="4019963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b="1"/>
              <a:t>You know that an RPI already exists, but you cannot find it:</a:t>
            </a:r>
          </a:p>
          <a:p>
            <a:pPr>
              <a:spcAft>
                <a:spcPts val="300"/>
              </a:spcAft>
            </a:pPr>
            <a:r>
              <a:rPr lang="en-US" u="sng"/>
              <a:t>Case A: the RPI is assigned to another </a:t>
            </a:r>
            <a:r>
              <a:rPr lang="en-US" u="sng" err="1"/>
              <a:t>organisation</a:t>
            </a:r>
            <a:r>
              <a:rPr lang="en-US"/>
              <a:t>:</a:t>
            </a:r>
            <a:endParaRPr lang="en-US">
              <a:ea typeface="Verdana"/>
            </a:endParaRPr>
          </a:p>
          <a:p>
            <a:pPr>
              <a:spcAft>
                <a:spcPts val="300"/>
              </a:spcAft>
            </a:pPr>
            <a:r>
              <a:rPr lang="en-US"/>
              <a:t>There are two possibilities:</a:t>
            </a:r>
            <a:endParaRPr lang="en-US">
              <a:ea typeface="Verdana"/>
            </a:endParaRPr>
          </a:p>
          <a:p>
            <a:pPr>
              <a:spcAft>
                <a:spcPts val="300"/>
              </a:spcAft>
            </a:pPr>
            <a:endParaRPr lang="en-US"/>
          </a:p>
          <a:p>
            <a:pPr>
              <a:spcAft>
                <a:spcPts val="300"/>
              </a:spcAft>
            </a:pPr>
            <a:endParaRPr lang="en-US"/>
          </a:p>
          <a:p>
            <a:pPr>
              <a:spcAft>
                <a:spcPts val="300"/>
              </a:spcAft>
            </a:pPr>
            <a:endParaRPr lang="en-US"/>
          </a:p>
          <a:p>
            <a:pPr>
              <a:spcAft>
                <a:spcPts val="300"/>
              </a:spcAft>
            </a:pPr>
            <a:endParaRPr lang="en-US"/>
          </a:p>
          <a:p>
            <a:pPr>
              <a:spcAft>
                <a:spcPts val="300"/>
              </a:spcAft>
            </a:pPr>
            <a:endParaRPr lang="en-US"/>
          </a:p>
          <a:p>
            <a:pPr>
              <a:spcAft>
                <a:spcPts val="300"/>
              </a:spcAft>
            </a:pPr>
            <a:endParaRPr lang="en-US"/>
          </a:p>
          <a:p>
            <a:r>
              <a:rPr lang="en-GB" sz="1400" u="sng"/>
              <a:t>Case B: the RPI is not assigned to any organisation</a:t>
            </a:r>
            <a:r>
              <a:rPr lang="en-GB" sz="1400"/>
              <a:t>: </a:t>
            </a:r>
            <a:r>
              <a:rPr lang="en-GB" sz="1400" i="1"/>
              <a:t>(e.g. old UPIs transformed into RPIs)</a:t>
            </a:r>
            <a:endParaRPr lang="en-GB" sz="1400" i="1">
              <a:ea typeface="Verdana"/>
            </a:endParaRPr>
          </a:p>
          <a:p>
            <a:r>
              <a:rPr lang="en-GB" sz="1400"/>
              <a:t>You need to contact EMA via </a:t>
            </a:r>
            <a:r>
              <a:rPr lang="en-GB" sz="1400">
                <a:solidFill>
                  <a:srgbClr val="C00000"/>
                </a:solidFill>
                <a:hlinkClick r:id="rId2"/>
              </a:rPr>
              <a:t>ServiceDesk</a:t>
            </a:r>
            <a:r>
              <a:rPr lang="en-GB" sz="1400">
                <a:solidFill>
                  <a:srgbClr val="C00000"/>
                </a:solidFill>
              </a:rPr>
              <a:t> </a:t>
            </a:r>
            <a:r>
              <a:rPr lang="en-GB" sz="1400"/>
              <a:t>so that the RPI is reassigned by EMA staff to the correct organisation / location.</a:t>
            </a:r>
            <a:r>
              <a:rPr lang="en-GB" sz="1400">
                <a:solidFill>
                  <a:srgbClr val="C00000"/>
                </a:solidFill>
              </a:rPr>
              <a:t> </a:t>
            </a:r>
            <a:endParaRPr lang="en-GB" sz="1400"/>
          </a:p>
          <a:p>
            <a:pPr algn="ctr"/>
            <a:r>
              <a:rPr lang="en-GB" sz="1400" b="1"/>
              <a:t>DEMO OF RPI REQUEST IN IRIS</a:t>
            </a:r>
            <a:endParaRPr lang="en-GB" sz="1400" b="1">
              <a:ea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CA484A49-21EA-4379-8F73-8C56D80AB8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976460"/>
              </p:ext>
            </p:extLst>
          </p:nvPr>
        </p:nvGraphicFramePr>
        <p:xfrm>
          <a:off x="187326" y="1761202"/>
          <a:ext cx="8424000" cy="1582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>
                  <a:extLst>
                    <a:ext uri="{9D8B030D-6E8A-4147-A177-3AD203B41FA5}">
                      <a16:colId xmlns:a16="http://schemas.microsoft.com/office/drawing/2014/main" xmlns="" val="802480668"/>
                    </a:ext>
                  </a:extLst>
                </a:gridCol>
                <a:gridCol w="2808000">
                  <a:extLst>
                    <a:ext uri="{9D8B030D-6E8A-4147-A177-3AD203B41FA5}">
                      <a16:colId xmlns:a16="http://schemas.microsoft.com/office/drawing/2014/main" xmlns="" val="3288813847"/>
                    </a:ext>
                  </a:extLst>
                </a:gridCol>
                <a:gridCol w="2808000">
                  <a:extLst>
                    <a:ext uri="{9D8B030D-6E8A-4147-A177-3AD203B41FA5}">
                      <a16:colId xmlns:a16="http://schemas.microsoft.com/office/drawing/2014/main" xmlns="" val="12776868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How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Consequences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1520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/>
                        <a:t>Transfer RPI </a:t>
                      </a:r>
                      <a:r>
                        <a:rPr lang="en-GB" sz="1200"/>
                        <a:t>(current owner transfers to new owner)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Current owner can do this directly in IRIS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/>
                        <a:t>Any new regulatory entitlement / outcome will be granted to the </a:t>
                      </a:r>
                      <a:r>
                        <a:rPr lang="en-GB" sz="1050" b="1">
                          <a:solidFill>
                            <a:srgbClr val="C00000"/>
                          </a:solidFill>
                        </a:rPr>
                        <a:t>new</a:t>
                      </a:r>
                      <a:r>
                        <a:rPr lang="en-GB" sz="1050" b="1"/>
                        <a:t> </a:t>
                      </a:r>
                      <a:r>
                        <a:rPr lang="en-GB" sz="1050"/>
                        <a:t>owner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5095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/>
                        <a:t>Request affiliation </a:t>
                      </a:r>
                      <a:r>
                        <a:rPr lang="en-GB" sz="1200"/>
                        <a:t>to existing owner of the RPI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IRIS user requests affiliation to existing owner in the the EMA </a:t>
                      </a:r>
                      <a:r>
                        <a:rPr lang="en-GB" sz="1200" u="sng">
                          <a:hlinkClick r:id="rId3"/>
                        </a:rPr>
                        <a:t>Account Management Portal</a:t>
                      </a:r>
                      <a:r>
                        <a:rPr lang="en-GB" sz="1200"/>
                        <a:t>.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/>
                        <a:t>Any new regulatory entitlement / outcome will be granted to the </a:t>
                      </a:r>
                      <a:r>
                        <a:rPr lang="en-GB" sz="1050" b="1">
                          <a:solidFill>
                            <a:srgbClr val="C00000"/>
                          </a:solidFill>
                        </a:rPr>
                        <a:t>current</a:t>
                      </a:r>
                      <a:r>
                        <a:rPr lang="en-GB" sz="1050" b="1"/>
                        <a:t> </a:t>
                      </a:r>
                      <a:r>
                        <a:rPr lang="en-GB" sz="1050"/>
                        <a:t>(existing) owner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5483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542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7"/>
          <p:cNvSpPr>
            <a:spLocks noGrp="1"/>
          </p:cNvSpPr>
          <p:nvPr>
            <p:ph type="title"/>
          </p:nvPr>
        </p:nvSpPr>
        <p:spPr>
          <a:xfrm>
            <a:off x="358776" y="51470"/>
            <a:ext cx="8424000" cy="71318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GB" sz="2000">
                <a:solidFill>
                  <a:srgbClr val="FFFFFF"/>
                </a:solidFill>
              </a:rPr>
              <a:t>Guidance documents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0089" y="591381"/>
            <a:ext cx="5619403" cy="4140276"/>
          </a:xfrm>
        </p:spPr>
        <p:txBody>
          <a:bodyPr/>
          <a:lstStyle/>
          <a:p>
            <a:r>
              <a:rPr lang="en-GB" sz="1600" b="1" dirty="0"/>
              <a:t>If you remember nothing else, remember this…</a:t>
            </a:r>
          </a:p>
          <a:p>
            <a:r>
              <a:rPr lang="en-GB" b="1" dirty="0">
                <a:solidFill>
                  <a:srgbClr val="C00000"/>
                </a:solidFill>
              </a:rPr>
              <a:t>Read the guidance </a:t>
            </a:r>
            <a:r>
              <a:rPr lang="en-GB" dirty="0"/>
              <a:t>which is available on the IRIS portal homepage (</a:t>
            </a:r>
            <a:r>
              <a:rPr lang="en-GB" dirty="0">
                <a:hlinkClick r:id="rId3"/>
              </a:rPr>
              <a:t>https://iris.ema.europa.eu/</a:t>
            </a:r>
            <a:r>
              <a:rPr lang="en-GB" dirty="0"/>
              <a:t>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Quick interactive guide to IRIS registration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IRIS guide to registration </a:t>
            </a:r>
          </a:p>
          <a:p>
            <a:r>
              <a:rPr lang="en-GB" b="1" dirty="0">
                <a:solidFill>
                  <a:srgbClr val="C00000"/>
                </a:solidFill>
              </a:rPr>
              <a:t>Visit IRIS Forums </a:t>
            </a:r>
            <a:r>
              <a:rPr lang="en-GB" dirty="0"/>
              <a:t>(</a:t>
            </a:r>
            <a:r>
              <a:rPr lang="en-GB" dirty="0">
                <a:solidFill>
                  <a:srgbClr val="C00000"/>
                </a:solidFill>
                <a:hlinkClick r:id="rId4"/>
              </a:rPr>
              <a:t>https://iris.ema.europa.eu/forums/</a:t>
            </a:r>
            <a:r>
              <a:rPr lang="en-GB" dirty="0"/>
              <a:t>)</a:t>
            </a:r>
          </a:p>
          <a:p>
            <a:r>
              <a:rPr lang="en-GB" dirty="0"/>
              <a:t>(‘What’s new in IRIS’ and users’ self-help)</a:t>
            </a:r>
          </a:p>
          <a:p>
            <a:r>
              <a:rPr lang="en-GB" dirty="0"/>
              <a:t>If you cannot find the support you need in the IRIS guidance documents or via IRIS Forums then</a:t>
            </a:r>
            <a:endParaRPr lang="en-GB" dirty="0">
              <a:ea typeface="Verdana"/>
            </a:endParaRPr>
          </a:p>
          <a:p>
            <a:r>
              <a:rPr lang="en-GB" b="1" dirty="0">
                <a:solidFill>
                  <a:srgbClr val="C00000"/>
                </a:solidFill>
              </a:rPr>
              <a:t>Contact the EMA Service Desk </a:t>
            </a:r>
            <a:r>
              <a:rPr lang="en-GB" dirty="0"/>
              <a:t>(</a:t>
            </a:r>
            <a:r>
              <a:rPr lang="en-GB" u="sng" dirty="0">
                <a:hlinkClick r:id="rId5"/>
              </a:rPr>
              <a:t>https://servicedesk.ema.europa.eu/</a:t>
            </a:r>
            <a:r>
              <a:rPr lang="en-GB" dirty="0"/>
              <a:t>)for technical queries</a:t>
            </a:r>
          </a:p>
          <a:p>
            <a:endParaRPr lang="en-GB" dirty="0"/>
          </a:p>
        </p:txBody>
      </p:sp>
      <p:pic>
        <p:nvPicPr>
          <p:cNvPr id="5" name="Picture 4" descr="A picture containing book, table, sitting, keyboard&#10;&#10;Description automatically generated">
            <a:extLst>
              <a:ext uri="{FF2B5EF4-FFF2-40B4-BE49-F238E27FC236}">
                <a16:creationId xmlns:a16="http://schemas.microsoft.com/office/drawing/2014/main" xmlns="" id="{D8338FBC-7E42-412A-885B-528EA6F889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5907073" y="591381"/>
            <a:ext cx="1296458" cy="127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5DE62F6-129D-41CB-80F8-3E637C8774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9493" y="1989776"/>
            <a:ext cx="3281905" cy="20084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27562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3945" y="839614"/>
            <a:ext cx="7936109" cy="3348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Thank you!</a:t>
            </a:r>
          </a:p>
          <a:p>
            <a:r>
              <a:rPr lang="en-GB" sz="2400" dirty="0"/>
              <a:t>Further broadcast training sessions</a:t>
            </a:r>
          </a:p>
          <a:p>
            <a:r>
              <a:rPr lang="en-GB" sz="1400" dirty="0"/>
              <a:t>(no registration required):</a:t>
            </a:r>
          </a:p>
          <a:p>
            <a:endParaRPr lang="en-GB" sz="2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How to submit an Initial and Follow-up Scientific Advice (human) applications in IRIS - </a:t>
            </a:r>
            <a:r>
              <a:rPr lang="en-GB" b="1" dirty="0"/>
              <a:t>13 October 2020</a:t>
            </a:r>
            <a:br>
              <a:rPr lang="en-GB" b="1" dirty="0"/>
            </a:br>
            <a:endParaRPr lang="en-GB" b="1" dirty="0"/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GB" dirty="0"/>
              <a:t>How to submit an Initial and Follow-up Scientific Advice (veterinary) applications in IRIS - </a:t>
            </a:r>
            <a:r>
              <a:rPr lang="en-GB" b="1" dirty="0"/>
              <a:t>14 October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9703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3"/>
          <a:srcRect l="3342" t="10110" r="63856" b="13752"/>
          <a:stretch/>
        </p:blipFill>
        <p:spPr>
          <a:xfrm>
            <a:off x="358775" y="1427378"/>
            <a:ext cx="2296971" cy="30090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1" name="TextBox 60"/>
          <p:cNvSpPr txBox="1"/>
          <p:nvPr/>
        </p:nvSpPr>
        <p:spPr>
          <a:xfrm>
            <a:off x="358774" y="627534"/>
            <a:ext cx="8705397" cy="44593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6000" tIns="90000" rIns="126000" bIns="90000">
            <a:spAutoFit/>
          </a:bodyPr>
          <a:lstStyle/>
          <a:p>
            <a:pPr eaLnBrk="1" hangingPunct="1">
              <a:defRPr/>
            </a:pPr>
            <a:r>
              <a:rPr lang="en-GB" b="1">
                <a:cs typeface="Arial" charset="0"/>
              </a:rPr>
              <a:t>IRIS</a:t>
            </a:r>
            <a:r>
              <a:rPr lang="en-GB">
                <a:cs typeface="Arial" charset="0"/>
              </a:rPr>
              <a:t> | Regulatory &amp; Scientific Information Management Platform</a:t>
            </a:r>
          </a:p>
        </p:txBody>
      </p: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554122"/>
              </p:ext>
            </p:extLst>
          </p:nvPr>
        </p:nvGraphicFramePr>
        <p:xfrm>
          <a:off x="2805385" y="1235220"/>
          <a:ext cx="6258786" cy="354572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{69CF1AB2-1976-4502-BF36-3FF5EA218861}</a:tableStyleId>
              </a:tblPr>
              <a:tblGrid>
                <a:gridCol w="18319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05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162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52276"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rgbClr val="000066"/>
                          </a:solidFill>
                        </a:rPr>
                        <a:t>New Submission Platform</a:t>
                      </a:r>
                      <a:br>
                        <a:rPr lang="en-GB" sz="1200" b="1">
                          <a:solidFill>
                            <a:srgbClr val="000066"/>
                          </a:solidFill>
                        </a:rPr>
                      </a:br>
                      <a:r>
                        <a:rPr lang="en-GB" sz="1200" b="1">
                          <a:solidFill>
                            <a:schemeClr val="tx1"/>
                          </a:solidFill>
                        </a:rPr>
                        <a:t>(Industry Portal)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>
                          <a:solidFill>
                            <a:srgbClr val="003399"/>
                          </a:solidFill>
                        </a:rPr>
                        <a:t>Accessed by industry stakeholders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GB" sz="1200" b="0">
                          <a:solidFill>
                            <a:srgbClr val="0066CC"/>
                          </a:solidFill>
                        </a:rPr>
                        <a:t>Online</a:t>
                      </a:r>
                      <a:r>
                        <a:rPr lang="en-GB" sz="1200" b="0" baseline="0">
                          <a:solidFill>
                            <a:srgbClr val="0066CC"/>
                          </a:solidFill>
                        </a:rPr>
                        <a:t> web form replaces PDF Application form</a:t>
                      </a:r>
                    </a:p>
                    <a:p>
                      <a:pPr marL="2286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GB" sz="1200" b="0" baseline="0">
                          <a:solidFill>
                            <a:srgbClr val="0066CC"/>
                          </a:solidFill>
                        </a:rPr>
                        <a:t>View of submitted applications</a:t>
                      </a:r>
                    </a:p>
                    <a:p>
                      <a:pPr marL="2286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GB" sz="1200" b="0" baseline="0">
                          <a:solidFill>
                            <a:srgbClr val="0066CC"/>
                          </a:solidFill>
                        </a:rPr>
                        <a:t>Pre-populated Admin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8931"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rgbClr val="000066"/>
                          </a:solidFill>
                        </a:rPr>
                        <a:t>New Evaluation/</a:t>
                      </a:r>
                    </a:p>
                    <a:p>
                      <a:r>
                        <a:rPr lang="en-GB" sz="1200" b="1">
                          <a:solidFill>
                            <a:srgbClr val="000066"/>
                          </a:solidFill>
                        </a:rPr>
                        <a:t>Validation Platform 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</a:rPr>
                        <a:t>(CRM)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>
                          <a:solidFill>
                            <a:srgbClr val="003399"/>
                          </a:solidFill>
                        </a:rPr>
                        <a:t>Accessed</a:t>
                      </a:r>
                      <a:r>
                        <a:rPr lang="en-GB" sz="1200" b="0" baseline="0">
                          <a:solidFill>
                            <a:srgbClr val="003399"/>
                          </a:solidFill>
                        </a:rPr>
                        <a:t> by</a:t>
                      </a:r>
                      <a:r>
                        <a:rPr lang="en-GB" sz="1200" b="0">
                          <a:solidFill>
                            <a:srgbClr val="003399"/>
                          </a:solidFill>
                        </a:rPr>
                        <a:t> EMA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GB" sz="1200" b="0">
                          <a:solidFill>
                            <a:srgbClr val="0066CC"/>
                          </a:solidFill>
                        </a:rPr>
                        <a:t>Customer Data Management</a:t>
                      </a:r>
                    </a:p>
                    <a:p>
                      <a:pPr marL="2286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GB" sz="1200" b="0">
                          <a:solidFill>
                            <a:srgbClr val="0066CC"/>
                          </a:solidFill>
                        </a:rPr>
                        <a:t>Case Management</a:t>
                      </a:r>
                      <a:endParaRPr lang="en-GB" sz="1200" b="0" baseline="0">
                        <a:solidFill>
                          <a:srgbClr val="0066CC"/>
                        </a:solidFill>
                      </a:endParaRPr>
                    </a:p>
                    <a:p>
                      <a:pPr marL="2286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GB" sz="1200" b="0" baseline="0">
                          <a:solidFill>
                            <a:srgbClr val="0066CC"/>
                          </a:solidFill>
                        </a:rPr>
                        <a:t>Manage Interactions</a:t>
                      </a:r>
                      <a:endParaRPr lang="en-GB" sz="1200" b="0">
                        <a:solidFill>
                          <a:srgbClr val="0066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4928"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rgbClr val="000066"/>
                          </a:solidFill>
                        </a:rPr>
                        <a:t>New collaboration</a:t>
                      </a:r>
                      <a:r>
                        <a:rPr lang="en-GB" sz="1200" b="1" baseline="0">
                          <a:solidFill>
                            <a:srgbClr val="000066"/>
                          </a:solidFill>
                        </a:rPr>
                        <a:t> tool</a:t>
                      </a:r>
                    </a:p>
                    <a:p>
                      <a:r>
                        <a:rPr lang="en-GB" sz="1200" b="1" baseline="0">
                          <a:solidFill>
                            <a:schemeClr val="tx1"/>
                          </a:solidFill>
                        </a:rPr>
                        <a:t>(Network Portal)</a:t>
                      </a:r>
                      <a:endParaRPr lang="en-GB" sz="12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GB" sz="1200" b="0">
                          <a:solidFill>
                            <a:srgbClr val="003399"/>
                          </a:solidFill>
                        </a:rPr>
                        <a:t>Accessed</a:t>
                      </a:r>
                      <a:r>
                        <a:rPr lang="en-GB" sz="1200" b="0" baseline="0">
                          <a:solidFill>
                            <a:srgbClr val="003399"/>
                          </a:solidFill>
                        </a:rPr>
                        <a:t> by regulatory 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GB" sz="1200" b="0">
                          <a:solidFill>
                            <a:srgbClr val="0066CC"/>
                          </a:solidFill>
                        </a:rPr>
                        <a:t>Network Portal</a:t>
                      </a:r>
                    </a:p>
                    <a:p>
                      <a:pPr marL="2286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GB" sz="1200" b="0">
                          <a:solidFill>
                            <a:srgbClr val="0066CC"/>
                          </a:solidFill>
                        </a:rPr>
                        <a:t>Simultaneous reviews</a:t>
                      </a:r>
                      <a:r>
                        <a:rPr lang="en-GB" sz="1200" b="0" baseline="0">
                          <a:solidFill>
                            <a:srgbClr val="0066CC"/>
                          </a:solidFill>
                        </a:rPr>
                        <a:t> on </a:t>
                      </a:r>
                      <a:r>
                        <a:rPr lang="en-GB" sz="1200" b="0">
                          <a:solidFill>
                            <a:srgbClr val="0066CC"/>
                          </a:solidFill>
                        </a:rPr>
                        <a:t>documents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0516"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rgbClr val="000066"/>
                          </a:solidFill>
                        </a:rPr>
                        <a:t>New Document Repository</a:t>
                      </a:r>
                    </a:p>
                    <a:p>
                      <a:r>
                        <a:rPr lang="en-GB" sz="1200" b="1">
                          <a:solidFill>
                            <a:schemeClr val="tx1"/>
                          </a:solidFill>
                        </a:rPr>
                        <a:t>(Sharepoint)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>
                          <a:solidFill>
                            <a:srgbClr val="003399"/>
                          </a:solidFill>
                        </a:rPr>
                        <a:t>Access</a:t>
                      </a:r>
                      <a:r>
                        <a:rPr lang="en-GB" sz="1200" b="0" baseline="0">
                          <a:solidFill>
                            <a:srgbClr val="003399"/>
                          </a:solidFill>
                        </a:rPr>
                        <a:t>ed by EMA staff and regulatory network </a:t>
                      </a:r>
                      <a:endParaRPr lang="en-GB" sz="1200" b="0">
                        <a:solidFill>
                          <a:srgbClr val="0033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GB" sz="1200" b="0" baseline="0">
                          <a:solidFill>
                            <a:srgbClr val="0066CC"/>
                          </a:solidFill>
                        </a:rPr>
                        <a:t>One secure platform for document sharing and viewing, editing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 txBox="1">
            <a:spLocks/>
          </p:cNvSpPr>
          <p:nvPr/>
        </p:nvSpPr>
        <p:spPr bwMode="auto">
          <a:xfrm>
            <a:off x="201275" y="79966"/>
            <a:ext cx="8424000" cy="341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100" b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What is IRIS?</a:t>
            </a:r>
            <a:endParaRPr lang="en-GB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33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201275" y="79966"/>
            <a:ext cx="8424000" cy="341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100" b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IRIS </a:t>
            </a:r>
            <a:r>
              <a:rPr lang="en-GB" dirty="0">
                <a:solidFill>
                  <a:schemeClr val="bg1"/>
                </a:solidFill>
              </a:rPr>
              <a:t>uses modern technology to enable business change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Rectangle: Rounded Corners 6">
            <a:extLst>
              <a:ext uri="{FF2B5EF4-FFF2-40B4-BE49-F238E27FC236}">
                <a16:creationId xmlns:a16="http://schemas.microsoft.com/office/drawing/2014/main" xmlns="" id="{FC7FA9DD-4D31-4A22-B3F4-C4D88B3938D2}"/>
              </a:ext>
            </a:extLst>
          </p:cNvPr>
          <p:cNvSpPr/>
          <p:nvPr/>
        </p:nvSpPr>
        <p:spPr bwMode="auto">
          <a:xfrm>
            <a:off x="329632" y="915566"/>
            <a:ext cx="8562848" cy="2735263"/>
          </a:xfrm>
          <a:prstGeom prst="roundRect">
            <a:avLst>
              <a:gd name="adj" fmla="val 3409"/>
            </a:avLst>
          </a:prstGeom>
          <a:solidFill>
            <a:schemeClr val="tx2">
              <a:lumMod val="20000"/>
              <a:lumOff val="80000"/>
              <a:alpha val="43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wrap="square" lIns="72000" tIns="72000" rIns="72000" bIns="72000" anchor="ctr"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endParaRPr lang="de-DE">
              <a:cs typeface="Arial" charset="0"/>
            </a:endParaRPr>
          </a:p>
        </p:txBody>
      </p:sp>
      <p:cxnSp>
        <p:nvCxnSpPr>
          <p:cNvPr id="11" name="Straight Arrow Connector 20">
            <a:extLst>
              <a:ext uri="{FF2B5EF4-FFF2-40B4-BE49-F238E27FC236}">
                <a16:creationId xmlns:a16="http://schemas.microsoft.com/office/drawing/2014/main" xmlns="" id="{217B9B85-9466-438F-A3A2-0ADD0530B2C1}"/>
              </a:ext>
            </a:extLst>
          </p:cNvPr>
          <p:cNvCxnSpPr>
            <a:cxnSpLocks/>
          </p:cNvCxnSpPr>
          <p:nvPr/>
        </p:nvCxnSpPr>
        <p:spPr bwMode="auto">
          <a:xfrm flipV="1">
            <a:off x="2000151" y="3361904"/>
            <a:ext cx="0" cy="45561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21">
            <a:extLst>
              <a:ext uri="{FF2B5EF4-FFF2-40B4-BE49-F238E27FC236}">
                <a16:creationId xmlns:a16="http://schemas.microsoft.com/office/drawing/2014/main" xmlns="" id="{A0A64C8E-A165-4030-ACAE-96D8954A6A8B}"/>
              </a:ext>
            </a:extLst>
          </p:cNvPr>
          <p:cNvCxnSpPr>
            <a:cxnSpLocks/>
          </p:cNvCxnSpPr>
          <p:nvPr/>
        </p:nvCxnSpPr>
        <p:spPr bwMode="auto">
          <a:xfrm flipV="1">
            <a:off x="2597497" y="3368254"/>
            <a:ext cx="4763" cy="44926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22">
            <a:extLst>
              <a:ext uri="{FF2B5EF4-FFF2-40B4-BE49-F238E27FC236}">
                <a16:creationId xmlns:a16="http://schemas.microsoft.com/office/drawing/2014/main" xmlns="" id="{B038AAD6-4D67-4504-8657-99966ECCD1FA}"/>
              </a:ext>
            </a:extLst>
          </p:cNvPr>
          <p:cNvCxnSpPr>
            <a:cxnSpLocks/>
          </p:cNvCxnSpPr>
          <p:nvPr/>
        </p:nvCxnSpPr>
        <p:spPr bwMode="auto">
          <a:xfrm flipV="1">
            <a:off x="3198961" y="3361904"/>
            <a:ext cx="0" cy="45561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23">
            <a:extLst>
              <a:ext uri="{FF2B5EF4-FFF2-40B4-BE49-F238E27FC236}">
                <a16:creationId xmlns:a16="http://schemas.microsoft.com/office/drawing/2014/main" xmlns="" id="{C1E975D4-1A9E-4BDE-B8BB-96B73BC9D4CA}"/>
              </a:ext>
            </a:extLst>
          </p:cNvPr>
          <p:cNvCxnSpPr>
            <a:cxnSpLocks/>
          </p:cNvCxnSpPr>
          <p:nvPr/>
        </p:nvCxnSpPr>
        <p:spPr bwMode="auto">
          <a:xfrm flipV="1">
            <a:off x="4406925" y="3361904"/>
            <a:ext cx="6350" cy="45561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27">
            <a:extLst>
              <a:ext uri="{FF2B5EF4-FFF2-40B4-BE49-F238E27FC236}">
                <a16:creationId xmlns:a16="http://schemas.microsoft.com/office/drawing/2014/main" xmlns="" id="{DFAFEC4A-AAF0-4BD2-A274-A435A6060C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690" y="1203598"/>
            <a:ext cx="1399048" cy="30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28">
            <a:extLst>
              <a:ext uri="{FF2B5EF4-FFF2-40B4-BE49-F238E27FC236}">
                <a16:creationId xmlns:a16="http://schemas.microsoft.com/office/drawing/2014/main" xmlns="" id="{4F80EE51-3A59-457C-A490-9CFBE604CAC1}"/>
              </a:ext>
            </a:extLst>
          </p:cNvPr>
          <p:cNvGrpSpPr>
            <a:grpSpLocks/>
          </p:cNvGrpSpPr>
          <p:nvPr/>
        </p:nvGrpSpPr>
        <p:grpSpPr bwMode="auto">
          <a:xfrm>
            <a:off x="251520" y="915566"/>
            <a:ext cx="1428750" cy="2374900"/>
            <a:chOff x="685167" y="988701"/>
            <a:chExt cx="1428760" cy="2375137"/>
          </a:xfrm>
        </p:grpSpPr>
        <p:sp>
          <p:nvSpPr>
            <p:cNvPr id="19" name="Rectangle: Rounded Corners 8">
              <a:extLst>
                <a:ext uri="{FF2B5EF4-FFF2-40B4-BE49-F238E27FC236}">
                  <a16:creationId xmlns:a16="http://schemas.microsoft.com/office/drawing/2014/main" xmlns="" id="{B6746883-F7CB-42B1-BDC7-78333D4FC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905" y="1131590"/>
              <a:ext cx="1008112" cy="2232248"/>
            </a:xfrm>
            <a:prstGeom prst="roundRect">
              <a:avLst>
                <a:gd name="adj" fmla="val 14252"/>
              </a:avLst>
            </a:prstGeom>
            <a:noFill/>
            <a:ln w="25400" algn="ctr">
              <a:solidFill>
                <a:schemeClr val="tx2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2000" tIns="72000" rIns="72000" bIns="72000" anchor="ctr"/>
            <a:lstStyle>
              <a:lvl1pPr>
                <a:defRPr sz="1600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endParaRPr lang="en-US" altLang="en-US" sz="1100" b="1"/>
            </a:p>
            <a:p>
              <a:pPr algn="ctr" eaLnBrk="1" hangingPunct="1">
                <a:lnSpc>
                  <a:spcPct val="120000"/>
                </a:lnSpc>
              </a:pPr>
              <a:endParaRPr lang="en-US" altLang="en-US" sz="1100" b="1"/>
            </a:p>
            <a:p>
              <a:pPr algn="ctr" eaLnBrk="1" hangingPunct="1">
                <a:lnSpc>
                  <a:spcPct val="120000"/>
                </a:lnSpc>
              </a:pPr>
              <a:endParaRPr lang="en-US" altLang="en-US" sz="1100" b="1"/>
            </a:p>
            <a:p>
              <a:pPr algn="ctr" eaLnBrk="1" hangingPunct="1">
                <a:lnSpc>
                  <a:spcPct val="120000"/>
                </a:lnSpc>
              </a:pPr>
              <a:endParaRPr lang="en-US" altLang="en-US" sz="1100" b="1"/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/>
                <a:t>Azure Active 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/>
                <a:t>Directory</a:t>
              </a:r>
            </a:p>
          </p:txBody>
        </p:sp>
        <p:pic>
          <p:nvPicPr>
            <p:cNvPr id="20" name="Picture 30">
              <a:extLst>
                <a:ext uri="{FF2B5EF4-FFF2-40B4-BE49-F238E27FC236}">
                  <a16:creationId xmlns:a16="http://schemas.microsoft.com/office/drawing/2014/main" xmlns="" id="{D1DBEA0C-0B31-4BD2-AE95-E26A2F071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167" y="988701"/>
              <a:ext cx="1428760" cy="142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Rectangle: Rounded Corners 11">
            <a:extLst>
              <a:ext uri="{FF2B5EF4-FFF2-40B4-BE49-F238E27FC236}">
                <a16:creationId xmlns:a16="http://schemas.microsoft.com/office/drawing/2014/main" xmlns="" id="{0E742450-8D0F-46C8-99AA-FA614F305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6770" y="1050505"/>
            <a:ext cx="3876923" cy="2239961"/>
          </a:xfrm>
          <a:prstGeom prst="roundRect">
            <a:avLst>
              <a:gd name="adj" fmla="val 6769"/>
            </a:avLst>
          </a:prstGeom>
          <a:noFill/>
          <a:ln w="25400" algn="ctr">
            <a:solidFill>
              <a:schemeClr val="tx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2000" tIns="72000" rIns="72000" bIns="72000" anchor="ctr"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20000"/>
              </a:lnSpc>
            </a:pPr>
            <a:endParaRPr lang="en-US" altLang="en-US" sz="11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A174A705-4108-40D8-92F7-36A0ED9974B8}"/>
              </a:ext>
            </a:extLst>
          </p:cNvPr>
          <p:cNvSpPr/>
          <p:nvPr/>
        </p:nvSpPr>
        <p:spPr bwMode="auto">
          <a:xfrm>
            <a:off x="1927920" y="3217441"/>
            <a:ext cx="144463" cy="14446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lIns="72000" tIns="72000" rIns="72000" bIns="72000" anchor="ctr"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endParaRPr lang="de-DE">
              <a:cs typeface="Arial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EA7326AD-605B-4945-B4F2-23EDD85B6317}"/>
              </a:ext>
            </a:extLst>
          </p:cNvPr>
          <p:cNvSpPr/>
          <p:nvPr/>
        </p:nvSpPr>
        <p:spPr bwMode="auto">
          <a:xfrm>
            <a:off x="2527647" y="3223791"/>
            <a:ext cx="144463" cy="14446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lIns="72000" tIns="72000" rIns="72000" bIns="72000" anchor="ctr"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endParaRPr lang="de-DE">
              <a:cs typeface="Arial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7A3BB042-A7AF-486C-9EA6-C60FBA1DBCF6}"/>
              </a:ext>
            </a:extLst>
          </p:cNvPr>
          <p:cNvSpPr/>
          <p:nvPr/>
        </p:nvSpPr>
        <p:spPr bwMode="auto">
          <a:xfrm>
            <a:off x="3127524" y="3217441"/>
            <a:ext cx="142875" cy="14446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lIns="72000" tIns="72000" rIns="72000" bIns="72000" anchor="ctr"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endParaRPr lang="de-DE">
              <a:cs typeface="Arial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00FF09A5-B761-47A3-8693-5E870C9EBC88}"/>
              </a:ext>
            </a:extLst>
          </p:cNvPr>
          <p:cNvSpPr/>
          <p:nvPr/>
        </p:nvSpPr>
        <p:spPr bwMode="auto">
          <a:xfrm>
            <a:off x="4337869" y="3217441"/>
            <a:ext cx="144462" cy="14446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lIns="72000" tIns="72000" rIns="72000" bIns="72000" anchor="ctr"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endParaRPr lang="de-DE">
              <a:cs typeface="Arial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E8B110FB-9DFD-4828-B2B0-534EA4E3F8B7}"/>
              </a:ext>
            </a:extLst>
          </p:cNvPr>
          <p:cNvSpPr/>
          <p:nvPr/>
        </p:nvSpPr>
        <p:spPr bwMode="auto">
          <a:xfrm>
            <a:off x="4938415" y="3217441"/>
            <a:ext cx="144462" cy="14446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lIns="72000" tIns="72000" rIns="72000" bIns="72000" anchor="ctr"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endParaRPr lang="de-DE">
              <a:cs typeface="Arial" charset="0"/>
            </a:endParaRPr>
          </a:p>
        </p:txBody>
      </p:sp>
      <p:sp>
        <p:nvSpPr>
          <p:cNvPr id="29" name="Freeform 154">
            <a:extLst>
              <a:ext uri="{FF2B5EF4-FFF2-40B4-BE49-F238E27FC236}">
                <a16:creationId xmlns:a16="http://schemas.microsoft.com/office/drawing/2014/main" xmlns="" id="{0100334D-2B1D-46A3-8526-57BE73DCBDE4}"/>
              </a:ext>
            </a:extLst>
          </p:cNvPr>
          <p:cNvSpPr>
            <a:spLocks noEditPoints="1"/>
          </p:cNvSpPr>
          <p:nvPr/>
        </p:nvSpPr>
        <p:spPr bwMode="gray">
          <a:xfrm>
            <a:off x="763539" y="3813073"/>
            <a:ext cx="401637" cy="342900"/>
          </a:xfrm>
          <a:custGeom>
            <a:avLst/>
            <a:gdLst>
              <a:gd name="T0" fmla="*/ 235 w 433"/>
              <a:gd name="T1" fmla="*/ 433 h 433"/>
              <a:gd name="T2" fmla="*/ 0 w 433"/>
              <a:gd name="T3" fmla="*/ 198 h 433"/>
              <a:gd name="T4" fmla="*/ 0 w 433"/>
              <a:gd name="T5" fmla="*/ 101 h 433"/>
              <a:gd name="T6" fmla="*/ 99 w 433"/>
              <a:gd name="T7" fmla="*/ 2 h 433"/>
              <a:gd name="T8" fmla="*/ 198 w 433"/>
              <a:gd name="T9" fmla="*/ 0 h 433"/>
              <a:gd name="T10" fmla="*/ 433 w 433"/>
              <a:gd name="T11" fmla="*/ 235 h 433"/>
              <a:gd name="T12" fmla="*/ 235 w 433"/>
              <a:gd name="T13" fmla="*/ 433 h 433"/>
              <a:gd name="T14" fmla="*/ 96 w 433"/>
              <a:gd name="T15" fmla="*/ 72 h 433"/>
              <a:gd name="T16" fmla="*/ 71 w 433"/>
              <a:gd name="T17" fmla="*/ 72 h 433"/>
              <a:gd name="T18" fmla="*/ 71 w 433"/>
              <a:gd name="T19" fmla="*/ 97 h 433"/>
              <a:gd name="T20" fmla="*/ 96 w 433"/>
              <a:gd name="T21" fmla="*/ 97 h 433"/>
              <a:gd name="T22" fmla="*/ 96 w 433"/>
              <a:gd name="T23" fmla="*/ 72 h 433"/>
              <a:gd name="T24" fmla="*/ 250 w 433"/>
              <a:gd name="T25" fmla="*/ 138 h 433"/>
              <a:gd name="T26" fmla="*/ 231 w 433"/>
              <a:gd name="T27" fmla="*/ 138 h 433"/>
              <a:gd name="T28" fmla="*/ 231 w 433"/>
              <a:gd name="T29" fmla="*/ 158 h 433"/>
              <a:gd name="T30" fmla="*/ 264 w 433"/>
              <a:gd name="T31" fmla="*/ 191 h 433"/>
              <a:gd name="T32" fmla="*/ 254 w 433"/>
              <a:gd name="T33" fmla="*/ 193 h 433"/>
              <a:gd name="T34" fmla="*/ 176 w 433"/>
              <a:gd name="T35" fmla="*/ 115 h 433"/>
              <a:gd name="T36" fmla="*/ 158 w 433"/>
              <a:gd name="T37" fmla="*/ 115 h 433"/>
              <a:gd name="T38" fmla="*/ 159 w 433"/>
              <a:gd name="T39" fmla="*/ 133 h 433"/>
              <a:gd name="T40" fmla="*/ 212 w 433"/>
              <a:gd name="T41" fmla="*/ 186 h 433"/>
              <a:gd name="T42" fmla="*/ 208 w 433"/>
              <a:gd name="T43" fmla="*/ 192 h 433"/>
              <a:gd name="T44" fmla="*/ 145 w 433"/>
              <a:gd name="T45" fmla="*/ 130 h 433"/>
              <a:gd name="T46" fmla="*/ 128 w 433"/>
              <a:gd name="T47" fmla="*/ 130 h 433"/>
              <a:gd name="T48" fmla="*/ 128 w 433"/>
              <a:gd name="T49" fmla="*/ 147 h 433"/>
              <a:gd name="T50" fmla="*/ 194 w 433"/>
              <a:gd name="T51" fmla="*/ 214 h 433"/>
              <a:gd name="T52" fmla="*/ 191 w 433"/>
              <a:gd name="T53" fmla="*/ 220 h 433"/>
              <a:gd name="T54" fmla="*/ 134 w 433"/>
              <a:gd name="T55" fmla="*/ 163 h 433"/>
              <a:gd name="T56" fmla="*/ 116 w 433"/>
              <a:gd name="T57" fmla="*/ 164 h 433"/>
              <a:gd name="T58" fmla="*/ 116 w 433"/>
              <a:gd name="T59" fmla="*/ 181 h 433"/>
              <a:gd name="T60" fmla="*/ 177 w 433"/>
              <a:gd name="T61" fmla="*/ 242 h 433"/>
              <a:gd name="T62" fmla="*/ 173 w 433"/>
              <a:gd name="T63" fmla="*/ 248 h 433"/>
              <a:gd name="T64" fmla="*/ 122 w 433"/>
              <a:gd name="T65" fmla="*/ 197 h 433"/>
              <a:gd name="T66" fmla="*/ 104 w 433"/>
              <a:gd name="T67" fmla="*/ 197 h 433"/>
              <a:gd name="T68" fmla="*/ 105 w 433"/>
              <a:gd name="T69" fmla="*/ 215 h 433"/>
              <a:gd name="T70" fmla="*/ 195 w 433"/>
              <a:gd name="T71" fmla="*/ 305 h 433"/>
              <a:gd name="T72" fmla="*/ 286 w 433"/>
              <a:gd name="T73" fmla="*/ 314 h 433"/>
              <a:gd name="T74" fmla="*/ 309 w 433"/>
              <a:gd name="T75" fmla="*/ 290 h 433"/>
              <a:gd name="T76" fmla="*/ 306 w 433"/>
              <a:gd name="T77" fmla="*/ 194 h 433"/>
              <a:gd name="T78" fmla="*/ 250 w 433"/>
              <a:gd name="T79" fmla="*/ 138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33" h="433">
                <a:moveTo>
                  <a:pt x="235" y="433"/>
                </a:moveTo>
                <a:cubicBezTo>
                  <a:pt x="0" y="198"/>
                  <a:pt x="0" y="198"/>
                  <a:pt x="0" y="198"/>
                </a:cubicBezTo>
                <a:cubicBezTo>
                  <a:pt x="0" y="101"/>
                  <a:pt x="0" y="101"/>
                  <a:pt x="0" y="101"/>
                </a:cubicBezTo>
                <a:cubicBezTo>
                  <a:pt x="99" y="2"/>
                  <a:pt x="99" y="2"/>
                  <a:pt x="99" y="2"/>
                </a:cubicBezTo>
                <a:cubicBezTo>
                  <a:pt x="198" y="0"/>
                  <a:pt x="198" y="0"/>
                  <a:pt x="198" y="0"/>
                </a:cubicBezTo>
                <a:cubicBezTo>
                  <a:pt x="433" y="235"/>
                  <a:pt x="433" y="235"/>
                  <a:pt x="433" y="235"/>
                </a:cubicBezTo>
                <a:lnTo>
                  <a:pt x="235" y="433"/>
                </a:lnTo>
                <a:close/>
                <a:moveTo>
                  <a:pt x="96" y="72"/>
                </a:moveTo>
                <a:cubicBezTo>
                  <a:pt x="89" y="65"/>
                  <a:pt x="78" y="65"/>
                  <a:pt x="71" y="72"/>
                </a:cubicBezTo>
                <a:cubicBezTo>
                  <a:pt x="64" y="79"/>
                  <a:pt x="64" y="90"/>
                  <a:pt x="71" y="97"/>
                </a:cubicBezTo>
                <a:cubicBezTo>
                  <a:pt x="78" y="104"/>
                  <a:pt x="89" y="104"/>
                  <a:pt x="96" y="97"/>
                </a:cubicBezTo>
                <a:cubicBezTo>
                  <a:pt x="103" y="90"/>
                  <a:pt x="103" y="79"/>
                  <a:pt x="96" y="72"/>
                </a:cubicBezTo>
                <a:close/>
                <a:moveTo>
                  <a:pt x="250" y="138"/>
                </a:moveTo>
                <a:cubicBezTo>
                  <a:pt x="245" y="133"/>
                  <a:pt x="236" y="133"/>
                  <a:pt x="231" y="138"/>
                </a:cubicBezTo>
                <a:cubicBezTo>
                  <a:pt x="225" y="144"/>
                  <a:pt x="225" y="153"/>
                  <a:pt x="231" y="158"/>
                </a:cubicBezTo>
                <a:cubicBezTo>
                  <a:pt x="264" y="191"/>
                  <a:pt x="264" y="191"/>
                  <a:pt x="264" y="191"/>
                </a:cubicBezTo>
                <a:cubicBezTo>
                  <a:pt x="254" y="193"/>
                  <a:pt x="254" y="193"/>
                  <a:pt x="254" y="193"/>
                </a:cubicBezTo>
                <a:cubicBezTo>
                  <a:pt x="176" y="115"/>
                  <a:pt x="176" y="115"/>
                  <a:pt x="176" y="115"/>
                </a:cubicBezTo>
                <a:cubicBezTo>
                  <a:pt x="171" y="110"/>
                  <a:pt x="163" y="110"/>
                  <a:pt x="158" y="115"/>
                </a:cubicBezTo>
                <a:cubicBezTo>
                  <a:pt x="153" y="120"/>
                  <a:pt x="154" y="128"/>
                  <a:pt x="159" y="133"/>
                </a:cubicBezTo>
                <a:cubicBezTo>
                  <a:pt x="212" y="186"/>
                  <a:pt x="212" y="186"/>
                  <a:pt x="212" y="186"/>
                </a:cubicBezTo>
                <a:cubicBezTo>
                  <a:pt x="208" y="192"/>
                  <a:pt x="208" y="192"/>
                  <a:pt x="208" y="192"/>
                </a:cubicBezTo>
                <a:cubicBezTo>
                  <a:pt x="145" y="130"/>
                  <a:pt x="145" y="130"/>
                  <a:pt x="145" y="130"/>
                </a:cubicBezTo>
                <a:cubicBezTo>
                  <a:pt x="140" y="125"/>
                  <a:pt x="132" y="125"/>
                  <a:pt x="128" y="130"/>
                </a:cubicBezTo>
                <a:cubicBezTo>
                  <a:pt x="123" y="135"/>
                  <a:pt x="123" y="143"/>
                  <a:pt x="128" y="147"/>
                </a:cubicBezTo>
                <a:cubicBezTo>
                  <a:pt x="194" y="214"/>
                  <a:pt x="194" y="214"/>
                  <a:pt x="194" y="214"/>
                </a:cubicBezTo>
                <a:cubicBezTo>
                  <a:pt x="191" y="220"/>
                  <a:pt x="191" y="220"/>
                  <a:pt x="191" y="220"/>
                </a:cubicBezTo>
                <a:cubicBezTo>
                  <a:pt x="134" y="163"/>
                  <a:pt x="134" y="163"/>
                  <a:pt x="134" y="163"/>
                </a:cubicBezTo>
                <a:cubicBezTo>
                  <a:pt x="129" y="159"/>
                  <a:pt x="121" y="159"/>
                  <a:pt x="116" y="164"/>
                </a:cubicBezTo>
                <a:cubicBezTo>
                  <a:pt x="111" y="168"/>
                  <a:pt x="111" y="176"/>
                  <a:pt x="116" y="181"/>
                </a:cubicBezTo>
                <a:cubicBezTo>
                  <a:pt x="177" y="242"/>
                  <a:pt x="177" y="242"/>
                  <a:pt x="177" y="242"/>
                </a:cubicBezTo>
                <a:cubicBezTo>
                  <a:pt x="173" y="248"/>
                  <a:pt x="173" y="248"/>
                  <a:pt x="173" y="248"/>
                </a:cubicBezTo>
                <a:cubicBezTo>
                  <a:pt x="122" y="197"/>
                  <a:pt x="122" y="197"/>
                  <a:pt x="122" y="197"/>
                </a:cubicBezTo>
                <a:cubicBezTo>
                  <a:pt x="117" y="192"/>
                  <a:pt x="109" y="192"/>
                  <a:pt x="104" y="197"/>
                </a:cubicBezTo>
                <a:cubicBezTo>
                  <a:pt x="99" y="202"/>
                  <a:pt x="100" y="210"/>
                  <a:pt x="105" y="215"/>
                </a:cubicBezTo>
                <a:cubicBezTo>
                  <a:pt x="195" y="305"/>
                  <a:pt x="195" y="305"/>
                  <a:pt x="195" y="305"/>
                </a:cubicBezTo>
                <a:cubicBezTo>
                  <a:pt x="228" y="338"/>
                  <a:pt x="268" y="332"/>
                  <a:pt x="286" y="314"/>
                </a:cubicBezTo>
                <a:cubicBezTo>
                  <a:pt x="287" y="312"/>
                  <a:pt x="305" y="294"/>
                  <a:pt x="309" y="290"/>
                </a:cubicBezTo>
                <a:cubicBezTo>
                  <a:pt x="333" y="266"/>
                  <a:pt x="333" y="221"/>
                  <a:pt x="306" y="194"/>
                </a:cubicBezTo>
                <a:lnTo>
                  <a:pt x="250" y="1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305" tIns="41153" rIns="82305" bIns="41153"/>
          <a:lstStyle/>
          <a:p>
            <a:pPr eaLnBrk="1" hangingPunct="1">
              <a:defRPr/>
            </a:pPr>
            <a:endParaRPr lang="en-US" sz="1050"/>
          </a:p>
        </p:txBody>
      </p:sp>
      <p:sp>
        <p:nvSpPr>
          <p:cNvPr id="30" name="Rectangle 1">
            <a:extLst>
              <a:ext uri="{FF2B5EF4-FFF2-40B4-BE49-F238E27FC236}">
                <a16:creationId xmlns:a16="http://schemas.microsoft.com/office/drawing/2014/main" xmlns="" id="{98A97746-1331-4954-A7F4-BF681E28791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730012" y="2067694"/>
            <a:ext cx="2596648" cy="118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1881188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881188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881188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881188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881188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1188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1188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1188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1188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000"/>
              <a:t>Collaboration</a:t>
            </a:r>
          </a:p>
          <a:p>
            <a:pPr algn="l">
              <a:defRPr/>
            </a:pPr>
            <a:r>
              <a:rPr lang="en-US" sz="1000"/>
              <a:t>Document Mgmt.</a:t>
            </a:r>
          </a:p>
          <a:p>
            <a:pPr algn="l">
              <a:defRPr/>
            </a:pPr>
            <a:r>
              <a:rPr lang="en-US" sz="1000"/>
              <a:t>Records Mgmt.</a:t>
            </a:r>
          </a:p>
          <a:p>
            <a:pPr algn="l">
              <a:defRPr/>
            </a:pPr>
            <a:r>
              <a:rPr lang="en-US" sz="1000">
                <a:cs typeface="Arial" charset="0"/>
              </a:rPr>
              <a:t>Security</a:t>
            </a:r>
          </a:p>
          <a:p>
            <a:pPr algn="l">
              <a:defRPr/>
            </a:pPr>
            <a:r>
              <a:rPr lang="en-US" sz="1000">
                <a:cs typeface="Arial" charset="0"/>
              </a:rPr>
              <a:t>Information Classification</a:t>
            </a:r>
          </a:p>
          <a:p>
            <a:pPr algn="l">
              <a:defRPr/>
            </a:pPr>
            <a:r>
              <a:rPr lang="en-US" sz="1000">
                <a:cs typeface="Arial" charset="0"/>
              </a:rPr>
              <a:t>…</a:t>
            </a:r>
          </a:p>
        </p:txBody>
      </p:sp>
      <p:pic>
        <p:nvPicPr>
          <p:cNvPr id="31" name="Picture 11" descr="Image result for database png">
            <a:extLst>
              <a:ext uri="{FF2B5EF4-FFF2-40B4-BE49-F238E27FC236}">
                <a16:creationId xmlns:a16="http://schemas.microsoft.com/office/drawing/2014/main" xmlns="" id="{28E7F04B-7153-4A31-83E6-B2B907FB7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414" y="3782591"/>
            <a:ext cx="37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895C66B-99FE-4600-B5D1-22AE9E803601}"/>
              </a:ext>
            </a:extLst>
          </p:cNvPr>
          <p:cNvSpPr txBox="1"/>
          <p:nvPr/>
        </p:nvSpPr>
        <p:spPr>
          <a:xfrm>
            <a:off x="1704876" y="4144541"/>
            <a:ext cx="59055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1050"/>
              <a:t>OMS</a:t>
            </a:r>
          </a:p>
        </p:txBody>
      </p:sp>
      <p:pic>
        <p:nvPicPr>
          <p:cNvPr id="33" name="Picture 11" descr="Image result for database png">
            <a:extLst>
              <a:ext uri="{FF2B5EF4-FFF2-40B4-BE49-F238E27FC236}">
                <a16:creationId xmlns:a16="http://schemas.microsoft.com/office/drawing/2014/main" xmlns="" id="{22C793F1-4243-4116-8504-606908315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141" y="3800054"/>
            <a:ext cx="37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DB62624-7749-40C2-B636-0133679131BC}"/>
              </a:ext>
            </a:extLst>
          </p:cNvPr>
          <p:cNvSpPr txBox="1"/>
          <p:nvPr/>
        </p:nvSpPr>
        <p:spPr>
          <a:xfrm>
            <a:off x="2304603" y="4144541"/>
            <a:ext cx="59055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1050"/>
              <a:t>RMS</a:t>
            </a:r>
          </a:p>
        </p:txBody>
      </p:sp>
      <p:pic>
        <p:nvPicPr>
          <p:cNvPr id="35" name="Picture 11" descr="Image result for database png">
            <a:extLst>
              <a:ext uri="{FF2B5EF4-FFF2-40B4-BE49-F238E27FC236}">
                <a16:creationId xmlns:a16="http://schemas.microsoft.com/office/drawing/2014/main" xmlns="" id="{92B596CF-85CC-4B09-BC02-6E581320E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018" y="3809579"/>
            <a:ext cx="369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28B2D5E-F247-4ECE-899F-E3FDB84F2616}"/>
              </a:ext>
            </a:extLst>
          </p:cNvPr>
          <p:cNvSpPr txBox="1"/>
          <p:nvPr/>
        </p:nvSpPr>
        <p:spPr>
          <a:xfrm>
            <a:off x="2883868" y="4144541"/>
            <a:ext cx="636588" cy="4595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1050"/>
              <a:t>EUTCT</a:t>
            </a:r>
          </a:p>
          <a:p>
            <a:pPr eaLnBrk="1" hangingPunct="1">
              <a:defRPr/>
            </a:pPr>
            <a:r>
              <a:rPr lang="en-GB" sz="1050"/>
              <a:t>(SMS)</a:t>
            </a:r>
          </a:p>
        </p:txBody>
      </p:sp>
      <p:pic>
        <p:nvPicPr>
          <p:cNvPr id="37" name="Picture 11" descr="Image result for database png">
            <a:extLst>
              <a:ext uri="{FF2B5EF4-FFF2-40B4-BE49-F238E27FC236}">
                <a16:creationId xmlns:a16="http://schemas.microsoft.com/office/drawing/2014/main" xmlns="" id="{31906C92-FF3B-48D6-B288-80688EE1B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156" y="3798466"/>
            <a:ext cx="36988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1" descr="Image result for database png">
            <a:extLst>
              <a:ext uri="{FF2B5EF4-FFF2-40B4-BE49-F238E27FC236}">
                <a16:creationId xmlns:a16="http://schemas.microsoft.com/office/drawing/2014/main" xmlns="" id="{E8EF5BF8-CEE6-4EDE-9446-FBCA00CE9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909" y="3809579"/>
            <a:ext cx="37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73">
            <a:extLst>
              <a:ext uri="{FF2B5EF4-FFF2-40B4-BE49-F238E27FC236}">
                <a16:creationId xmlns:a16="http://schemas.microsoft.com/office/drawing/2014/main" xmlns="" id="{05AD1546-9024-47FE-9A90-4FFE4B110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5196" y="4144541"/>
            <a:ext cx="850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900"/>
              <a:t>SIAMED and SCAD</a:t>
            </a:r>
          </a:p>
        </p:txBody>
      </p:sp>
      <p:pic>
        <p:nvPicPr>
          <p:cNvPr id="40" name="Picture 13" descr="Image result for clockwork  png">
            <a:extLst>
              <a:ext uri="{FF2B5EF4-FFF2-40B4-BE49-F238E27FC236}">
                <a16:creationId xmlns:a16="http://schemas.microsoft.com/office/drawing/2014/main" xmlns="" id="{867D6C8B-BE27-4731-9DDF-4B280E349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466" y="2585497"/>
            <a:ext cx="1114662" cy="77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5" descr="Image result for dynamics 365  png">
            <a:extLst>
              <a:ext uri="{FF2B5EF4-FFF2-40B4-BE49-F238E27FC236}">
                <a16:creationId xmlns:a16="http://schemas.microsoft.com/office/drawing/2014/main" xmlns="" id="{44F12DE1-0C9E-4C46-8B37-E1FC3D746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603" y="1131590"/>
            <a:ext cx="2500795" cy="42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Arrow Connector 80">
            <a:extLst>
              <a:ext uri="{FF2B5EF4-FFF2-40B4-BE49-F238E27FC236}">
                <a16:creationId xmlns:a16="http://schemas.microsoft.com/office/drawing/2014/main" xmlns="" id="{56DEB370-BFF7-412D-8C5C-A02EFD45B07B}"/>
              </a:ext>
            </a:extLst>
          </p:cNvPr>
          <p:cNvCxnSpPr>
            <a:cxnSpLocks/>
          </p:cNvCxnSpPr>
          <p:nvPr/>
        </p:nvCxnSpPr>
        <p:spPr bwMode="auto">
          <a:xfrm>
            <a:off x="5007471" y="3358729"/>
            <a:ext cx="6350" cy="4587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4" name="Picture 17" descr="Image result for cloud portal png">
            <a:extLst>
              <a:ext uri="{FF2B5EF4-FFF2-40B4-BE49-F238E27FC236}">
                <a16:creationId xmlns:a16="http://schemas.microsoft.com/office/drawing/2014/main" xmlns="" id="{78C2B409-2786-4DCD-93B3-531A22498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021" y="1166505"/>
            <a:ext cx="702075" cy="39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1719BEA1-30E9-43DE-8CBD-B0D35BAB3BAE}"/>
              </a:ext>
            </a:extLst>
          </p:cNvPr>
          <p:cNvSpPr/>
          <p:nvPr/>
        </p:nvSpPr>
        <p:spPr>
          <a:xfrm>
            <a:off x="1663431" y="2207219"/>
            <a:ext cx="2980577" cy="104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tabLst>
                <a:tab pos="1881188" algn="l"/>
              </a:tabLst>
            </a:pPr>
            <a:r>
              <a:rPr lang="en-US" sz="1000">
                <a:cs typeface="Arial" panose="020B0604020202020204" pitchFamily="34" charset="0"/>
              </a:rPr>
              <a:t>Industry Portal, </a:t>
            </a:r>
          </a:p>
          <a:p>
            <a:pPr algn="l">
              <a:tabLst>
                <a:tab pos="1881188" algn="l"/>
              </a:tabLst>
            </a:pPr>
            <a:r>
              <a:rPr lang="en-US" sz="1000">
                <a:cs typeface="Arial" panose="020B0604020202020204" pitchFamily="34" charset="0"/>
              </a:rPr>
              <a:t>Network Portal &amp; Public Registers</a:t>
            </a:r>
          </a:p>
          <a:p>
            <a:pPr algn="l">
              <a:tabLst>
                <a:tab pos="1881188" algn="l"/>
              </a:tabLst>
            </a:pPr>
            <a:r>
              <a:rPr lang="en-US" sz="1000">
                <a:cs typeface="Arial" panose="020B0604020202020204" pitchFamily="34" charset="0"/>
              </a:rPr>
              <a:t>Customer &amp; Case Management</a:t>
            </a:r>
          </a:p>
          <a:p>
            <a:pPr algn="l">
              <a:tabLst>
                <a:tab pos="1881188" algn="l"/>
              </a:tabLst>
            </a:pPr>
            <a:r>
              <a:rPr lang="en-US" sz="1000">
                <a:cs typeface="Arial" panose="020B0604020202020204" pitchFamily="34" charset="0"/>
              </a:rPr>
              <a:t>Knowledge Base</a:t>
            </a:r>
          </a:p>
          <a:p>
            <a:pPr algn="l">
              <a:tabLst>
                <a:tab pos="1881188" algn="l"/>
              </a:tabLst>
            </a:pPr>
            <a:r>
              <a:rPr lang="en-US" sz="1000"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48" name="Picture 23" descr="Image result for document management png">
            <a:extLst>
              <a:ext uri="{FF2B5EF4-FFF2-40B4-BE49-F238E27FC236}">
                <a16:creationId xmlns:a16="http://schemas.microsoft.com/office/drawing/2014/main" xmlns="" id="{9EC57A95-D4EB-43CB-BADE-EFB481799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886" y="2601268"/>
            <a:ext cx="690562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5" descr="Image result for sharepoint online png">
            <a:extLst>
              <a:ext uri="{FF2B5EF4-FFF2-40B4-BE49-F238E27FC236}">
                <a16:creationId xmlns:a16="http://schemas.microsoft.com/office/drawing/2014/main" xmlns="" id="{CB5E928C-0150-4E5D-B476-2E0DCD24A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394" y="1613228"/>
            <a:ext cx="1050131" cy="38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" name="Straight Arrow Connector 20">
            <a:extLst>
              <a:ext uri="{FF2B5EF4-FFF2-40B4-BE49-F238E27FC236}">
                <a16:creationId xmlns:a16="http://schemas.microsoft.com/office/drawing/2014/main" xmlns="" id="{C88FCAA3-B4D5-4B0A-8194-7202A7A2FF6A}"/>
              </a:ext>
            </a:extLst>
          </p:cNvPr>
          <p:cNvCxnSpPr>
            <a:cxnSpLocks/>
          </p:cNvCxnSpPr>
          <p:nvPr/>
        </p:nvCxnSpPr>
        <p:spPr bwMode="auto">
          <a:xfrm flipV="1">
            <a:off x="964357" y="3364285"/>
            <a:ext cx="0" cy="45561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F354C29F-EC9A-4ECE-8995-B35815F31446}"/>
              </a:ext>
            </a:extLst>
          </p:cNvPr>
          <p:cNvSpPr/>
          <p:nvPr/>
        </p:nvSpPr>
        <p:spPr bwMode="auto">
          <a:xfrm>
            <a:off x="892126" y="3219822"/>
            <a:ext cx="144463" cy="14446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lIns="72000" tIns="72000" rIns="72000" bIns="72000" anchor="ctr"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endParaRPr lang="de-DE">
              <a:cs typeface="Arial" charset="0"/>
            </a:endParaRPr>
          </a:p>
        </p:txBody>
      </p:sp>
      <p:pic>
        <p:nvPicPr>
          <p:cNvPr id="52" name="Picture 11" descr="Image result for database png">
            <a:extLst>
              <a:ext uri="{FF2B5EF4-FFF2-40B4-BE49-F238E27FC236}">
                <a16:creationId xmlns:a16="http://schemas.microsoft.com/office/drawing/2014/main" xmlns="" id="{FF796757-DE25-42D4-A996-70B31D6AE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20" y="3784972"/>
            <a:ext cx="37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328AE284-B467-4061-B064-F91FD26A71DA}"/>
              </a:ext>
            </a:extLst>
          </p:cNvPr>
          <p:cNvSpPr txBox="1"/>
          <p:nvPr/>
        </p:nvSpPr>
        <p:spPr>
          <a:xfrm>
            <a:off x="669082" y="4148035"/>
            <a:ext cx="590550" cy="265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1050"/>
              <a:t>IAM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27D1E9F6-9C5E-4863-AAA4-82D6FAAC39FA}"/>
              </a:ext>
            </a:extLst>
          </p:cNvPr>
          <p:cNvSpPr txBox="1"/>
          <p:nvPr/>
        </p:nvSpPr>
        <p:spPr>
          <a:xfrm>
            <a:off x="4079428" y="4144541"/>
            <a:ext cx="636588" cy="265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1050"/>
              <a:t>SAP</a:t>
            </a:r>
          </a:p>
        </p:txBody>
      </p:sp>
      <p:sp>
        <p:nvSpPr>
          <p:cNvPr id="57" name="Rectangle: Rounded Corners 13">
            <a:extLst>
              <a:ext uri="{FF2B5EF4-FFF2-40B4-BE49-F238E27FC236}">
                <a16:creationId xmlns:a16="http://schemas.microsoft.com/office/drawing/2014/main" xmlns="" id="{7FAEE5CC-4CC6-421C-A0E4-3CC48942E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2906" y="1048598"/>
            <a:ext cx="3033838" cy="2239961"/>
          </a:xfrm>
          <a:prstGeom prst="roundRect">
            <a:avLst>
              <a:gd name="adj" fmla="val 3407"/>
            </a:avLst>
          </a:prstGeom>
          <a:noFill/>
          <a:ln w="25400" algn="ctr">
            <a:solidFill>
              <a:srgbClr val="C0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de-DE" altLang="en-US" sz="1100" b="1">
                <a:solidFill>
                  <a:schemeClr val="bg1"/>
                </a:solidFill>
              </a:rPr>
              <a:t/>
            </a:r>
            <a:br>
              <a:rPr lang="de-DE" altLang="en-US" sz="1100" b="1">
                <a:solidFill>
                  <a:schemeClr val="bg1"/>
                </a:solidFill>
              </a:rPr>
            </a:br>
            <a:endParaRPr lang="de-DE" altLang="en-US" sz="1100">
              <a:solidFill>
                <a:schemeClr val="bg1"/>
              </a:solidFill>
            </a:endParaRPr>
          </a:p>
        </p:txBody>
      </p:sp>
      <p:pic>
        <p:nvPicPr>
          <p:cNvPr id="59" name="Picture 19" descr="Portals for Microsoft Dynamics CRM">
            <a:extLst>
              <a:ext uri="{FF2B5EF4-FFF2-40B4-BE49-F238E27FC236}">
                <a16:creationId xmlns:a16="http://schemas.microsoft.com/office/drawing/2014/main" xmlns="" id="{F7907E77-1CD6-4460-BEF3-5E90EE58D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057" y="1688427"/>
            <a:ext cx="1289051" cy="33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2653CBAA-F2E5-4C50-858B-534960FE102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525" y="1568245"/>
            <a:ext cx="1413212" cy="471071"/>
          </a:xfrm>
          <a:prstGeom prst="rect">
            <a:avLst/>
          </a:prstGeom>
        </p:spPr>
      </p:pic>
      <p:cxnSp>
        <p:nvCxnSpPr>
          <p:cNvPr id="46" name="Straight Arrow Connector 22">
            <a:extLst>
              <a:ext uri="{FF2B5EF4-FFF2-40B4-BE49-F238E27FC236}">
                <a16:creationId xmlns:a16="http://schemas.microsoft.com/office/drawing/2014/main" xmlns="" id="{FE2BC3BC-C0B9-4CB0-8029-551182444A97}"/>
              </a:ext>
            </a:extLst>
          </p:cNvPr>
          <p:cNvCxnSpPr>
            <a:cxnSpLocks/>
          </p:cNvCxnSpPr>
          <p:nvPr/>
        </p:nvCxnSpPr>
        <p:spPr bwMode="auto">
          <a:xfrm flipV="1">
            <a:off x="3823370" y="3364285"/>
            <a:ext cx="0" cy="455612"/>
          </a:xfrm>
          <a:prstGeom prst="straightConnector1">
            <a:avLst/>
          </a:prstGeom>
          <a:noFill/>
          <a:ln w="28575" algn="ctr">
            <a:solidFill>
              <a:srgbClr val="000000">
                <a:alpha val="4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047A0B8E-6778-4AD0-A747-991367804F9E}"/>
              </a:ext>
            </a:extLst>
          </p:cNvPr>
          <p:cNvSpPr/>
          <p:nvPr/>
        </p:nvSpPr>
        <p:spPr bwMode="auto">
          <a:xfrm>
            <a:off x="3751933" y="3219822"/>
            <a:ext cx="142875" cy="144463"/>
          </a:xfrm>
          <a:prstGeom prst="ellipse">
            <a:avLst/>
          </a:prstGeom>
          <a:solidFill>
            <a:srgbClr val="70BDED">
              <a:alpha val="40000"/>
            </a:srgb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lIns="72000" tIns="72000" rIns="72000" bIns="72000" anchor="ctr"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endParaRPr lang="de-DE">
              <a:cs typeface="Arial" charset="0"/>
            </a:endParaRPr>
          </a:p>
        </p:txBody>
      </p:sp>
      <p:pic>
        <p:nvPicPr>
          <p:cNvPr id="55" name="Picture 11" descr="Image result for database png">
            <a:extLst>
              <a:ext uri="{FF2B5EF4-FFF2-40B4-BE49-F238E27FC236}">
                <a16:creationId xmlns:a16="http://schemas.microsoft.com/office/drawing/2014/main" xmlns="" id="{F7A46696-0B71-4824-9F0A-645D7D4A9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427" y="3811960"/>
            <a:ext cx="369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0E0AD78F-F6D5-4051-916F-6DE76278FDED}"/>
              </a:ext>
            </a:extLst>
          </p:cNvPr>
          <p:cNvSpPr txBox="1"/>
          <p:nvPr/>
        </p:nvSpPr>
        <p:spPr>
          <a:xfrm>
            <a:off x="3505076" y="4146922"/>
            <a:ext cx="636588" cy="265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1050"/>
              <a:t>PMS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1047C45-A4E9-4854-8BEC-7AC0DCF2B12E}"/>
              </a:ext>
            </a:extLst>
          </p:cNvPr>
          <p:cNvSpPr/>
          <p:nvPr/>
        </p:nvSpPr>
        <p:spPr bwMode="auto">
          <a:xfrm>
            <a:off x="3563888" y="3813548"/>
            <a:ext cx="533400" cy="727869"/>
          </a:xfrm>
          <a:prstGeom prst="rect">
            <a:avLst/>
          </a:prstGeom>
          <a:solidFill>
            <a:srgbClr val="FFFF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446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52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913" y="3486754"/>
            <a:ext cx="539648" cy="57983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63019" y="4355810"/>
            <a:ext cx="1329210" cy="323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Single portal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84536" y="2003212"/>
            <a:ext cx="19562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marR="0" lvl="0" indent="-87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Scientific </a:t>
            </a:r>
            <a:r>
              <a:rPr lang="en-GB" sz="1000"/>
              <a:t>s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ubmissions via web form </a:t>
            </a:r>
          </a:p>
          <a:p>
            <a:pPr marL="87313" marR="0" lvl="0" indent="-87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User friendly interface</a:t>
            </a:r>
          </a:p>
        </p:txBody>
      </p:sp>
      <p:pic>
        <p:nvPicPr>
          <p:cNvPr id="41" name="Picture 40" descr="156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2346" y="3522829"/>
            <a:ext cx="317485" cy="469519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2265982" y="1135031"/>
            <a:ext cx="2826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marR="0" lvl="0" indent="-87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Same credentials for all applications carried out via IRIS (OD, ITF, SA)</a:t>
            </a:r>
          </a:p>
          <a:p>
            <a:pPr marL="87313" marR="0" lvl="0" indent="-87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Pre-populated data (e.g. condition and RPI for Protocol Assistance)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545340" y="4350850"/>
            <a:ext cx="1090556" cy="323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Save time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980253" y="2137990"/>
            <a:ext cx="23456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marR="0" lvl="0" indent="-87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On-line check of the status of the application</a:t>
            </a:r>
          </a:p>
          <a:p>
            <a:pPr marL="87313" marR="0" lvl="0" indent="-87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00"/>
              <a:t>24/7 and real time access 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897790" y="4350850"/>
            <a:ext cx="1538306" cy="323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Better visibility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505724" y="4350850"/>
            <a:ext cx="924356" cy="323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Security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209587" y="2070544"/>
            <a:ext cx="14496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Documents in portal, not sent via e-mail/Eudralink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025221" y="1054972"/>
            <a:ext cx="26340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marR="0" lvl="0" indent="-87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More control of your own application</a:t>
            </a:r>
          </a:p>
          <a:p>
            <a:pPr marL="87313" marR="0" lvl="0" indent="-87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Multi-device access (PC, phone, tablet)</a:t>
            </a:r>
          </a:p>
        </p:txBody>
      </p:sp>
      <p:grpSp>
        <p:nvGrpSpPr>
          <p:cNvPr id="50" name="Group 9"/>
          <p:cNvGrpSpPr>
            <a:grpSpLocks noChangeAspect="1"/>
          </p:cNvGrpSpPr>
          <p:nvPr/>
        </p:nvGrpSpPr>
        <p:grpSpPr bwMode="auto">
          <a:xfrm>
            <a:off x="6059524" y="3640467"/>
            <a:ext cx="456692" cy="406643"/>
            <a:chOff x="3446" y="986"/>
            <a:chExt cx="146" cy="130"/>
          </a:xfrm>
        </p:grpSpPr>
        <p:sp>
          <p:nvSpPr>
            <p:cNvPr id="51" name="AutoShape 8"/>
            <p:cNvSpPr>
              <a:spLocks noChangeAspect="1" noChangeArrowheads="1" noTextEdit="1"/>
            </p:cNvSpPr>
            <p:nvPr/>
          </p:nvSpPr>
          <p:spPr bwMode="auto">
            <a:xfrm>
              <a:off x="3446" y="986"/>
              <a:ext cx="146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52" name="Freeform 10"/>
            <p:cNvSpPr>
              <a:spLocks noEditPoints="1"/>
            </p:cNvSpPr>
            <p:nvPr/>
          </p:nvSpPr>
          <p:spPr bwMode="auto">
            <a:xfrm>
              <a:off x="3446" y="984"/>
              <a:ext cx="148" cy="132"/>
            </a:xfrm>
            <a:custGeom>
              <a:avLst/>
              <a:gdLst>
                <a:gd name="T0" fmla="*/ 13 w 82"/>
                <a:gd name="T1" fmla="*/ 24 h 73"/>
                <a:gd name="T2" fmla="*/ 24 w 82"/>
                <a:gd name="T3" fmla="*/ 28 h 73"/>
                <a:gd name="T4" fmla="*/ 25 w 82"/>
                <a:gd name="T5" fmla="*/ 28 h 73"/>
                <a:gd name="T6" fmla="*/ 31 w 82"/>
                <a:gd name="T7" fmla="*/ 22 h 73"/>
                <a:gd name="T8" fmla="*/ 32 w 82"/>
                <a:gd name="T9" fmla="*/ 21 h 73"/>
                <a:gd name="T10" fmla="*/ 29 w 82"/>
                <a:gd name="T11" fmla="*/ 17 h 73"/>
                <a:gd name="T12" fmla="*/ 45 w 82"/>
                <a:gd name="T13" fmla="*/ 1 h 73"/>
                <a:gd name="T14" fmla="*/ 32 w 82"/>
                <a:gd name="T15" fmla="*/ 1 h 73"/>
                <a:gd name="T16" fmla="*/ 17 w 82"/>
                <a:gd name="T17" fmla="*/ 8 h 73"/>
                <a:gd name="T18" fmla="*/ 11 w 82"/>
                <a:gd name="T19" fmla="*/ 13 h 73"/>
                <a:gd name="T20" fmla="*/ 9 w 82"/>
                <a:gd name="T21" fmla="*/ 19 h 73"/>
                <a:gd name="T22" fmla="*/ 3 w 82"/>
                <a:gd name="T23" fmla="*/ 21 h 73"/>
                <a:gd name="T24" fmla="*/ 0 w 82"/>
                <a:gd name="T25" fmla="*/ 23 h 73"/>
                <a:gd name="T26" fmla="*/ 0 w 82"/>
                <a:gd name="T27" fmla="*/ 25 h 73"/>
                <a:gd name="T28" fmla="*/ 6 w 82"/>
                <a:gd name="T29" fmla="*/ 31 h 73"/>
                <a:gd name="T30" fmla="*/ 8 w 82"/>
                <a:gd name="T31" fmla="*/ 31 h 73"/>
                <a:gd name="T32" fmla="*/ 11 w 82"/>
                <a:gd name="T33" fmla="*/ 29 h 73"/>
                <a:gd name="T34" fmla="*/ 13 w 82"/>
                <a:gd name="T35" fmla="*/ 24 h 73"/>
                <a:gd name="T36" fmla="*/ 36 w 82"/>
                <a:gd name="T37" fmla="*/ 26 h 73"/>
                <a:gd name="T38" fmla="*/ 34 w 82"/>
                <a:gd name="T39" fmla="*/ 26 h 73"/>
                <a:gd name="T40" fmla="*/ 28 w 82"/>
                <a:gd name="T41" fmla="*/ 31 h 73"/>
                <a:gd name="T42" fmla="*/ 28 w 82"/>
                <a:gd name="T43" fmla="*/ 33 h 73"/>
                <a:gd name="T44" fmla="*/ 62 w 82"/>
                <a:gd name="T45" fmla="*/ 71 h 73"/>
                <a:gd name="T46" fmla="*/ 65 w 82"/>
                <a:gd name="T47" fmla="*/ 72 h 73"/>
                <a:gd name="T48" fmla="*/ 69 w 82"/>
                <a:gd name="T49" fmla="*/ 68 h 73"/>
                <a:gd name="T50" fmla="*/ 70 w 82"/>
                <a:gd name="T51" fmla="*/ 65 h 73"/>
                <a:gd name="T52" fmla="*/ 36 w 82"/>
                <a:gd name="T53" fmla="*/ 26 h 73"/>
                <a:gd name="T54" fmla="*/ 81 w 82"/>
                <a:gd name="T55" fmla="*/ 10 h 73"/>
                <a:gd name="T56" fmla="*/ 79 w 82"/>
                <a:gd name="T57" fmla="*/ 9 h 73"/>
                <a:gd name="T58" fmla="*/ 75 w 82"/>
                <a:gd name="T59" fmla="*/ 15 h 73"/>
                <a:gd name="T60" fmla="*/ 67 w 82"/>
                <a:gd name="T61" fmla="*/ 17 h 73"/>
                <a:gd name="T62" fmla="*/ 65 w 82"/>
                <a:gd name="T63" fmla="*/ 10 h 73"/>
                <a:gd name="T64" fmla="*/ 69 w 82"/>
                <a:gd name="T65" fmla="*/ 3 h 73"/>
                <a:gd name="T66" fmla="*/ 67 w 82"/>
                <a:gd name="T67" fmla="*/ 2 h 73"/>
                <a:gd name="T68" fmla="*/ 56 w 82"/>
                <a:gd name="T69" fmla="*/ 11 h 73"/>
                <a:gd name="T70" fmla="*/ 52 w 82"/>
                <a:gd name="T71" fmla="*/ 25 h 73"/>
                <a:gd name="T72" fmla="*/ 47 w 82"/>
                <a:gd name="T73" fmla="*/ 31 h 73"/>
                <a:gd name="T74" fmla="*/ 52 w 82"/>
                <a:gd name="T75" fmla="*/ 37 h 73"/>
                <a:gd name="T76" fmla="*/ 59 w 82"/>
                <a:gd name="T77" fmla="*/ 31 h 73"/>
                <a:gd name="T78" fmla="*/ 67 w 82"/>
                <a:gd name="T79" fmla="*/ 28 h 73"/>
                <a:gd name="T80" fmla="*/ 80 w 82"/>
                <a:gd name="T81" fmla="*/ 23 h 73"/>
                <a:gd name="T82" fmla="*/ 81 w 82"/>
                <a:gd name="T83" fmla="*/ 10 h 73"/>
                <a:gd name="T84" fmla="*/ 11 w 82"/>
                <a:gd name="T85" fmla="*/ 66 h 73"/>
                <a:gd name="T86" fmla="*/ 11 w 82"/>
                <a:gd name="T87" fmla="*/ 69 h 73"/>
                <a:gd name="T88" fmla="*/ 15 w 82"/>
                <a:gd name="T89" fmla="*/ 73 h 73"/>
                <a:gd name="T90" fmla="*/ 18 w 82"/>
                <a:gd name="T91" fmla="*/ 72 h 73"/>
                <a:gd name="T92" fmla="*/ 38 w 82"/>
                <a:gd name="T93" fmla="*/ 52 h 73"/>
                <a:gd name="T94" fmla="*/ 32 w 82"/>
                <a:gd name="T95" fmla="*/ 45 h 73"/>
                <a:gd name="T96" fmla="*/ 11 w 82"/>
                <a:gd name="T97" fmla="*/ 6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2" h="73">
                  <a:moveTo>
                    <a:pt x="13" y="24"/>
                  </a:moveTo>
                  <a:cubicBezTo>
                    <a:pt x="16" y="21"/>
                    <a:pt x="20" y="23"/>
                    <a:pt x="24" y="28"/>
                  </a:cubicBezTo>
                  <a:cubicBezTo>
                    <a:pt x="24" y="29"/>
                    <a:pt x="25" y="28"/>
                    <a:pt x="25" y="28"/>
                  </a:cubicBezTo>
                  <a:cubicBezTo>
                    <a:pt x="26" y="27"/>
                    <a:pt x="31" y="22"/>
                    <a:pt x="31" y="22"/>
                  </a:cubicBezTo>
                  <a:cubicBezTo>
                    <a:pt x="32" y="22"/>
                    <a:pt x="32" y="21"/>
                    <a:pt x="32" y="21"/>
                  </a:cubicBezTo>
                  <a:cubicBezTo>
                    <a:pt x="31" y="20"/>
                    <a:pt x="30" y="18"/>
                    <a:pt x="29" y="17"/>
                  </a:cubicBezTo>
                  <a:cubicBezTo>
                    <a:pt x="21" y="7"/>
                    <a:pt x="49" y="1"/>
                    <a:pt x="45" y="1"/>
                  </a:cubicBezTo>
                  <a:cubicBezTo>
                    <a:pt x="42" y="1"/>
                    <a:pt x="34" y="0"/>
                    <a:pt x="32" y="1"/>
                  </a:cubicBezTo>
                  <a:cubicBezTo>
                    <a:pt x="27" y="1"/>
                    <a:pt x="21" y="6"/>
                    <a:pt x="17" y="8"/>
                  </a:cubicBezTo>
                  <a:cubicBezTo>
                    <a:pt x="13" y="11"/>
                    <a:pt x="11" y="13"/>
                    <a:pt x="11" y="13"/>
                  </a:cubicBezTo>
                  <a:cubicBezTo>
                    <a:pt x="10" y="14"/>
                    <a:pt x="11" y="17"/>
                    <a:pt x="9" y="19"/>
                  </a:cubicBezTo>
                  <a:cubicBezTo>
                    <a:pt x="6" y="21"/>
                    <a:pt x="5" y="19"/>
                    <a:pt x="3" y="21"/>
                  </a:cubicBezTo>
                  <a:cubicBezTo>
                    <a:pt x="3" y="21"/>
                    <a:pt x="1" y="23"/>
                    <a:pt x="0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5"/>
                    <a:pt x="5" y="31"/>
                    <a:pt x="6" y="31"/>
                  </a:cubicBezTo>
                  <a:cubicBezTo>
                    <a:pt x="6" y="32"/>
                    <a:pt x="7" y="32"/>
                    <a:pt x="8" y="31"/>
                  </a:cubicBezTo>
                  <a:cubicBezTo>
                    <a:pt x="9" y="31"/>
                    <a:pt x="11" y="29"/>
                    <a:pt x="11" y="29"/>
                  </a:cubicBezTo>
                  <a:cubicBezTo>
                    <a:pt x="11" y="29"/>
                    <a:pt x="11" y="25"/>
                    <a:pt x="13" y="24"/>
                  </a:cubicBezTo>
                  <a:close/>
                  <a:moveTo>
                    <a:pt x="36" y="26"/>
                  </a:moveTo>
                  <a:cubicBezTo>
                    <a:pt x="35" y="26"/>
                    <a:pt x="35" y="26"/>
                    <a:pt x="34" y="26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2"/>
                    <a:pt x="28" y="32"/>
                    <a:pt x="28" y="33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3" y="72"/>
                    <a:pt x="64" y="72"/>
                    <a:pt x="65" y="72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70" y="68"/>
                    <a:pt x="70" y="66"/>
                    <a:pt x="70" y="65"/>
                  </a:cubicBezTo>
                  <a:lnTo>
                    <a:pt x="36" y="26"/>
                  </a:lnTo>
                  <a:close/>
                  <a:moveTo>
                    <a:pt x="81" y="10"/>
                  </a:moveTo>
                  <a:cubicBezTo>
                    <a:pt x="81" y="8"/>
                    <a:pt x="80" y="8"/>
                    <a:pt x="79" y="9"/>
                  </a:cubicBezTo>
                  <a:cubicBezTo>
                    <a:pt x="79" y="10"/>
                    <a:pt x="76" y="14"/>
                    <a:pt x="75" y="15"/>
                  </a:cubicBezTo>
                  <a:cubicBezTo>
                    <a:pt x="74" y="17"/>
                    <a:pt x="72" y="20"/>
                    <a:pt x="67" y="17"/>
                  </a:cubicBezTo>
                  <a:cubicBezTo>
                    <a:pt x="63" y="14"/>
                    <a:pt x="64" y="11"/>
                    <a:pt x="65" y="10"/>
                  </a:cubicBezTo>
                  <a:cubicBezTo>
                    <a:pt x="66" y="8"/>
                    <a:pt x="69" y="4"/>
                    <a:pt x="69" y="3"/>
                  </a:cubicBezTo>
                  <a:cubicBezTo>
                    <a:pt x="69" y="3"/>
                    <a:pt x="69" y="1"/>
                    <a:pt x="67" y="2"/>
                  </a:cubicBezTo>
                  <a:cubicBezTo>
                    <a:pt x="66" y="2"/>
                    <a:pt x="57" y="6"/>
                    <a:pt x="56" y="11"/>
                  </a:cubicBezTo>
                  <a:cubicBezTo>
                    <a:pt x="55" y="16"/>
                    <a:pt x="57" y="21"/>
                    <a:pt x="52" y="25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61" y="29"/>
                    <a:pt x="64" y="28"/>
                    <a:pt x="67" y="28"/>
                  </a:cubicBezTo>
                  <a:cubicBezTo>
                    <a:pt x="74" y="30"/>
                    <a:pt x="78" y="27"/>
                    <a:pt x="80" y="23"/>
                  </a:cubicBezTo>
                  <a:cubicBezTo>
                    <a:pt x="82" y="20"/>
                    <a:pt x="81" y="12"/>
                    <a:pt x="81" y="10"/>
                  </a:cubicBezTo>
                  <a:close/>
                  <a:moveTo>
                    <a:pt x="11" y="66"/>
                  </a:moveTo>
                  <a:cubicBezTo>
                    <a:pt x="10" y="67"/>
                    <a:pt x="10" y="68"/>
                    <a:pt x="11" y="69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16" y="73"/>
                    <a:pt x="17" y="73"/>
                    <a:pt x="18" y="7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2" y="45"/>
                    <a:pt x="32" y="45"/>
                    <a:pt x="32" y="45"/>
                  </a:cubicBezTo>
                  <a:lnTo>
                    <a:pt x="11" y="6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5498496" y="4350850"/>
            <a:ext cx="1809808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Better usability</a:t>
            </a:r>
          </a:p>
        </p:txBody>
      </p:sp>
      <p:sp>
        <p:nvSpPr>
          <p:cNvPr id="88" name="Rectangle 87"/>
          <p:cNvSpPr/>
          <p:nvPr/>
        </p:nvSpPr>
        <p:spPr bwMode="auto">
          <a:xfrm>
            <a:off x="358776" y="665735"/>
            <a:ext cx="8461696" cy="4212648"/>
          </a:xfrm>
          <a:prstGeom prst="rect">
            <a:avLst/>
          </a:prstGeom>
          <a:noFill/>
          <a:ln w="38100" cap="flat" cmpd="sng" algn="ctr">
            <a:solidFill>
              <a:srgbClr val="5CC2DC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77365" y="559058"/>
            <a:ext cx="5165197" cy="3565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9BBB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Managing </a:t>
            </a:r>
            <a:r>
              <a:rPr lang="en-GB" b="1">
                <a:solidFill>
                  <a:srgbClr val="009BBB"/>
                </a:solidFill>
              </a:rPr>
              <a:t>scientific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9BBB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procedures is changing</a:t>
            </a:r>
          </a:p>
        </p:txBody>
      </p:sp>
      <p:sp>
        <p:nvSpPr>
          <p:cNvPr id="90" name="TextBox 89"/>
          <p:cNvSpPr txBox="1"/>
          <p:nvPr/>
        </p:nvSpPr>
        <p:spPr>
          <a:xfrm flipH="1">
            <a:off x="6940910" y="4663997"/>
            <a:ext cx="1571821" cy="3565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9BBB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Benefits</a:t>
            </a:r>
          </a:p>
        </p:txBody>
      </p:sp>
      <p:cxnSp>
        <p:nvCxnSpPr>
          <p:cNvPr id="91" name="Straight Connector 90"/>
          <p:cNvCxnSpPr/>
          <p:nvPr/>
        </p:nvCxnSpPr>
        <p:spPr bwMode="auto">
          <a:xfrm>
            <a:off x="755576" y="3270730"/>
            <a:ext cx="780673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Oval 91"/>
          <p:cNvSpPr/>
          <p:nvPr/>
        </p:nvSpPr>
        <p:spPr bwMode="auto">
          <a:xfrm>
            <a:off x="912770" y="3426040"/>
            <a:ext cx="263560" cy="263560"/>
          </a:xfrm>
          <a:prstGeom prst="ellipse">
            <a:avLst/>
          </a:prstGeom>
          <a:noFill/>
          <a:ln w="9525" cap="flat" cmpd="sng" algn="ctr">
            <a:solidFill>
              <a:srgbClr val="5CC2DC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15404" y="3430648"/>
            <a:ext cx="276038" cy="257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6D6F71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94" name="Oval 93"/>
          <p:cNvSpPr/>
          <p:nvPr/>
        </p:nvSpPr>
        <p:spPr bwMode="auto">
          <a:xfrm>
            <a:off x="2629960" y="3427924"/>
            <a:ext cx="263560" cy="263560"/>
          </a:xfrm>
          <a:prstGeom prst="ellipse">
            <a:avLst/>
          </a:prstGeom>
          <a:noFill/>
          <a:ln w="9525" cap="flat" cmpd="sng" algn="ctr">
            <a:solidFill>
              <a:srgbClr val="5CC2DC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640769" y="3435823"/>
            <a:ext cx="259687" cy="249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D6F71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96" name="Oval 95"/>
          <p:cNvSpPr/>
          <p:nvPr/>
        </p:nvSpPr>
        <p:spPr bwMode="auto">
          <a:xfrm>
            <a:off x="4197600" y="3414746"/>
            <a:ext cx="289916" cy="289916"/>
          </a:xfrm>
          <a:prstGeom prst="ellipse">
            <a:avLst/>
          </a:prstGeom>
          <a:noFill/>
          <a:ln w="9525" cap="flat" cmpd="sng" algn="ctr">
            <a:solidFill>
              <a:srgbClr val="5CC2DC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225959" y="3450961"/>
            <a:ext cx="250944" cy="251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6D6F71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98" name="Oval 97"/>
          <p:cNvSpPr/>
          <p:nvPr/>
        </p:nvSpPr>
        <p:spPr bwMode="auto">
          <a:xfrm>
            <a:off x="5628065" y="3414746"/>
            <a:ext cx="289916" cy="289916"/>
          </a:xfrm>
          <a:prstGeom prst="ellipse">
            <a:avLst/>
          </a:prstGeom>
          <a:noFill/>
          <a:ln w="9525" cap="flat" cmpd="sng" algn="ctr">
            <a:solidFill>
              <a:srgbClr val="5CC2DC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667831" y="3414746"/>
            <a:ext cx="228131" cy="2289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6D6F71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100" name="Oval 99"/>
          <p:cNvSpPr/>
          <p:nvPr/>
        </p:nvSpPr>
        <p:spPr bwMode="auto">
          <a:xfrm>
            <a:off x="7304486" y="3414746"/>
            <a:ext cx="289916" cy="289916"/>
          </a:xfrm>
          <a:prstGeom prst="ellipse">
            <a:avLst/>
          </a:prstGeom>
          <a:noFill/>
          <a:ln w="9525" cap="flat" cmpd="sng" algn="ctr">
            <a:solidFill>
              <a:srgbClr val="5CC2DC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332845" y="3448414"/>
            <a:ext cx="250944" cy="251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6D6F71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5</a:t>
            </a:r>
          </a:p>
        </p:txBody>
      </p:sp>
      <p:grpSp>
        <p:nvGrpSpPr>
          <p:cNvPr id="102" name="Group 13"/>
          <p:cNvGrpSpPr>
            <a:grpSpLocks noChangeAspect="1"/>
          </p:cNvGrpSpPr>
          <p:nvPr/>
        </p:nvGrpSpPr>
        <p:grpSpPr bwMode="auto">
          <a:xfrm>
            <a:off x="4481991" y="3634211"/>
            <a:ext cx="509587" cy="354012"/>
            <a:chOff x="2611" y="2591"/>
            <a:chExt cx="321" cy="223"/>
          </a:xfrm>
        </p:grpSpPr>
        <p:sp>
          <p:nvSpPr>
            <p:cNvPr id="103" name="AutoShape 12"/>
            <p:cNvSpPr>
              <a:spLocks noChangeAspect="1" noChangeArrowheads="1" noTextEdit="1"/>
            </p:cNvSpPr>
            <p:nvPr/>
          </p:nvSpPr>
          <p:spPr bwMode="auto">
            <a:xfrm>
              <a:off x="2611" y="2591"/>
              <a:ext cx="32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04" name="Freeform 14"/>
            <p:cNvSpPr>
              <a:spLocks noEditPoints="1"/>
            </p:cNvSpPr>
            <p:nvPr/>
          </p:nvSpPr>
          <p:spPr bwMode="auto">
            <a:xfrm>
              <a:off x="2611" y="2591"/>
              <a:ext cx="321" cy="223"/>
            </a:xfrm>
            <a:custGeom>
              <a:avLst/>
              <a:gdLst>
                <a:gd name="T0" fmla="*/ 88 w 91"/>
                <a:gd name="T1" fmla="*/ 34 h 63"/>
                <a:gd name="T2" fmla="*/ 68 w 91"/>
                <a:gd name="T3" fmla="*/ 10 h 63"/>
                <a:gd name="T4" fmla="*/ 69 w 91"/>
                <a:gd name="T5" fmla="*/ 9 h 63"/>
                <a:gd name="T6" fmla="*/ 58 w 91"/>
                <a:gd name="T7" fmla="*/ 0 h 63"/>
                <a:gd name="T8" fmla="*/ 48 w 91"/>
                <a:gd name="T9" fmla="*/ 9 h 63"/>
                <a:gd name="T10" fmla="*/ 45 w 91"/>
                <a:gd name="T11" fmla="*/ 9 h 63"/>
                <a:gd name="T12" fmla="*/ 34 w 91"/>
                <a:gd name="T13" fmla="*/ 0 h 63"/>
                <a:gd name="T14" fmla="*/ 24 w 91"/>
                <a:gd name="T15" fmla="*/ 9 h 63"/>
                <a:gd name="T16" fmla="*/ 24 w 91"/>
                <a:gd name="T17" fmla="*/ 10 h 63"/>
                <a:gd name="T18" fmla="*/ 3 w 91"/>
                <a:gd name="T19" fmla="*/ 35 h 63"/>
                <a:gd name="T20" fmla="*/ 0 w 91"/>
                <a:gd name="T21" fmla="*/ 45 h 63"/>
                <a:gd name="T22" fmla="*/ 19 w 91"/>
                <a:gd name="T23" fmla="*/ 63 h 63"/>
                <a:gd name="T24" fmla="*/ 37 w 91"/>
                <a:gd name="T25" fmla="*/ 45 h 63"/>
                <a:gd name="T26" fmla="*/ 36 w 91"/>
                <a:gd name="T27" fmla="*/ 41 h 63"/>
                <a:gd name="T28" fmla="*/ 46 w 91"/>
                <a:gd name="T29" fmla="*/ 47 h 63"/>
                <a:gd name="T30" fmla="*/ 55 w 91"/>
                <a:gd name="T31" fmla="*/ 42 h 63"/>
                <a:gd name="T32" fmla="*/ 55 w 91"/>
                <a:gd name="T33" fmla="*/ 45 h 63"/>
                <a:gd name="T34" fmla="*/ 73 w 91"/>
                <a:gd name="T35" fmla="*/ 63 h 63"/>
                <a:gd name="T36" fmla="*/ 91 w 91"/>
                <a:gd name="T37" fmla="*/ 45 h 63"/>
                <a:gd name="T38" fmla="*/ 88 w 91"/>
                <a:gd name="T39" fmla="*/ 34 h 63"/>
                <a:gd name="T40" fmla="*/ 73 w 91"/>
                <a:gd name="T41" fmla="*/ 61 h 63"/>
                <a:gd name="T42" fmla="*/ 56 w 91"/>
                <a:gd name="T43" fmla="*/ 45 h 63"/>
                <a:gd name="T44" fmla="*/ 58 w 91"/>
                <a:gd name="T45" fmla="*/ 38 h 63"/>
                <a:gd name="T46" fmla="*/ 73 w 91"/>
                <a:gd name="T47" fmla="*/ 28 h 63"/>
                <a:gd name="T48" fmla="*/ 87 w 91"/>
                <a:gd name="T49" fmla="*/ 37 h 63"/>
                <a:gd name="T50" fmla="*/ 89 w 91"/>
                <a:gd name="T51" fmla="*/ 45 h 63"/>
                <a:gd name="T52" fmla="*/ 73 w 91"/>
                <a:gd name="T53" fmla="*/ 61 h 63"/>
                <a:gd name="T54" fmla="*/ 52 w 91"/>
                <a:gd name="T55" fmla="*/ 38 h 63"/>
                <a:gd name="T56" fmla="*/ 46 w 91"/>
                <a:gd name="T57" fmla="*/ 43 h 63"/>
                <a:gd name="T58" fmla="*/ 40 w 91"/>
                <a:gd name="T59" fmla="*/ 39 h 63"/>
                <a:gd name="T60" fmla="*/ 39 w 91"/>
                <a:gd name="T61" fmla="*/ 36 h 63"/>
                <a:gd name="T62" fmla="*/ 46 w 91"/>
                <a:gd name="T63" fmla="*/ 29 h 63"/>
                <a:gd name="T64" fmla="*/ 53 w 91"/>
                <a:gd name="T65" fmla="*/ 36 h 63"/>
                <a:gd name="T66" fmla="*/ 52 w 91"/>
                <a:gd name="T67" fmla="*/ 38 h 63"/>
                <a:gd name="T68" fmla="*/ 19 w 91"/>
                <a:gd name="T69" fmla="*/ 61 h 63"/>
                <a:gd name="T70" fmla="*/ 2 w 91"/>
                <a:gd name="T71" fmla="*/ 45 h 63"/>
                <a:gd name="T72" fmla="*/ 3 w 91"/>
                <a:gd name="T73" fmla="*/ 40 h 63"/>
                <a:gd name="T74" fmla="*/ 19 w 91"/>
                <a:gd name="T75" fmla="*/ 28 h 63"/>
                <a:gd name="T76" fmla="*/ 34 w 91"/>
                <a:gd name="T77" fmla="*/ 39 h 63"/>
                <a:gd name="T78" fmla="*/ 35 w 91"/>
                <a:gd name="T79" fmla="*/ 45 h 63"/>
                <a:gd name="T80" fmla="*/ 19 w 91"/>
                <a:gd name="T81" fmla="*/ 6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1" h="63">
                  <a:moveTo>
                    <a:pt x="88" y="34"/>
                  </a:moveTo>
                  <a:cubicBezTo>
                    <a:pt x="82" y="24"/>
                    <a:pt x="72" y="14"/>
                    <a:pt x="68" y="10"/>
                  </a:cubicBezTo>
                  <a:cubicBezTo>
                    <a:pt x="68" y="10"/>
                    <a:pt x="69" y="9"/>
                    <a:pt x="69" y="9"/>
                  </a:cubicBezTo>
                  <a:cubicBezTo>
                    <a:pt x="69" y="4"/>
                    <a:pt x="64" y="0"/>
                    <a:pt x="58" y="0"/>
                  </a:cubicBezTo>
                  <a:cubicBezTo>
                    <a:pt x="52" y="0"/>
                    <a:pt x="48" y="4"/>
                    <a:pt x="48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4"/>
                    <a:pt x="40" y="0"/>
                    <a:pt x="34" y="0"/>
                  </a:cubicBezTo>
                  <a:cubicBezTo>
                    <a:pt x="28" y="0"/>
                    <a:pt x="24" y="4"/>
                    <a:pt x="24" y="9"/>
                  </a:cubicBezTo>
                  <a:cubicBezTo>
                    <a:pt x="24" y="9"/>
                    <a:pt x="24" y="10"/>
                    <a:pt x="24" y="10"/>
                  </a:cubicBezTo>
                  <a:cubicBezTo>
                    <a:pt x="11" y="22"/>
                    <a:pt x="5" y="30"/>
                    <a:pt x="3" y="35"/>
                  </a:cubicBezTo>
                  <a:cubicBezTo>
                    <a:pt x="1" y="38"/>
                    <a:pt x="0" y="41"/>
                    <a:pt x="0" y="45"/>
                  </a:cubicBezTo>
                  <a:cubicBezTo>
                    <a:pt x="0" y="55"/>
                    <a:pt x="9" y="63"/>
                    <a:pt x="19" y="63"/>
                  </a:cubicBezTo>
                  <a:cubicBezTo>
                    <a:pt x="29" y="63"/>
                    <a:pt x="37" y="55"/>
                    <a:pt x="37" y="45"/>
                  </a:cubicBezTo>
                  <a:cubicBezTo>
                    <a:pt x="37" y="44"/>
                    <a:pt x="37" y="42"/>
                    <a:pt x="36" y="41"/>
                  </a:cubicBezTo>
                  <a:cubicBezTo>
                    <a:pt x="38" y="45"/>
                    <a:pt x="42" y="47"/>
                    <a:pt x="46" y="47"/>
                  </a:cubicBezTo>
                  <a:cubicBezTo>
                    <a:pt x="50" y="47"/>
                    <a:pt x="53" y="45"/>
                    <a:pt x="55" y="42"/>
                  </a:cubicBezTo>
                  <a:cubicBezTo>
                    <a:pt x="55" y="43"/>
                    <a:pt x="55" y="44"/>
                    <a:pt x="55" y="45"/>
                  </a:cubicBezTo>
                  <a:cubicBezTo>
                    <a:pt x="55" y="55"/>
                    <a:pt x="63" y="63"/>
                    <a:pt x="73" y="63"/>
                  </a:cubicBezTo>
                  <a:cubicBezTo>
                    <a:pt x="83" y="63"/>
                    <a:pt x="91" y="55"/>
                    <a:pt x="91" y="45"/>
                  </a:cubicBezTo>
                  <a:cubicBezTo>
                    <a:pt x="91" y="41"/>
                    <a:pt x="90" y="37"/>
                    <a:pt x="88" y="34"/>
                  </a:cubicBezTo>
                  <a:close/>
                  <a:moveTo>
                    <a:pt x="73" y="61"/>
                  </a:moveTo>
                  <a:cubicBezTo>
                    <a:pt x="64" y="61"/>
                    <a:pt x="56" y="54"/>
                    <a:pt x="56" y="45"/>
                  </a:cubicBezTo>
                  <a:cubicBezTo>
                    <a:pt x="56" y="42"/>
                    <a:pt x="57" y="40"/>
                    <a:pt x="58" y="38"/>
                  </a:cubicBezTo>
                  <a:cubicBezTo>
                    <a:pt x="60" y="32"/>
                    <a:pt x="66" y="28"/>
                    <a:pt x="73" y="28"/>
                  </a:cubicBezTo>
                  <a:cubicBezTo>
                    <a:pt x="79" y="28"/>
                    <a:pt x="84" y="32"/>
                    <a:pt x="87" y="37"/>
                  </a:cubicBezTo>
                  <a:cubicBezTo>
                    <a:pt x="89" y="39"/>
                    <a:pt x="89" y="42"/>
                    <a:pt x="89" y="45"/>
                  </a:cubicBezTo>
                  <a:cubicBezTo>
                    <a:pt x="89" y="54"/>
                    <a:pt x="82" y="61"/>
                    <a:pt x="73" y="61"/>
                  </a:cubicBezTo>
                  <a:close/>
                  <a:moveTo>
                    <a:pt x="52" y="38"/>
                  </a:moveTo>
                  <a:cubicBezTo>
                    <a:pt x="51" y="41"/>
                    <a:pt x="49" y="43"/>
                    <a:pt x="46" y="43"/>
                  </a:cubicBezTo>
                  <a:cubicBezTo>
                    <a:pt x="43" y="43"/>
                    <a:pt x="41" y="41"/>
                    <a:pt x="40" y="39"/>
                  </a:cubicBezTo>
                  <a:cubicBezTo>
                    <a:pt x="40" y="38"/>
                    <a:pt x="39" y="37"/>
                    <a:pt x="39" y="36"/>
                  </a:cubicBezTo>
                  <a:cubicBezTo>
                    <a:pt x="39" y="32"/>
                    <a:pt x="42" y="29"/>
                    <a:pt x="46" y="29"/>
                  </a:cubicBezTo>
                  <a:cubicBezTo>
                    <a:pt x="50" y="29"/>
                    <a:pt x="53" y="32"/>
                    <a:pt x="53" y="36"/>
                  </a:cubicBezTo>
                  <a:cubicBezTo>
                    <a:pt x="53" y="37"/>
                    <a:pt x="52" y="37"/>
                    <a:pt x="52" y="38"/>
                  </a:cubicBezTo>
                  <a:close/>
                  <a:moveTo>
                    <a:pt x="19" y="61"/>
                  </a:moveTo>
                  <a:cubicBezTo>
                    <a:pt x="10" y="61"/>
                    <a:pt x="2" y="54"/>
                    <a:pt x="2" y="45"/>
                  </a:cubicBezTo>
                  <a:cubicBezTo>
                    <a:pt x="2" y="43"/>
                    <a:pt x="2" y="42"/>
                    <a:pt x="3" y="40"/>
                  </a:cubicBezTo>
                  <a:cubicBezTo>
                    <a:pt x="5" y="33"/>
                    <a:pt x="11" y="28"/>
                    <a:pt x="19" y="28"/>
                  </a:cubicBezTo>
                  <a:cubicBezTo>
                    <a:pt x="26" y="28"/>
                    <a:pt x="32" y="33"/>
                    <a:pt x="34" y="39"/>
                  </a:cubicBezTo>
                  <a:cubicBezTo>
                    <a:pt x="35" y="41"/>
                    <a:pt x="35" y="43"/>
                    <a:pt x="35" y="45"/>
                  </a:cubicBezTo>
                  <a:cubicBezTo>
                    <a:pt x="35" y="54"/>
                    <a:pt x="28" y="61"/>
                    <a:pt x="19" y="6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05" name="Freeform 15"/>
            <p:cNvSpPr>
              <a:spLocks/>
            </p:cNvSpPr>
            <p:nvPr/>
          </p:nvSpPr>
          <p:spPr bwMode="auto">
            <a:xfrm>
              <a:off x="2625" y="2740"/>
              <a:ext cx="60" cy="56"/>
            </a:xfrm>
            <a:custGeom>
              <a:avLst/>
              <a:gdLst>
                <a:gd name="T0" fmla="*/ 4 w 17"/>
                <a:gd name="T1" fmla="*/ 0 h 16"/>
                <a:gd name="T2" fmla="*/ 17 w 17"/>
                <a:gd name="T3" fmla="*/ 13 h 16"/>
                <a:gd name="T4" fmla="*/ 4 w 17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6">
                  <a:moveTo>
                    <a:pt x="4" y="0"/>
                  </a:moveTo>
                  <a:cubicBezTo>
                    <a:pt x="4" y="0"/>
                    <a:pt x="0" y="16"/>
                    <a:pt x="17" y="13"/>
                  </a:cubicBezTo>
                  <a:cubicBezTo>
                    <a:pt x="17" y="13"/>
                    <a:pt x="6" y="11"/>
                    <a:pt x="4" y="0"/>
                  </a:cubicBezTo>
                  <a:close/>
                </a:path>
              </a:pathLst>
            </a:custGeom>
            <a:solidFill>
              <a:srgbClr val="3C8A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06" name="Freeform 16"/>
            <p:cNvSpPr>
              <a:spLocks/>
            </p:cNvSpPr>
            <p:nvPr/>
          </p:nvSpPr>
          <p:spPr bwMode="auto">
            <a:xfrm>
              <a:off x="2816" y="2740"/>
              <a:ext cx="60" cy="56"/>
            </a:xfrm>
            <a:custGeom>
              <a:avLst/>
              <a:gdLst>
                <a:gd name="T0" fmla="*/ 4 w 17"/>
                <a:gd name="T1" fmla="*/ 0 h 16"/>
                <a:gd name="T2" fmla="*/ 17 w 17"/>
                <a:gd name="T3" fmla="*/ 13 h 16"/>
                <a:gd name="T4" fmla="*/ 4 w 17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6">
                  <a:moveTo>
                    <a:pt x="4" y="0"/>
                  </a:moveTo>
                  <a:cubicBezTo>
                    <a:pt x="4" y="0"/>
                    <a:pt x="0" y="16"/>
                    <a:pt x="17" y="13"/>
                  </a:cubicBezTo>
                  <a:cubicBezTo>
                    <a:pt x="17" y="13"/>
                    <a:pt x="5" y="11"/>
                    <a:pt x="4" y="0"/>
                  </a:cubicBezTo>
                  <a:close/>
                </a:path>
              </a:pathLst>
            </a:custGeom>
            <a:solidFill>
              <a:srgbClr val="3C8A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107" name="Cloud Callout 106"/>
          <p:cNvSpPr/>
          <p:nvPr/>
        </p:nvSpPr>
        <p:spPr bwMode="auto">
          <a:xfrm>
            <a:off x="5888306" y="832340"/>
            <a:ext cx="2718904" cy="880978"/>
          </a:xfrm>
          <a:prstGeom prst="cloudCallout">
            <a:avLst>
              <a:gd name="adj1" fmla="val -48855"/>
              <a:gd name="adj2" fmla="val 219407"/>
            </a:avLst>
          </a:prstGeom>
          <a:noFill/>
          <a:ln w="9525" cap="flat" cmpd="sng" algn="ctr">
            <a:solidFill>
              <a:srgbClr val="5CC2D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08" name="Cloud Callout 107"/>
          <p:cNvSpPr/>
          <p:nvPr/>
        </p:nvSpPr>
        <p:spPr bwMode="auto">
          <a:xfrm>
            <a:off x="1989788" y="960149"/>
            <a:ext cx="3207323" cy="1089429"/>
          </a:xfrm>
          <a:prstGeom prst="cloudCallout">
            <a:avLst>
              <a:gd name="adj1" fmla="val -11953"/>
              <a:gd name="adj2" fmla="val 153001"/>
            </a:avLst>
          </a:prstGeom>
          <a:noFill/>
          <a:ln w="9525" cap="flat" cmpd="sng" algn="ctr">
            <a:solidFill>
              <a:srgbClr val="5CC2D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09" name="Cloud Callout 108"/>
          <p:cNvSpPr/>
          <p:nvPr/>
        </p:nvSpPr>
        <p:spPr bwMode="auto">
          <a:xfrm>
            <a:off x="419069" y="1887834"/>
            <a:ext cx="2323703" cy="776191"/>
          </a:xfrm>
          <a:prstGeom prst="cloudCallout">
            <a:avLst>
              <a:gd name="adj1" fmla="val -5330"/>
              <a:gd name="adj2" fmla="val 102863"/>
            </a:avLst>
          </a:prstGeom>
          <a:noFill/>
          <a:ln w="9525" cap="flat" cmpd="sng" algn="ctr">
            <a:solidFill>
              <a:srgbClr val="5CC2D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10" name="Cloud Callout 109"/>
          <p:cNvSpPr/>
          <p:nvPr/>
        </p:nvSpPr>
        <p:spPr bwMode="auto">
          <a:xfrm>
            <a:off x="3797860" y="2082468"/>
            <a:ext cx="2590242" cy="705437"/>
          </a:xfrm>
          <a:prstGeom prst="cloudCallout">
            <a:avLst>
              <a:gd name="adj1" fmla="val -25295"/>
              <a:gd name="adj2" fmla="val 100864"/>
            </a:avLst>
          </a:prstGeom>
          <a:noFill/>
          <a:ln w="9525" cap="flat" cmpd="sng" algn="ctr">
            <a:solidFill>
              <a:srgbClr val="5CC2D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11" name="Cloud Callout 110"/>
          <p:cNvSpPr/>
          <p:nvPr/>
        </p:nvSpPr>
        <p:spPr bwMode="auto">
          <a:xfrm>
            <a:off x="6907287" y="1973795"/>
            <a:ext cx="1769169" cy="775981"/>
          </a:xfrm>
          <a:prstGeom prst="cloudCallout">
            <a:avLst>
              <a:gd name="adj1" fmla="val -13427"/>
              <a:gd name="adj2" fmla="val 96351"/>
            </a:avLst>
          </a:prstGeom>
          <a:noFill/>
          <a:ln w="9525" cap="flat" cmpd="sng" algn="ctr">
            <a:solidFill>
              <a:srgbClr val="5CC2D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3" name="Graphic 2" descr="Lock">
            <a:extLst>
              <a:ext uri="{FF2B5EF4-FFF2-40B4-BE49-F238E27FC236}">
                <a16:creationId xmlns:a16="http://schemas.microsoft.com/office/drawing/2014/main" xmlns="" id="{D3C58B81-C86C-40E8-BA28-0C457B1E79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542477" y="3443557"/>
            <a:ext cx="783863" cy="78386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01275" y="79966"/>
            <a:ext cx="8424000" cy="341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100" b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Key benefits for Industry stakeholders </a:t>
            </a:r>
            <a:endParaRPr lang="en-GB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5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551E8A33-5AE1-4442-BE4D-01DA57DBA03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619643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03666A-32EA-4B72-9673-21C15C633A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Registration Process</a:t>
            </a:r>
          </a:p>
        </p:txBody>
      </p:sp>
    </p:spTree>
    <p:extLst>
      <p:ext uri="{BB962C8B-B14F-4D97-AF65-F5344CB8AC3E}">
        <p14:creationId xmlns:p14="http://schemas.microsoft.com/office/powerpoint/2010/main" val="86159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yellow, table, pin&#10;&#10;Description automatically generated">
            <a:extLst>
              <a:ext uri="{FF2B5EF4-FFF2-40B4-BE49-F238E27FC236}">
                <a16:creationId xmlns:a16="http://schemas.microsoft.com/office/drawing/2014/main" xmlns="" id="{EE854C3B-FB4F-4F5A-BB1E-9B551578F3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986" y="120841"/>
            <a:ext cx="1712718" cy="161880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3810D270-F80A-45FE-A2DF-02281FC1B8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>
                <a:solidFill>
                  <a:schemeClr val="tx1"/>
                </a:solidFill>
              </a:rPr>
              <a:t>How to register for access to IRIS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277A815-109D-4E36-ABB8-D3F037926A5B}"/>
              </a:ext>
            </a:extLst>
          </p:cNvPr>
          <p:cNvSpPr/>
          <p:nvPr/>
        </p:nvSpPr>
        <p:spPr>
          <a:xfrm>
            <a:off x="205234" y="1004384"/>
            <a:ext cx="4312013" cy="31393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access and use IRIS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the platform needs to know:</a:t>
            </a:r>
          </a:p>
          <a:p>
            <a:pPr marL="72517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Who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are you?</a:t>
            </a:r>
            <a:b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(do I have an EMA account?)</a:t>
            </a:r>
            <a:endParaRPr kumimoji="0" lang="en-GB" sz="14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2517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organisation 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represent? </a:t>
            </a:r>
            <a:b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(is my organisation registered in OMS?)</a:t>
            </a:r>
            <a:endParaRPr kumimoji="0" lang="en-GB" sz="14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2517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Which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access role(s) 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 you have? 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(what IRIS role do I need to request?)</a:t>
            </a:r>
            <a:endParaRPr kumimoji="0" lang="en-GB" sz="14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6797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6797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This is managed in IAM – EMA Account Management Portal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AFF336F-8B24-4961-8D2E-D53DC0425947}"/>
              </a:ext>
            </a:extLst>
          </p:cNvPr>
          <p:cNvSpPr/>
          <p:nvPr/>
        </p:nvSpPr>
        <p:spPr>
          <a:xfrm>
            <a:off x="727807" y="4412101"/>
            <a:ext cx="2651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IRIS guide to registration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53A61E3-07C1-49EA-B6A0-8F74BD2B63FD}"/>
              </a:ext>
            </a:extLst>
          </p:cNvPr>
          <p:cNvGrpSpPr>
            <a:grpSpLocks noChangeAspect="1"/>
          </p:cNvGrpSpPr>
          <p:nvPr/>
        </p:nvGrpSpPr>
        <p:grpSpPr>
          <a:xfrm>
            <a:off x="475113" y="4456044"/>
            <a:ext cx="308393" cy="308393"/>
            <a:chOff x="5835651" y="5011738"/>
            <a:chExt cx="522288" cy="522288"/>
          </a:xfrm>
        </p:grpSpPr>
        <p:sp>
          <p:nvSpPr>
            <p:cNvPr id="11" name="Freeform 54">
              <a:extLst>
                <a:ext uri="{FF2B5EF4-FFF2-40B4-BE49-F238E27FC236}">
                  <a16:creationId xmlns:a16="http://schemas.microsoft.com/office/drawing/2014/main" xmlns="" id="{65AC7BFE-38EF-4814-8711-4C90F73E8E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35651" y="5011738"/>
              <a:ext cx="522288" cy="522288"/>
            </a:xfrm>
            <a:custGeom>
              <a:avLst/>
              <a:gdLst>
                <a:gd name="T0" fmla="*/ 312 w 657"/>
                <a:gd name="T1" fmla="*/ 657 h 659"/>
                <a:gd name="T2" fmla="*/ 262 w 657"/>
                <a:gd name="T3" fmla="*/ 652 h 659"/>
                <a:gd name="T4" fmla="*/ 200 w 657"/>
                <a:gd name="T5" fmla="*/ 632 h 659"/>
                <a:gd name="T6" fmla="*/ 119 w 657"/>
                <a:gd name="T7" fmla="*/ 583 h 659"/>
                <a:gd name="T8" fmla="*/ 56 w 657"/>
                <a:gd name="T9" fmla="*/ 514 h 659"/>
                <a:gd name="T10" fmla="*/ 15 w 657"/>
                <a:gd name="T11" fmla="*/ 426 h 659"/>
                <a:gd name="T12" fmla="*/ 4 w 657"/>
                <a:gd name="T13" fmla="*/ 379 h 659"/>
                <a:gd name="T14" fmla="*/ 0 w 657"/>
                <a:gd name="T15" fmla="*/ 330 h 659"/>
                <a:gd name="T16" fmla="*/ 1 w 657"/>
                <a:gd name="T17" fmla="*/ 296 h 659"/>
                <a:gd name="T18" fmla="*/ 9 w 657"/>
                <a:gd name="T19" fmla="*/ 248 h 659"/>
                <a:gd name="T20" fmla="*/ 39 w 657"/>
                <a:gd name="T21" fmla="*/ 172 h 659"/>
                <a:gd name="T22" fmla="*/ 97 w 657"/>
                <a:gd name="T23" fmla="*/ 97 h 659"/>
                <a:gd name="T24" fmla="*/ 172 w 657"/>
                <a:gd name="T25" fmla="*/ 41 h 659"/>
                <a:gd name="T26" fmla="*/ 246 w 657"/>
                <a:gd name="T27" fmla="*/ 11 h 659"/>
                <a:gd name="T28" fmla="*/ 295 w 657"/>
                <a:gd name="T29" fmla="*/ 2 h 659"/>
                <a:gd name="T30" fmla="*/ 329 w 657"/>
                <a:gd name="T31" fmla="*/ 0 h 659"/>
                <a:gd name="T32" fmla="*/ 379 w 657"/>
                <a:gd name="T33" fmla="*/ 4 h 659"/>
                <a:gd name="T34" fmla="*/ 426 w 657"/>
                <a:gd name="T35" fmla="*/ 15 h 659"/>
                <a:gd name="T36" fmla="*/ 512 w 657"/>
                <a:gd name="T37" fmla="*/ 57 h 659"/>
                <a:gd name="T38" fmla="*/ 582 w 657"/>
                <a:gd name="T39" fmla="*/ 120 h 659"/>
                <a:gd name="T40" fmla="*/ 631 w 657"/>
                <a:gd name="T41" fmla="*/ 202 h 659"/>
                <a:gd name="T42" fmla="*/ 650 w 657"/>
                <a:gd name="T43" fmla="*/ 262 h 659"/>
                <a:gd name="T44" fmla="*/ 657 w 657"/>
                <a:gd name="T45" fmla="*/ 312 h 659"/>
                <a:gd name="T46" fmla="*/ 657 w 657"/>
                <a:gd name="T47" fmla="*/ 346 h 659"/>
                <a:gd name="T48" fmla="*/ 650 w 657"/>
                <a:gd name="T49" fmla="*/ 395 h 659"/>
                <a:gd name="T50" fmla="*/ 631 w 657"/>
                <a:gd name="T51" fmla="*/ 457 h 659"/>
                <a:gd name="T52" fmla="*/ 582 w 657"/>
                <a:gd name="T53" fmla="*/ 538 h 659"/>
                <a:gd name="T54" fmla="*/ 512 w 657"/>
                <a:gd name="T55" fmla="*/ 602 h 659"/>
                <a:gd name="T56" fmla="*/ 426 w 657"/>
                <a:gd name="T57" fmla="*/ 644 h 659"/>
                <a:gd name="T58" fmla="*/ 379 w 657"/>
                <a:gd name="T59" fmla="*/ 655 h 659"/>
                <a:gd name="T60" fmla="*/ 329 w 657"/>
                <a:gd name="T61" fmla="*/ 659 h 659"/>
                <a:gd name="T62" fmla="*/ 329 w 657"/>
                <a:gd name="T63" fmla="*/ 38 h 659"/>
                <a:gd name="T64" fmla="*/ 242 w 657"/>
                <a:gd name="T65" fmla="*/ 51 h 659"/>
                <a:gd name="T66" fmla="*/ 165 w 657"/>
                <a:gd name="T67" fmla="*/ 88 h 659"/>
                <a:gd name="T68" fmla="*/ 103 w 657"/>
                <a:gd name="T69" fmla="*/ 144 h 659"/>
                <a:gd name="T70" fmla="*/ 60 w 657"/>
                <a:gd name="T71" fmla="*/ 215 h 659"/>
                <a:gd name="T72" fmla="*/ 39 w 657"/>
                <a:gd name="T73" fmla="*/ 300 h 659"/>
                <a:gd name="T74" fmla="*/ 39 w 657"/>
                <a:gd name="T75" fmla="*/ 359 h 659"/>
                <a:gd name="T76" fmla="*/ 60 w 657"/>
                <a:gd name="T77" fmla="*/ 442 h 659"/>
                <a:gd name="T78" fmla="*/ 103 w 657"/>
                <a:gd name="T79" fmla="*/ 515 h 659"/>
                <a:gd name="T80" fmla="*/ 165 w 657"/>
                <a:gd name="T81" fmla="*/ 570 h 659"/>
                <a:gd name="T82" fmla="*/ 242 w 657"/>
                <a:gd name="T83" fmla="*/ 608 h 659"/>
                <a:gd name="T84" fmla="*/ 329 w 657"/>
                <a:gd name="T85" fmla="*/ 621 h 659"/>
                <a:gd name="T86" fmla="*/ 387 w 657"/>
                <a:gd name="T87" fmla="*/ 614 h 659"/>
                <a:gd name="T88" fmla="*/ 467 w 657"/>
                <a:gd name="T89" fmla="*/ 585 h 659"/>
                <a:gd name="T90" fmla="*/ 535 w 657"/>
                <a:gd name="T91" fmla="*/ 535 h 659"/>
                <a:gd name="T92" fmla="*/ 584 w 657"/>
                <a:gd name="T93" fmla="*/ 468 h 659"/>
                <a:gd name="T94" fmla="*/ 614 w 657"/>
                <a:gd name="T95" fmla="*/ 387 h 659"/>
                <a:gd name="T96" fmla="*/ 619 w 657"/>
                <a:gd name="T97" fmla="*/ 330 h 659"/>
                <a:gd name="T98" fmla="*/ 607 w 657"/>
                <a:gd name="T99" fmla="*/ 242 h 659"/>
                <a:gd name="T100" fmla="*/ 569 w 657"/>
                <a:gd name="T101" fmla="*/ 167 h 659"/>
                <a:gd name="T102" fmla="*/ 513 w 657"/>
                <a:gd name="T103" fmla="*/ 105 h 659"/>
                <a:gd name="T104" fmla="*/ 442 w 657"/>
                <a:gd name="T105" fmla="*/ 61 h 659"/>
                <a:gd name="T106" fmla="*/ 359 w 657"/>
                <a:gd name="T107" fmla="*/ 39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7" h="659">
                  <a:moveTo>
                    <a:pt x="329" y="659"/>
                  </a:moveTo>
                  <a:lnTo>
                    <a:pt x="329" y="659"/>
                  </a:lnTo>
                  <a:lnTo>
                    <a:pt x="312" y="657"/>
                  </a:lnTo>
                  <a:lnTo>
                    <a:pt x="295" y="656"/>
                  </a:lnTo>
                  <a:lnTo>
                    <a:pt x="278" y="655"/>
                  </a:lnTo>
                  <a:lnTo>
                    <a:pt x="262" y="652"/>
                  </a:lnTo>
                  <a:lnTo>
                    <a:pt x="246" y="648"/>
                  </a:lnTo>
                  <a:lnTo>
                    <a:pt x="231" y="644"/>
                  </a:lnTo>
                  <a:lnTo>
                    <a:pt x="200" y="632"/>
                  </a:lnTo>
                  <a:lnTo>
                    <a:pt x="172" y="618"/>
                  </a:lnTo>
                  <a:lnTo>
                    <a:pt x="145" y="602"/>
                  </a:lnTo>
                  <a:lnTo>
                    <a:pt x="119" y="583"/>
                  </a:lnTo>
                  <a:lnTo>
                    <a:pt x="97" y="562"/>
                  </a:lnTo>
                  <a:lnTo>
                    <a:pt x="75" y="538"/>
                  </a:lnTo>
                  <a:lnTo>
                    <a:pt x="56" y="514"/>
                  </a:lnTo>
                  <a:lnTo>
                    <a:pt x="39" y="485"/>
                  </a:lnTo>
                  <a:lnTo>
                    <a:pt x="25" y="457"/>
                  </a:lnTo>
                  <a:lnTo>
                    <a:pt x="15" y="426"/>
                  </a:lnTo>
                  <a:lnTo>
                    <a:pt x="9" y="411"/>
                  </a:lnTo>
                  <a:lnTo>
                    <a:pt x="7" y="395"/>
                  </a:lnTo>
                  <a:lnTo>
                    <a:pt x="4" y="379"/>
                  </a:lnTo>
                  <a:lnTo>
                    <a:pt x="1" y="363"/>
                  </a:lnTo>
                  <a:lnTo>
                    <a:pt x="0" y="346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0" y="312"/>
                  </a:lnTo>
                  <a:lnTo>
                    <a:pt x="1" y="296"/>
                  </a:lnTo>
                  <a:lnTo>
                    <a:pt x="4" y="280"/>
                  </a:lnTo>
                  <a:lnTo>
                    <a:pt x="7" y="262"/>
                  </a:lnTo>
                  <a:lnTo>
                    <a:pt x="9" y="248"/>
                  </a:lnTo>
                  <a:lnTo>
                    <a:pt x="15" y="231"/>
                  </a:lnTo>
                  <a:lnTo>
                    <a:pt x="25" y="202"/>
                  </a:lnTo>
                  <a:lnTo>
                    <a:pt x="39" y="172"/>
                  </a:lnTo>
                  <a:lnTo>
                    <a:pt x="56" y="145"/>
                  </a:lnTo>
                  <a:lnTo>
                    <a:pt x="75" y="120"/>
                  </a:lnTo>
                  <a:lnTo>
                    <a:pt x="97" y="97"/>
                  </a:lnTo>
                  <a:lnTo>
                    <a:pt x="119" y="76"/>
                  </a:lnTo>
                  <a:lnTo>
                    <a:pt x="145" y="57"/>
                  </a:lnTo>
                  <a:lnTo>
                    <a:pt x="172" y="41"/>
                  </a:lnTo>
                  <a:lnTo>
                    <a:pt x="200" y="26"/>
                  </a:lnTo>
                  <a:lnTo>
                    <a:pt x="231" y="15"/>
                  </a:lnTo>
                  <a:lnTo>
                    <a:pt x="246" y="11"/>
                  </a:lnTo>
                  <a:lnTo>
                    <a:pt x="262" y="7"/>
                  </a:lnTo>
                  <a:lnTo>
                    <a:pt x="278" y="4"/>
                  </a:lnTo>
                  <a:lnTo>
                    <a:pt x="295" y="2"/>
                  </a:lnTo>
                  <a:lnTo>
                    <a:pt x="312" y="0"/>
                  </a:lnTo>
                  <a:lnTo>
                    <a:pt x="329" y="0"/>
                  </a:lnTo>
                  <a:lnTo>
                    <a:pt x="329" y="0"/>
                  </a:lnTo>
                  <a:lnTo>
                    <a:pt x="345" y="0"/>
                  </a:lnTo>
                  <a:lnTo>
                    <a:pt x="363" y="2"/>
                  </a:lnTo>
                  <a:lnTo>
                    <a:pt x="379" y="4"/>
                  </a:lnTo>
                  <a:lnTo>
                    <a:pt x="395" y="7"/>
                  </a:lnTo>
                  <a:lnTo>
                    <a:pt x="411" y="11"/>
                  </a:lnTo>
                  <a:lnTo>
                    <a:pt x="426" y="15"/>
                  </a:lnTo>
                  <a:lnTo>
                    <a:pt x="457" y="26"/>
                  </a:lnTo>
                  <a:lnTo>
                    <a:pt x="485" y="41"/>
                  </a:lnTo>
                  <a:lnTo>
                    <a:pt x="512" y="57"/>
                  </a:lnTo>
                  <a:lnTo>
                    <a:pt x="537" y="76"/>
                  </a:lnTo>
                  <a:lnTo>
                    <a:pt x="561" y="97"/>
                  </a:lnTo>
                  <a:lnTo>
                    <a:pt x="582" y="120"/>
                  </a:lnTo>
                  <a:lnTo>
                    <a:pt x="600" y="145"/>
                  </a:lnTo>
                  <a:lnTo>
                    <a:pt x="618" y="172"/>
                  </a:lnTo>
                  <a:lnTo>
                    <a:pt x="631" y="202"/>
                  </a:lnTo>
                  <a:lnTo>
                    <a:pt x="642" y="231"/>
                  </a:lnTo>
                  <a:lnTo>
                    <a:pt x="647" y="248"/>
                  </a:lnTo>
                  <a:lnTo>
                    <a:pt x="650" y="262"/>
                  </a:lnTo>
                  <a:lnTo>
                    <a:pt x="653" y="280"/>
                  </a:lnTo>
                  <a:lnTo>
                    <a:pt x="655" y="296"/>
                  </a:lnTo>
                  <a:lnTo>
                    <a:pt x="657" y="312"/>
                  </a:lnTo>
                  <a:lnTo>
                    <a:pt x="657" y="330"/>
                  </a:lnTo>
                  <a:lnTo>
                    <a:pt x="657" y="330"/>
                  </a:lnTo>
                  <a:lnTo>
                    <a:pt x="657" y="346"/>
                  </a:lnTo>
                  <a:lnTo>
                    <a:pt x="655" y="363"/>
                  </a:lnTo>
                  <a:lnTo>
                    <a:pt x="653" y="379"/>
                  </a:lnTo>
                  <a:lnTo>
                    <a:pt x="650" y="395"/>
                  </a:lnTo>
                  <a:lnTo>
                    <a:pt x="647" y="411"/>
                  </a:lnTo>
                  <a:lnTo>
                    <a:pt x="642" y="426"/>
                  </a:lnTo>
                  <a:lnTo>
                    <a:pt x="631" y="457"/>
                  </a:lnTo>
                  <a:lnTo>
                    <a:pt x="618" y="485"/>
                  </a:lnTo>
                  <a:lnTo>
                    <a:pt x="600" y="514"/>
                  </a:lnTo>
                  <a:lnTo>
                    <a:pt x="582" y="538"/>
                  </a:lnTo>
                  <a:lnTo>
                    <a:pt x="561" y="562"/>
                  </a:lnTo>
                  <a:lnTo>
                    <a:pt x="537" y="583"/>
                  </a:lnTo>
                  <a:lnTo>
                    <a:pt x="512" y="602"/>
                  </a:lnTo>
                  <a:lnTo>
                    <a:pt x="485" y="618"/>
                  </a:lnTo>
                  <a:lnTo>
                    <a:pt x="457" y="632"/>
                  </a:lnTo>
                  <a:lnTo>
                    <a:pt x="426" y="644"/>
                  </a:lnTo>
                  <a:lnTo>
                    <a:pt x="411" y="648"/>
                  </a:lnTo>
                  <a:lnTo>
                    <a:pt x="395" y="652"/>
                  </a:lnTo>
                  <a:lnTo>
                    <a:pt x="379" y="655"/>
                  </a:lnTo>
                  <a:lnTo>
                    <a:pt x="363" y="656"/>
                  </a:lnTo>
                  <a:lnTo>
                    <a:pt x="345" y="657"/>
                  </a:lnTo>
                  <a:lnTo>
                    <a:pt x="329" y="659"/>
                  </a:lnTo>
                  <a:lnTo>
                    <a:pt x="329" y="659"/>
                  </a:lnTo>
                  <a:close/>
                  <a:moveTo>
                    <a:pt x="329" y="38"/>
                  </a:moveTo>
                  <a:lnTo>
                    <a:pt x="329" y="38"/>
                  </a:lnTo>
                  <a:lnTo>
                    <a:pt x="298" y="39"/>
                  </a:lnTo>
                  <a:lnTo>
                    <a:pt x="270" y="43"/>
                  </a:lnTo>
                  <a:lnTo>
                    <a:pt x="242" y="51"/>
                  </a:lnTo>
                  <a:lnTo>
                    <a:pt x="215" y="61"/>
                  </a:lnTo>
                  <a:lnTo>
                    <a:pt x="189" y="73"/>
                  </a:lnTo>
                  <a:lnTo>
                    <a:pt x="165" y="88"/>
                  </a:lnTo>
                  <a:lnTo>
                    <a:pt x="144" y="105"/>
                  </a:lnTo>
                  <a:lnTo>
                    <a:pt x="122" y="124"/>
                  </a:lnTo>
                  <a:lnTo>
                    <a:pt x="103" y="144"/>
                  </a:lnTo>
                  <a:lnTo>
                    <a:pt x="87" y="167"/>
                  </a:lnTo>
                  <a:lnTo>
                    <a:pt x="72" y="191"/>
                  </a:lnTo>
                  <a:lnTo>
                    <a:pt x="60" y="215"/>
                  </a:lnTo>
                  <a:lnTo>
                    <a:pt x="51" y="242"/>
                  </a:lnTo>
                  <a:lnTo>
                    <a:pt x="43" y="270"/>
                  </a:lnTo>
                  <a:lnTo>
                    <a:pt x="39" y="300"/>
                  </a:lnTo>
                  <a:lnTo>
                    <a:pt x="38" y="330"/>
                  </a:lnTo>
                  <a:lnTo>
                    <a:pt x="38" y="330"/>
                  </a:lnTo>
                  <a:lnTo>
                    <a:pt x="39" y="359"/>
                  </a:lnTo>
                  <a:lnTo>
                    <a:pt x="43" y="387"/>
                  </a:lnTo>
                  <a:lnTo>
                    <a:pt x="51" y="415"/>
                  </a:lnTo>
                  <a:lnTo>
                    <a:pt x="60" y="442"/>
                  </a:lnTo>
                  <a:lnTo>
                    <a:pt x="72" y="468"/>
                  </a:lnTo>
                  <a:lnTo>
                    <a:pt x="87" y="492"/>
                  </a:lnTo>
                  <a:lnTo>
                    <a:pt x="103" y="515"/>
                  </a:lnTo>
                  <a:lnTo>
                    <a:pt x="122" y="535"/>
                  </a:lnTo>
                  <a:lnTo>
                    <a:pt x="144" y="554"/>
                  </a:lnTo>
                  <a:lnTo>
                    <a:pt x="165" y="570"/>
                  </a:lnTo>
                  <a:lnTo>
                    <a:pt x="189" y="585"/>
                  </a:lnTo>
                  <a:lnTo>
                    <a:pt x="215" y="597"/>
                  </a:lnTo>
                  <a:lnTo>
                    <a:pt x="242" y="608"/>
                  </a:lnTo>
                  <a:lnTo>
                    <a:pt x="270" y="614"/>
                  </a:lnTo>
                  <a:lnTo>
                    <a:pt x="298" y="618"/>
                  </a:lnTo>
                  <a:lnTo>
                    <a:pt x="329" y="621"/>
                  </a:lnTo>
                  <a:lnTo>
                    <a:pt x="329" y="621"/>
                  </a:lnTo>
                  <a:lnTo>
                    <a:pt x="359" y="618"/>
                  </a:lnTo>
                  <a:lnTo>
                    <a:pt x="387" y="614"/>
                  </a:lnTo>
                  <a:lnTo>
                    <a:pt x="415" y="608"/>
                  </a:lnTo>
                  <a:lnTo>
                    <a:pt x="442" y="597"/>
                  </a:lnTo>
                  <a:lnTo>
                    <a:pt x="467" y="585"/>
                  </a:lnTo>
                  <a:lnTo>
                    <a:pt x="492" y="570"/>
                  </a:lnTo>
                  <a:lnTo>
                    <a:pt x="513" y="554"/>
                  </a:lnTo>
                  <a:lnTo>
                    <a:pt x="535" y="535"/>
                  </a:lnTo>
                  <a:lnTo>
                    <a:pt x="553" y="515"/>
                  </a:lnTo>
                  <a:lnTo>
                    <a:pt x="569" y="492"/>
                  </a:lnTo>
                  <a:lnTo>
                    <a:pt x="584" y="468"/>
                  </a:lnTo>
                  <a:lnTo>
                    <a:pt x="596" y="442"/>
                  </a:lnTo>
                  <a:lnTo>
                    <a:pt x="607" y="415"/>
                  </a:lnTo>
                  <a:lnTo>
                    <a:pt x="614" y="387"/>
                  </a:lnTo>
                  <a:lnTo>
                    <a:pt x="618" y="359"/>
                  </a:lnTo>
                  <a:lnTo>
                    <a:pt x="619" y="330"/>
                  </a:lnTo>
                  <a:lnTo>
                    <a:pt x="619" y="330"/>
                  </a:lnTo>
                  <a:lnTo>
                    <a:pt x="618" y="300"/>
                  </a:lnTo>
                  <a:lnTo>
                    <a:pt x="614" y="270"/>
                  </a:lnTo>
                  <a:lnTo>
                    <a:pt x="607" y="242"/>
                  </a:lnTo>
                  <a:lnTo>
                    <a:pt x="596" y="215"/>
                  </a:lnTo>
                  <a:lnTo>
                    <a:pt x="584" y="191"/>
                  </a:lnTo>
                  <a:lnTo>
                    <a:pt x="569" y="167"/>
                  </a:lnTo>
                  <a:lnTo>
                    <a:pt x="553" y="144"/>
                  </a:lnTo>
                  <a:lnTo>
                    <a:pt x="535" y="124"/>
                  </a:lnTo>
                  <a:lnTo>
                    <a:pt x="513" y="105"/>
                  </a:lnTo>
                  <a:lnTo>
                    <a:pt x="492" y="88"/>
                  </a:lnTo>
                  <a:lnTo>
                    <a:pt x="467" y="73"/>
                  </a:lnTo>
                  <a:lnTo>
                    <a:pt x="442" y="61"/>
                  </a:lnTo>
                  <a:lnTo>
                    <a:pt x="415" y="51"/>
                  </a:lnTo>
                  <a:lnTo>
                    <a:pt x="387" y="43"/>
                  </a:lnTo>
                  <a:lnTo>
                    <a:pt x="359" y="39"/>
                  </a:lnTo>
                  <a:lnTo>
                    <a:pt x="329" y="38"/>
                  </a:lnTo>
                  <a:lnTo>
                    <a:pt x="329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216">
              <a:extLst>
                <a:ext uri="{FF2B5EF4-FFF2-40B4-BE49-F238E27FC236}">
                  <a16:creationId xmlns:a16="http://schemas.microsoft.com/office/drawing/2014/main" xmlns="" id="{56223339-6055-4C98-833D-3534237D1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8538" y="5140325"/>
              <a:ext cx="42863" cy="44450"/>
            </a:xfrm>
            <a:custGeom>
              <a:avLst/>
              <a:gdLst>
                <a:gd name="T0" fmla="*/ 28 w 55"/>
                <a:gd name="T1" fmla="*/ 55 h 55"/>
                <a:gd name="T2" fmla="*/ 28 w 55"/>
                <a:gd name="T3" fmla="*/ 55 h 55"/>
                <a:gd name="T4" fmla="*/ 33 w 55"/>
                <a:gd name="T5" fmla="*/ 54 h 55"/>
                <a:gd name="T6" fmla="*/ 37 w 55"/>
                <a:gd name="T7" fmla="*/ 52 h 55"/>
                <a:gd name="T8" fmla="*/ 43 w 55"/>
                <a:gd name="T9" fmla="*/ 50 h 55"/>
                <a:gd name="T10" fmla="*/ 47 w 55"/>
                <a:gd name="T11" fmla="*/ 47 h 55"/>
                <a:gd name="T12" fmla="*/ 50 w 55"/>
                <a:gd name="T13" fmla="*/ 43 h 55"/>
                <a:gd name="T14" fmla="*/ 52 w 55"/>
                <a:gd name="T15" fmla="*/ 38 h 55"/>
                <a:gd name="T16" fmla="*/ 54 w 55"/>
                <a:gd name="T17" fmla="*/ 32 h 55"/>
                <a:gd name="T18" fmla="*/ 55 w 55"/>
                <a:gd name="T19" fmla="*/ 27 h 55"/>
                <a:gd name="T20" fmla="*/ 55 w 55"/>
                <a:gd name="T21" fmla="*/ 27 h 55"/>
                <a:gd name="T22" fmla="*/ 54 w 55"/>
                <a:gd name="T23" fmla="*/ 21 h 55"/>
                <a:gd name="T24" fmla="*/ 52 w 55"/>
                <a:gd name="T25" fmla="*/ 17 h 55"/>
                <a:gd name="T26" fmla="*/ 50 w 55"/>
                <a:gd name="T27" fmla="*/ 12 h 55"/>
                <a:gd name="T28" fmla="*/ 47 w 55"/>
                <a:gd name="T29" fmla="*/ 8 h 55"/>
                <a:gd name="T30" fmla="*/ 43 w 55"/>
                <a:gd name="T31" fmla="*/ 5 h 55"/>
                <a:gd name="T32" fmla="*/ 37 w 55"/>
                <a:gd name="T33" fmla="*/ 3 h 55"/>
                <a:gd name="T34" fmla="*/ 33 w 55"/>
                <a:gd name="T35" fmla="*/ 1 h 55"/>
                <a:gd name="T36" fmla="*/ 28 w 55"/>
                <a:gd name="T37" fmla="*/ 0 h 55"/>
                <a:gd name="T38" fmla="*/ 28 w 55"/>
                <a:gd name="T39" fmla="*/ 0 h 55"/>
                <a:gd name="T40" fmla="*/ 21 w 55"/>
                <a:gd name="T41" fmla="*/ 1 h 55"/>
                <a:gd name="T42" fmla="*/ 17 w 55"/>
                <a:gd name="T43" fmla="*/ 3 h 55"/>
                <a:gd name="T44" fmla="*/ 12 w 55"/>
                <a:gd name="T45" fmla="*/ 5 h 55"/>
                <a:gd name="T46" fmla="*/ 8 w 55"/>
                <a:gd name="T47" fmla="*/ 8 h 55"/>
                <a:gd name="T48" fmla="*/ 5 w 55"/>
                <a:gd name="T49" fmla="*/ 12 h 55"/>
                <a:gd name="T50" fmla="*/ 3 w 55"/>
                <a:gd name="T51" fmla="*/ 17 h 55"/>
                <a:gd name="T52" fmla="*/ 1 w 55"/>
                <a:gd name="T53" fmla="*/ 21 h 55"/>
                <a:gd name="T54" fmla="*/ 0 w 55"/>
                <a:gd name="T55" fmla="*/ 27 h 55"/>
                <a:gd name="T56" fmla="*/ 0 w 55"/>
                <a:gd name="T57" fmla="*/ 27 h 55"/>
                <a:gd name="T58" fmla="*/ 1 w 55"/>
                <a:gd name="T59" fmla="*/ 32 h 55"/>
                <a:gd name="T60" fmla="*/ 3 w 55"/>
                <a:gd name="T61" fmla="*/ 38 h 55"/>
                <a:gd name="T62" fmla="*/ 5 w 55"/>
                <a:gd name="T63" fmla="*/ 43 h 55"/>
                <a:gd name="T64" fmla="*/ 8 w 55"/>
                <a:gd name="T65" fmla="*/ 47 h 55"/>
                <a:gd name="T66" fmla="*/ 12 w 55"/>
                <a:gd name="T67" fmla="*/ 50 h 55"/>
                <a:gd name="T68" fmla="*/ 17 w 55"/>
                <a:gd name="T69" fmla="*/ 52 h 55"/>
                <a:gd name="T70" fmla="*/ 21 w 55"/>
                <a:gd name="T71" fmla="*/ 54 h 55"/>
                <a:gd name="T72" fmla="*/ 28 w 55"/>
                <a:gd name="T73" fmla="*/ 55 h 55"/>
                <a:gd name="T74" fmla="*/ 28 w 55"/>
                <a:gd name="T7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" h="55">
                  <a:moveTo>
                    <a:pt x="28" y="55"/>
                  </a:moveTo>
                  <a:lnTo>
                    <a:pt x="28" y="55"/>
                  </a:lnTo>
                  <a:lnTo>
                    <a:pt x="33" y="54"/>
                  </a:lnTo>
                  <a:lnTo>
                    <a:pt x="37" y="52"/>
                  </a:lnTo>
                  <a:lnTo>
                    <a:pt x="43" y="50"/>
                  </a:lnTo>
                  <a:lnTo>
                    <a:pt x="47" y="47"/>
                  </a:lnTo>
                  <a:lnTo>
                    <a:pt x="50" y="43"/>
                  </a:lnTo>
                  <a:lnTo>
                    <a:pt x="52" y="38"/>
                  </a:lnTo>
                  <a:lnTo>
                    <a:pt x="54" y="32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54" y="21"/>
                  </a:lnTo>
                  <a:lnTo>
                    <a:pt x="52" y="17"/>
                  </a:lnTo>
                  <a:lnTo>
                    <a:pt x="50" y="12"/>
                  </a:lnTo>
                  <a:lnTo>
                    <a:pt x="47" y="8"/>
                  </a:lnTo>
                  <a:lnTo>
                    <a:pt x="43" y="5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1" y="1"/>
                  </a:lnTo>
                  <a:lnTo>
                    <a:pt x="17" y="3"/>
                  </a:lnTo>
                  <a:lnTo>
                    <a:pt x="12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3" y="17"/>
                  </a:lnTo>
                  <a:lnTo>
                    <a:pt x="1" y="21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32"/>
                  </a:lnTo>
                  <a:lnTo>
                    <a:pt x="3" y="38"/>
                  </a:lnTo>
                  <a:lnTo>
                    <a:pt x="5" y="43"/>
                  </a:lnTo>
                  <a:lnTo>
                    <a:pt x="8" y="47"/>
                  </a:lnTo>
                  <a:lnTo>
                    <a:pt x="12" y="50"/>
                  </a:lnTo>
                  <a:lnTo>
                    <a:pt x="17" y="52"/>
                  </a:lnTo>
                  <a:lnTo>
                    <a:pt x="21" y="54"/>
                  </a:lnTo>
                  <a:lnTo>
                    <a:pt x="28" y="55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217">
              <a:extLst>
                <a:ext uri="{FF2B5EF4-FFF2-40B4-BE49-F238E27FC236}">
                  <a16:creationId xmlns:a16="http://schemas.microsoft.com/office/drawing/2014/main" xmlns="" id="{3815D418-7206-4D12-95B8-F79F9AE1C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7263" y="5207000"/>
              <a:ext cx="125413" cy="174625"/>
            </a:xfrm>
            <a:custGeom>
              <a:avLst/>
              <a:gdLst>
                <a:gd name="T0" fmla="*/ 95 w 157"/>
                <a:gd name="T1" fmla="*/ 187 h 221"/>
                <a:gd name="T2" fmla="*/ 95 w 157"/>
                <a:gd name="T3" fmla="*/ 18 h 221"/>
                <a:gd name="T4" fmla="*/ 95 w 157"/>
                <a:gd name="T5" fmla="*/ 18 h 221"/>
                <a:gd name="T6" fmla="*/ 94 w 157"/>
                <a:gd name="T7" fmla="*/ 11 h 221"/>
                <a:gd name="T8" fmla="*/ 90 w 157"/>
                <a:gd name="T9" fmla="*/ 6 h 221"/>
                <a:gd name="T10" fmla="*/ 84 w 157"/>
                <a:gd name="T11" fmla="*/ 2 h 221"/>
                <a:gd name="T12" fmla="*/ 79 w 157"/>
                <a:gd name="T13" fmla="*/ 0 h 221"/>
                <a:gd name="T14" fmla="*/ 9 w 157"/>
                <a:gd name="T15" fmla="*/ 0 h 221"/>
                <a:gd name="T16" fmla="*/ 9 w 157"/>
                <a:gd name="T17" fmla="*/ 34 h 221"/>
                <a:gd name="T18" fmla="*/ 62 w 157"/>
                <a:gd name="T19" fmla="*/ 34 h 221"/>
                <a:gd name="T20" fmla="*/ 62 w 157"/>
                <a:gd name="T21" fmla="*/ 187 h 221"/>
                <a:gd name="T22" fmla="*/ 0 w 157"/>
                <a:gd name="T23" fmla="*/ 187 h 221"/>
                <a:gd name="T24" fmla="*/ 0 w 157"/>
                <a:gd name="T25" fmla="*/ 221 h 221"/>
                <a:gd name="T26" fmla="*/ 157 w 157"/>
                <a:gd name="T27" fmla="*/ 221 h 221"/>
                <a:gd name="T28" fmla="*/ 157 w 157"/>
                <a:gd name="T29" fmla="*/ 187 h 221"/>
                <a:gd name="T30" fmla="*/ 95 w 157"/>
                <a:gd name="T31" fmla="*/ 18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221">
                  <a:moveTo>
                    <a:pt x="95" y="187"/>
                  </a:moveTo>
                  <a:lnTo>
                    <a:pt x="95" y="18"/>
                  </a:lnTo>
                  <a:lnTo>
                    <a:pt x="95" y="18"/>
                  </a:lnTo>
                  <a:lnTo>
                    <a:pt x="94" y="11"/>
                  </a:lnTo>
                  <a:lnTo>
                    <a:pt x="90" y="6"/>
                  </a:lnTo>
                  <a:lnTo>
                    <a:pt x="84" y="2"/>
                  </a:lnTo>
                  <a:lnTo>
                    <a:pt x="79" y="0"/>
                  </a:lnTo>
                  <a:lnTo>
                    <a:pt x="9" y="0"/>
                  </a:lnTo>
                  <a:lnTo>
                    <a:pt x="9" y="34"/>
                  </a:lnTo>
                  <a:lnTo>
                    <a:pt x="62" y="34"/>
                  </a:lnTo>
                  <a:lnTo>
                    <a:pt x="62" y="187"/>
                  </a:lnTo>
                  <a:lnTo>
                    <a:pt x="0" y="187"/>
                  </a:lnTo>
                  <a:lnTo>
                    <a:pt x="0" y="221"/>
                  </a:lnTo>
                  <a:lnTo>
                    <a:pt x="157" y="221"/>
                  </a:lnTo>
                  <a:lnTo>
                    <a:pt x="157" y="187"/>
                  </a:lnTo>
                  <a:lnTo>
                    <a:pt x="95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F644E58-738B-4B08-BDC2-10F28B2948E0}"/>
              </a:ext>
            </a:extLst>
          </p:cNvPr>
          <p:cNvSpPr txBox="1"/>
          <p:nvPr/>
        </p:nvSpPr>
        <p:spPr>
          <a:xfrm>
            <a:off x="4882092" y="4143705"/>
            <a:ext cx="3886200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*for other procedures the RPI can be automatically identified by the platform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6819882-D754-4DCD-B1AD-8D9C9C675A4D}"/>
              </a:ext>
            </a:extLst>
          </p:cNvPr>
          <p:cNvSpPr txBox="1"/>
          <p:nvPr/>
        </p:nvSpPr>
        <p:spPr>
          <a:xfrm>
            <a:off x="4882092" y="1635326"/>
            <a:ext cx="3886200" cy="2508379"/>
          </a:xfrm>
          <a:prstGeom prst="rect">
            <a:avLst/>
          </a:prstGeom>
          <a:solidFill>
            <a:schemeClr val="bg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To complete specific IRIS submissions, there can be </a:t>
            </a: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additional pre-requisites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For 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some* 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scientific procedures in the orphan designation, ITF and scientific advice domain you also need a valid 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Research Product Identifier (RPI)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​.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Procedures involving a 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fee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 require an 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EMA customer account number 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(SAP-FIN number)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Arial"/>
              </a:rPr>
              <a:t>​</a:t>
            </a:r>
            <a:r>
              <a:rPr kumimoji="0" lang="en-GB" altLang="ko-K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Arial"/>
              </a:rPr>
              <a:t>.</a:t>
            </a: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Arial"/>
            </a:endParaRPr>
          </a:p>
        </p:txBody>
      </p:sp>
      <p:sp>
        <p:nvSpPr>
          <p:cNvPr id="9" name="Rectangle 14">
            <a:hlinkClick r:id="rId5" action="ppaction://hlinksldjump"/>
            <a:extLst>
              <a:ext uri="{FF2B5EF4-FFF2-40B4-BE49-F238E27FC236}">
                <a16:creationId xmlns:a16="http://schemas.microsoft.com/office/drawing/2014/main" xmlns="" id="{EF585CC4-BAE5-41EC-9874-F90A95CB8FDF}"/>
              </a:ext>
            </a:extLst>
          </p:cNvPr>
          <p:cNvSpPr/>
          <p:nvPr/>
        </p:nvSpPr>
        <p:spPr>
          <a:xfrm>
            <a:off x="7863884" y="4337050"/>
            <a:ext cx="1188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Click here for the next step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1118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RIKUS4yq8uFVtd9l.7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RIKUS4yq8uFVtd9l.7P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fault wide screen (Agency)">
  <a:themeElements>
    <a:clrScheme name="Neutral (Agency) (26 April 2011) 2">
      <a:dk1>
        <a:srgbClr val="000000"/>
      </a:dk1>
      <a:lt1>
        <a:srgbClr val="FFFFFF"/>
      </a:lt1>
      <a:dk2>
        <a:srgbClr val="003399"/>
      </a:dk2>
      <a:lt2>
        <a:srgbClr val="6D6F71"/>
      </a:lt2>
      <a:accent1>
        <a:srgbClr val="E1E3F2"/>
      </a:accent1>
      <a:accent2>
        <a:srgbClr val="E98300"/>
      </a:accent2>
      <a:accent3>
        <a:srgbClr val="FFFFFF"/>
      </a:accent3>
      <a:accent4>
        <a:srgbClr val="000000"/>
      </a:accent4>
      <a:accent5>
        <a:srgbClr val="EEEFF7"/>
      </a:accent5>
      <a:accent6>
        <a:srgbClr val="D37600"/>
      </a:accent6>
      <a:hlink>
        <a:srgbClr val="0098DB"/>
      </a:hlink>
      <a:folHlink>
        <a:srgbClr val="983222"/>
      </a:folHlink>
    </a:clrScheme>
    <a:fontScheme name="Neutral (Agency) (26 April 2011)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72000" rIns="72000" bIns="720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72000" rIns="72000" bIns="720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Neutral (Agency) (26 April 2011) 1">
        <a:dk1>
          <a:srgbClr val="404040"/>
        </a:dk1>
        <a:lt1>
          <a:srgbClr val="FFFFFF"/>
        </a:lt1>
        <a:dk2>
          <a:srgbClr val="003399"/>
        </a:dk2>
        <a:lt2>
          <a:srgbClr val="FFFFFF"/>
        </a:lt2>
        <a:accent1>
          <a:srgbClr val="E1E4F3"/>
        </a:accent1>
        <a:accent2>
          <a:srgbClr val="E98300"/>
        </a:accent2>
        <a:accent3>
          <a:srgbClr val="AAADCA"/>
        </a:accent3>
        <a:accent4>
          <a:srgbClr val="DADADA"/>
        </a:accent4>
        <a:accent5>
          <a:srgbClr val="EEEFF8"/>
        </a:accent5>
        <a:accent6>
          <a:srgbClr val="D37600"/>
        </a:accent6>
        <a:hlink>
          <a:srgbClr val="0098DB"/>
        </a:hlink>
        <a:folHlink>
          <a:srgbClr val="98322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utral (Agency) (26 April 2011) 2">
        <a:dk1>
          <a:srgbClr val="000000"/>
        </a:dk1>
        <a:lt1>
          <a:srgbClr val="FFFFFF"/>
        </a:lt1>
        <a:dk2>
          <a:srgbClr val="003399"/>
        </a:dk2>
        <a:lt2>
          <a:srgbClr val="6D6F71"/>
        </a:lt2>
        <a:accent1>
          <a:srgbClr val="E1E3F2"/>
        </a:accent1>
        <a:accent2>
          <a:srgbClr val="E98300"/>
        </a:accent2>
        <a:accent3>
          <a:srgbClr val="FFFFFF"/>
        </a:accent3>
        <a:accent4>
          <a:srgbClr val="000000"/>
        </a:accent4>
        <a:accent5>
          <a:srgbClr val="EEEFF7"/>
        </a:accent5>
        <a:accent6>
          <a:srgbClr val="D37600"/>
        </a:accent6>
        <a:hlink>
          <a:srgbClr val="0098DB"/>
        </a:hlink>
        <a:folHlink>
          <a:srgbClr val="9832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wide screen (Agency)">
  <a:themeElements>
    <a:clrScheme name="Neutral (Agency) (26 April 2011) 2">
      <a:dk1>
        <a:srgbClr val="000000"/>
      </a:dk1>
      <a:lt1>
        <a:srgbClr val="FFFFFF"/>
      </a:lt1>
      <a:dk2>
        <a:srgbClr val="003399"/>
      </a:dk2>
      <a:lt2>
        <a:srgbClr val="6D6F71"/>
      </a:lt2>
      <a:accent1>
        <a:srgbClr val="E1E3F2"/>
      </a:accent1>
      <a:accent2>
        <a:srgbClr val="E98300"/>
      </a:accent2>
      <a:accent3>
        <a:srgbClr val="FFFFFF"/>
      </a:accent3>
      <a:accent4>
        <a:srgbClr val="000000"/>
      </a:accent4>
      <a:accent5>
        <a:srgbClr val="EEEFF7"/>
      </a:accent5>
      <a:accent6>
        <a:srgbClr val="D37600"/>
      </a:accent6>
      <a:hlink>
        <a:srgbClr val="0098DB"/>
      </a:hlink>
      <a:folHlink>
        <a:srgbClr val="983222"/>
      </a:folHlink>
    </a:clrScheme>
    <a:fontScheme name="Neutral (Agency) (26 April 2011)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72000" rIns="72000" bIns="720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72000" rIns="72000" bIns="720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Neutral (Agency) (26 April 2011) 1">
        <a:dk1>
          <a:srgbClr val="404040"/>
        </a:dk1>
        <a:lt1>
          <a:srgbClr val="FFFFFF"/>
        </a:lt1>
        <a:dk2>
          <a:srgbClr val="003399"/>
        </a:dk2>
        <a:lt2>
          <a:srgbClr val="FFFFFF"/>
        </a:lt2>
        <a:accent1>
          <a:srgbClr val="E1E4F3"/>
        </a:accent1>
        <a:accent2>
          <a:srgbClr val="E98300"/>
        </a:accent2>
        <a:accent3>
          <a:srgbClr val="AAADCA"/>
        </a:accent3>
        <a:accent4>
          <a:srgbClr val="DADADA"/>
        </a:accent4>
        <a:accent5>
          <a:srgbClr val="EEEFF8"/>
        </a:accent5>
        <a:accent6>
          <a:srgbClr val="D37600"/>
        </a:accent6>
        <a:hlink>
          <a:srgbClr val="0098DB"/>
        </a:hlink>
        <a:folHlink>
          <a:srgbClr val="98322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utral (Agency) (26 April 2011) 2">
        <a:dk1>
          <a:srgbClr val="000000"/>
        </a:dk1>
        <a:lt1>
          <a:srgbClr val="FFFFFF"/>
        </a:lt1>
        <a:dk2>
          <a:srgbClr val="003399"/>
        </a:dk2>
        <a:lt2>
          <a:srgbClr val="6D6F71"/>
        </a:lt2>
        <a:accent1>
          <a:srgbClr val="E1E3F2"/>
        </a:accent1>
        <a:accent2>
          <a:srgbClr val="E98300"/>
        </a:accent2>
        <a:accent3>
          <a:srgbClr val="FFFFFF"/>
        </a:accent3>
        <a:accent4>
          <a:srgbClr val="000000"/>
        </a:accent4>
        <a:accent5>
          <a:srgbClr val="EEEFF7"/>
        </a:accent5>
        <a:accent6>
          <a:srgbClr val="D37600"/>
        </a:accent6>
        <a:hlink>
          <a:srgbClr val="0098DB"/>
        </a:hlink>
        <a:folHlink>
          <a:srgbClr val="9832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A05CAEC92E94418CE7C9842C9E45D1" ma:contentTypeVersion="15" ma:contentTypeDescription="Create a new document." ma:contentTypeScope="" ma:versionID="0719f567427bf68beca82a3546f64cf1">
  <xsd:schema xmlns:xsd="http://www.w3.org/2001/XMLSchema" xmlns:xs="http://www.w3.org/2001/XMLSchema" xmlns:p="http://schemas.microsoft.com/office/2006/metadata/properties" xmlns:ns2="21b21d32-90c1-444a-8b06-607245f1c5bb" xmlns:ns3="4b8a710a-d913-4d31-8fd7-e7d285e57e50" xmlns:ns4="http://schemas.microsoft.com/sharepoint/v3/fields" targetNamespace="http://schemas.microsoft.com/office/2006/metadata/properties" ma:root="true" ma:fieldsID="f9ff59ad1a29040c5a983a6ecd004155" ns2:_="" ns3:_="" ns4:_="">
    <xsd:import namespace="21b21d32-90c1-444a-8b06-607245f1c5bb"/>
    <xsd:import namespace="4b8a710a-d913-4d31-8fd7-e7d285e57e50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_Flow_SignoffStatus" minOccurs="0"/>
                <xsd:element ref="ns2:MediaServiceDateTaken" minOccurs="0"/>
                <xsd:element ref="ns2:LastModified" minOccurs="0"/>
                <xsd:element ref="ns3:SharedWithUsers" minOccurs="0"/>
                <xsd:element ref="ns3:SharedWithDetails" minOccurs="0"/>
                <xsd:element ref="ns4:_Identifie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b21d32-90c1-444a-8b06-607245f1c5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12" nillable="true" ma:displayName="Sign-off status" ma:internalName="_x0024_Resources_x003a_core_x002c_Signoff_Status_x003b_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LastModified" ma:index="14" nillable="true" ma:displayName="LastModified" ma:format="DateOnly" ma:internalName="LastModified">
      <xsd:simpleType>
        <xsd:restriction base="dms:DateTime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8a710a-d913-4d31-8fd7-e7d285e57e5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Identifier" ma:index="17" nillable="true" ma:displayName="Resource Identifier" ma:description="An identifying string or number, usually conforming to a formal identification system" ma:internalName="_Identifier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stModified xmlns="21b21d32-90c1-444a-8b06-607245f1c5bb" xsi:nil="true"/>
    <_Flow_SignoffStatus xmlns="21b21d32-90c1-444a-8b06-607245f1c5bb" xsi:nil="true"/>
    <_Identifier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B7B9C92E-146B-4725-A120-7789E74FC364}">
  <ds:schemaRefs>
    <ds:schemaRef ds:uri="21b21d32-90c1-444a-8b06-607245f1c5bb"/>
    <ds:schemaRef ds:uri="4b8a710a-d913-4d31-8fd7-e7d285e57e5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DF68CE4-047E-4690-9857-D0370A448C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584E85-D25D-4882-A1D5-4D97E7C22E88}">
  <ds:schemaRefs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sharepoint/v3/fields"/>
    <ds:schemaRef ds:uri="4b8a710a-d913-4d31-8fd7-e7d285e57e50"/>
    <ds:schemaRef ds:uri="21b21d32-90c1-444a-8b06-607245f1c5bb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wide screen (Agency)</Template>
  <TotalTime>516</TotalTime>
  <Words>2907</Words>
  <Application>Microsoft Office PowerPoint</Application>
  <PresentationFormat>On-screen Show (16:9)</PresentationFormat>
  <Paragraphs>465</Paragraphs>
  <Slides>44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Default wide screen (Agency)</vt:lpstr>
      <vt:lpstr>Office Theme</vt:lpstr>
      <vt:lpstr>1_Office Theme</vt:lpstr>
      <vt:lpstr>1_Default wide screen (Agency)</vt:lpstr>
      <vt:lpstr>think-cell Slide</vt:lpstr>
      <vt:lpstr>IRIS Regulatory &amp; Scientific Information Platform How to register for access to IRIS  Research Product Identifiers: What are they and how do we use them</vt:lpstr>
      <vt:lpstr>PowerPoint Presentation</vt:lpstr>
      <vt:lpstr>At the end of this session you will be able to:</vt:lpstr>
      <vt:lpstr>Overview of IRIS</vt:lpstr>
      <vt:lpstr>PowerPoint Presentation</vt:lpstr>
      <vt:lpstr>PowerPoint Presentation</vt:lpstr>
      <vt:lpstr>PowerPoint Presentation</vt:lpstr>
      <vt:lpstr>Registration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EMA Account Management (IAM)</vt:lpstr>
      <vt:lpstr>EMA Account Management portal</vt:lpstr>
      <vt:lpstr>EMA Account Management portal</vt:lpstr>
      <vt:lpstr>EMA Account Management portal</vt:lpstr>
      <vt:lpstr>EMA Account Management portal</vt:lpstr>
      <vt:lpstr>EMA Account Management portal</vt:lpstr>
      <vt:lpstr>EMA Account Management portal</vt:lpstr>
      <vt:lpstr>EMA Account Management portal</vt:lpstr>
      <vt:lpstr>Organisation Management Service (OMS)</vt:lpstr>
      <vt:lpstr>Organisation Management Service (OMS)</vt:lpstr>
      <vt:lpstr>Organisation Management Service (OMS) Roles and permissions</vt:lpstr>
      <vt:lpstr>Organisation Management Service (OMS)</vt:lpstr>
      <vt:lpstr>PowerPoint Presentation</vt:lpstr>
      <vt:lpstr>Research Product Identifier</vt:lpstr>
      <vt:lpstr>Research Product Identifier (RPI)</vt:lpstr>
      <vt:lpstr>Research Product Identifier (RPI)</vt:lpstr>
      <vt:lpstr>Research Product Identifier (RPI)</vt:lpstr>
      <vt:lpstr>How to request an RPI</vt:lpstr>
      <vt:lpstr>Research Product Identifier (RPI)</vt:lpstr>
      <vt:lpstr>Guidance documents</vt:lpstr>
      <vt:lpstr>PowerPoint Presentation</vt:lpstr>
    </vt:vector>
  </TitlesOfParts>
  <Company>European Medicines Agency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</dc:creator>
  <dc:description>Template version: 6 August 2014</dc:description>
  <cp:lastModifiedBy>Lucas Carlotte</cp:lastModifiedBy>
  <cp:revision>22</cp:revision>
  <dcterms:created xsi:type="dcterms:W3CDTF">2019-03-07T14:52:45Z</dcterms:created>
  <dcterms:modified xsi:type="dcterms:W3CDTF">2020-09-25T08:05:12Z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0x01010093A05CAEC92E94418CE7C9842C9E45D1</vt:lpwstr>
  </property>
  <property fmtid="{D5CDD505-2E9C-101B-9397-08002B2CF9AE}" pid="3" name="AuthorIds_UIVersion_1024">
    <vt:lpwstr>35</vt:lpwstr>
  </property>
  <property fmtid="{D5CDD505-2E9C-101B-9397-08002B2CF9AE}" pid="4" name="MSIP_Label_39b352ef-c49b-4068-987f-9b664711be4a_Enabled">
    <vt:lpwstr>true</vt:lpwstr>
  </property>
  <property fmtid="{D5CDD505-2E9C-101B-9397-08002B2CF9AE}" pid="5" name="MSIP_Label_39b352ef-c49b-4068-987f-9b664711be4a_SetDate">
    <vt:lpwstr>2020-09-24T13:04:04Z</vt:lpwstr>
  </property>
  <property fmtid="{D5CDD505-2E9C-101B-9397-08002B2CF9AE}" pid="6" name="MSIP_Label_39b352ef-c49b-4068-987f-9b664711be4a_Method">
    <vt:lpwstr>Privileged</vt:lpwstr>
  </property>
  <property fmtid="{D5CDD505-2E9C-101B-9397-08002B2CF9AE}" pid="7" name="MSIP_Label_39b352ef-c49b-4068-987f-9b664711be4a_Name">
    <vt:lpwstr>39b352ef-c49b-4068-987f-9b664711be4a</vt:lpwstr>
  </property>
  <property fmtid="{D5CDD505-2E9C-101B-9397-08002B2CF9AE}" pid="8" name="MSIP_Label_39b352ef-c49b-4068-987f-9b664711be4a_SiteId">
    <vt:lpwstr>bc9dc15c-61bc-4f03-b60b-e5b6d8922839</vt:lpwstr>
  </property>
  <property fmtid="{D5CDD505-2E9C-101B-9397-08002B2CF9AE}" pid="9" name="MSIP_Label_39b352ef-c49b-4068-987f-9b664711be4a_ActionId">
    <vt:lpwstr>178c7caa-3739-4e58-8fa6-1e3bfdaeee7d</vt:lpwstr>
  </property>
  <property fmtid="{D5CDD505-2E9C-101B-9397-08002B2CF9AE}" pid="10" name="MSIP_Label_39b352ef-c49b-4068-987f-9b664711be4a_ContentBits">
    <vt:lpwstr>2</vt:lpwstr>
  </property>
</Properties>
</file>